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1121"/>
    <a:srgbClr val="B3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75922" autoAdjust="0"/>
  </p:normalViewPr>
  <p:slideViewPr>
    <p:cSldViewPr snapToGrid="0" snapToObjects="1">
      <p:cViewPr varScale="1">
        <p:scale>
          <a:sx n="100" d="100"/>
          <a:sy n="100" d="100"/>
        </p:scale>
        <p:origin x="-17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7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1865-17EC-7B44-9960-C72A82A90E94}" type="datetime1">
              <a:t>28/04/2015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D83DFA-8E79-AD4F-9791-9A40AAAB8553}" type="slidenum">
              <a:t>‹#›</a:t>
            </a:fld>
            <a:endParaRPr lang="en-US"/>
          </a:p>
        </p:txBody>
      </p:sp>
    </p:spTree>
    <p:extLst>
      <p:ext uri="{BB962C8B-B14F-4D97-AF65-F5344CB8AC3E}">
        <p14:creationId xmlns:p14="http://schemas.microsoft.com/office/powerpoint/2010/main" val="1865207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A2ACF-812F-7049-A561-8AC6605BED56}" type="datetime1">
              <a:t>28/04/2015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DF474-F743-DC41-A332-52C4601B89D5}" type="slidenum">
              <a:t>‹#›</a:t>
            </a:fld>
            <a:endParaRPr lang="en-US"/>
          </a:p>
        </p:txBody>
      </p:sp>
    </p:spTree>
    <p:extLst>
      <p:ext uri="{BB962C8B-B14F-4D97-AF65-F5344CB8AC3E}">
        <p14:creationId xmlns:p14="http://schemas.microsoft.com/office/powerpoint/2010/main" val="2767840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Objectives:</a:t>
            </a:r>
          </a:p>
          <a:p>
            <a:r>
              <a:rPr lang="en-US" b="0" dirty="0" smtClean="0"/>
              <a:t>Understand</a:t>
            </a:r>
            <a:r>
              <a:rPr lang="en-US" b="0" baseline="0" dirty="0" smtClean="0"/>
              <a:t> campaign leaflets and how they can be used</a:t>
            </a:r>
          </a:p>
          <a:p>
            <a:r>
              <a:rPr lang="en-US" b="0" baseline="0" dirty="0" smtClean="0"/>
              <a:t>Review the format and what goes into a leaflet</a:t>
            </a:r>
          </a:p>
          <a:p>
            <a:r>
              <a:rPr lang="en-US" b="0" baseline="0" dirty="0" smtClean="0"/>
              <a:t>Understand how to make a leaflet hard hitting</a:t>
            </a:r>
          </a:p>
          <a:p>
            <a:r>
              <a:rPr lang="en-US" b="0" baseline="0" dirty="0" smtClean="0"/>
              <a:t>Create a campaign leaflet</a:t>
            </a:r>
          </a:p>
          <a:p>
            <a:endParaRPr lang="en-US" b="0" baseline="0" dirty="0" smtClean="0"/>
          </a:p>
          <a:p>
            <a:r>
              <a:rPr lang="en-US" b="1" baseline="0" dirty="0" smtClean="0"/>
              <a:t>Materials:  </a:t>
            </a:r>
          </a:p>
          <a:p>
            <a:r>
              <a:rPr lang="en-US" b="0" baseline="0" dirty="0" smtClean="0"/>
              <a:t>Copies of the activity slide and copies of sample leaflets</a:t>
            </a:r>
          </a:p>
          <a:p>
            <a:endParaRPr lang="en-US" b="0" baseline="0" dirty="0" smtClean="0"/>
          </a:p>
          <a:p>
            <a:r>
              <a:rPr lang="en-US" b="1" baseline="0" dirty="0" smtClean="0"/>
              <a:t>Notes</a:t>
            </a:r>
            <a:r>
              <a:rPr lang="en-US" b="0" baseline="0" dirty="0" smtClean="0"/>
              <a:t>:  We will be learning about hard hitting leaflets to have maximum impact on a target, not informational or educational leaflets.</a:t>
            </a:r>
            <a:endParaRPr lang="en-US" b="0" dirty="0" smtClean="0"/>
          </a:p>
        </p:txBody>
      </p:sp>
      <p:sp>
        <p:nvSpPr>
          <p:cNvPr id="4" name="Slide Number Placeholder 3"/>
          <p:cNvSpPr>
            <a:spLocks noGrp="1"/>
          </p:cNvSpPr>
          <p:nvPr>
            <p:ph type="sldNum" sz="quarter" idx="10"/>
          </p:nvPr>
        </p:nvSpPr>
        <p:spPr/>
        <p:txBody>
          <a:bodyPr/>
          <a:lstStyle/>
          <a:p>
            <a:fld id="{478DF474-F743-DC41-A332-52C4601B89D5}" type="slidenum">
              <a:t>1</a:t>
            </a:fld>
            <a:endParaRPr lang="en-US"/>
          </a:p>
        </p:txBody>
      </p:sp>
    </p:spTree>
    <p:extLst>
      <p:ext uri="{BB962C8B-B14F-4D97-AF65-F5344CB8AC3E}">
        <p14:creationId xmlns:p14="http://schemas.microsoft.com/office/powerpoint/2010/main" val="118411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leaflet was distributed at a DHL shareholders meeting.  These were major customers, whose loss would have an impact on profits.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question on the leaflet “Shareholders, are you concerned that DHL’s treatment of workers in Turkey is compromising its global business?” is the demand to the direct target.  The leaflet is stating that DHL Turkey needs to treat workers better.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Think about where a different leaflet could be used in this campaign. Who might the target audience be and what large events could you leaflet?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possible headlines could be “What is wrong at Ikea?”</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“Is it too high a price to pay for Adidas?”; “What is wrong with the quality at Ikea?”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would need to include a statement showing the link</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the direct target, such as “Adidas, are you concerned that DHL’s treatment of workers in Turkey is compromising your business?” or, “Is it any wonder that with high prices at IKEA furniture store, they also use DHL delivery service, where workers in Turkey are treated unfairly.”</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10</a:t>
            </a:fld>
            <a:endParaRPr lang="en-US"/>
          </a:p>
        </p:txBody>
      </p:sp>
    </p:spTree>
    <p:extLst>
      <p:ext uri="{BB962C8B-B14F-4D97-AF65-F5344CB8AC3E}">
        <p14:creationId xmlns:p14="http://schemas.microsoft.com/office/powerpoint/2010/main" val="281821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company may have made public commitments to customers or have core business principles which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you could include. </a:t>
            </a:r>
            <a:endParaRPr lang="en-US" dirty="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rPr lang="en-US"/>
              <a:t>11</a:t>
            </a:fld>
            <a:endParaRPr lang="en-US"/>
          </a:p>
        </p:txBody>
      </p:sp>
    </p:spTree>
    <p:extLst>
      <p:ext uri="{BB962C8B-B14F-4D97-AF65-F5344CB8AC3E}">
        <p14:creationId xmlns:p14="http://schemas.microsoft.com/office/powerpoint/2010/main" val="27826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of DHL protest</a:t>
            </a:r>
            <a:r>
              <a:rPr lang="en-US" baseline="0" dirty="0" smtClean="0"/>
              <a:t> at London Fashion Week</a:t>
            </a:r>
            <a:r>
              <a:rPr lang="en-US" dirty="0" smtClean="0"/>
              <a:t>:  https://www.youtube.com/watch?v=F_rTygJwQgQ</a:t>
            </a:r>
            <a:endParaRPr lang="en-US" dirty="0"/>
          </a:p>
        </p:txBody>
      </p:sp>
      <p:sp>
        <p:nvSpPr>
          <p:cNvPr id="4" name="Slide Number Placeholder 3"/>
          <p:cNvSpPr>
            <a:spLocks noGrp="1"/>
          </p:cNvSpPr>
          <p:nvPr>
            <p:ph type="sldNum" sz="quarter" idx="10"/>
          </p:nvPr>
        </p:nvSpPr>
        <p:spPr/>
        <p:txBody>
          <a:bodyPr/>
          <a:lstStyle/>
          <a:p>
            <a:fld id="{478DF474-F743-DC41-A332-52C4601B89D5}" type="slidenum">
              <a:rPr lang="en-US"/>
              <a:t>12</a:t>
            </a:fld>
            <a:endParaRPr lang="en-US"/>
          </a:p>
        </p:txBody>
      </p:sp>
    </p:spTree>
    <p:extLst>
      <p:ext uri="{BB962C8B-B14F-4D97-AF65-F5344CB8AC3E}">
        <p14:creationId xmlns:p14="http://schemas.microsoft.com/office/powerpoint/2010/main" val="427640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 Australia, TWU, the union for truck drivers has been campaigning for “safe rates” for drivers.  They have targeted large trucking customers, focusing on Coles supermarket chain.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union determined that Coles’ growth plans were based on being able to redevelop a large number of local stores into regional hubs in a short time frame.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union went to the local community about a proposal for a new Coles store.   The truck drivers were concerned that despite a massive increase in freight, there was no planned increase in loading docks – forcing them to idle on suburban streets.  Local residents were angry that the redevelopment would see the destruction of a 125-year old cork tree (one of only a handful world-wide).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union worked with the local residents’ association to coordinate materials, media conferences and actions at the local council.  The leaflet was used during door knocking by union members and the residents' association to increase turnout.  The council rejected the application. </a:t>
            </a:r>
          </a:p>
        </p:txBody>
      </p:sp>
      <p:sp>
        <p:nvSpPr>
          <p:cNvPr id="4" name="Slide Number Placeholder 3"/>
          <p:cNvSpPr>
            <a:spLocks noGrp="1"/>
          </p:cNvSpPr>
          <p:nvPr>
            <p:ph type="sldNum" sz="quarter" idx="10"/>
          </p:nvPr>
        </p:nvSpPr>
        <p:spPr/>
        <p:txBody>
          <a:bodyPr/>
          <a:lstStyle/>
          <a:p>
            <a:fld id="{478DF474-F743-DC41-A332-52C4601B89D5}" type="slidenum">
              <a:rPr lang="en-US"/>
              <a:t>13</a:t>
            </a:fld>
            <a:endParaRPr lang="en-US"/>
          </a:p>
        </p:txBody>
      </p:sp>
    </p:spTree>
    <p:extLst>
      <p:ext uri="{BB962C8B-B14F-4D97-AF65-F5344CB8AC3E}">
        <p14:creationId xmlns:p14="http://schemas.microsoft.com/office/powerpoint/2010/main" val="38298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14</a:t>
            </a:fld>
            <a:endParaRPr lang="en-US"/>
          </a:p>
        </p:txBody>
      </p:sp>
    </p:spTree>
    <p:extLst>
      <p:ext uri="{BB962C8B-B14F-4D97-AF65-F5344CB8AC3E}">
        <p14:creationId xmlns:p14="http://schemas.microsoft.com/office/powerpoint/2010/main" val="100338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slide may be familiar</a:t>
            </a:r>
            <a:r>
              <a:rPr lang="en-GB" sz="1200" kern="1200" baseline="0" dirty="0" smtClean="0">
                <a:solidFill>
                  <a:schemeClr val="tx1"/>
                </a:solidFill>
                <a:effectLst/>
                <a:latin typeface="+mn-lt"/>
                <a:ea typeface="+mn-ea"/>
                <a:cs typeface="+mn-cs"/>
              </a:rPr>
              <a:t> from the PowerPoint module on Tactics.</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a:t>
            </a:r>
            <a:r>
              <a:rPr lang="en-GB" sz="1200" kern="1200" baseline="0" dirty="0" smtClean="0">
                <a:solidFill>
                  <a:schemeClr val="tx1"/>
                </a:solidFill>
                <a:effectLst/>
                <a:latin typeface="+mn-lt"/>
                <a:ea typeface="+mn-ea"/>
                <a:cs typeface="+mn-cs"/>
              </a:rPr>
              <a:t> writing a leaflet for </a:t>
            </a:r>
            <a:r>
              <a:rPr lang="en-GB" sz="1200" kern="1200" dirty="0" smtClean="0">
                <a:solidFill>
                  <a:schemeClr val="tx1"/>
                </a:solidFill>
                <a:effectLst/>
                <a:latin typeface="+mn-lt"/>
                <a:ea typeface="+mn-ea"/>
                <a:cs typeface="+mn-cs"/>
              </a:rPr>
              <a:t>an indirect target, make sure that both your central campaign goals and the name of the direct target is always clearly communicated. Otherwise, your allies</a:t>
            </a:r>
            <a:r>
              <a:rPr lang="en-GB" sz="1200" kern="1200" baseline="0" dirty="0" smtClean="0">
                <a:solidFill>
                  <a:schemeClr val="tx1"/>
                </a:solidFill>
                <a:effectLst/>
                <a:latin typeface="+mn-lt"/>
                <a:ea typeface="+mn-ea"/>
                <a:cs typeface="+mn-cs"/>
              </a:rPr>
              <a:t>, the public, and even the indirect target could become confused about who the action is directed against.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f you are leafleting a grocery store, have your leaflet focus customer attention on what will pressure the grocery store the most (high prices, poor quality of product). Include, perhaps in smaller print, the name of your direct target and your campaign goals.</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a:t>
            </a:r>
            <a:r>
              <a:rPr lang="en-GB" sz="1200" kern="1200" baseline="0" dirty="0" smtClean="0">
                <a:solidFill>
                  <a:schemeClr val="tx1"/>
                </a:solidFill>
                <a:effectLst/>
                <a:latin typeface="+mn-lt"/>
                <a:ea typeface="+mn-ea"/>
                <a:cs typeface="+mn-cs"/>
              </a:rPr>
              <a:t> may want to </a:t>
            </a:r>
            <a:r>
              <a:rPr lang="en-GB" sz="1200" kern="1200" dirty="0" smtClean="0">
                <a:solidFill>
                  <a:schemeClr val="tx1"/>
                </a:solidFill>
                <a:effectLst/>
                <a:latin typeface="+mn-lt"/>
                <a:ea typeface="+mn-ea"/>
                <a:cs typeface="+mn-cs"/>
              </a:rPr>
              <a:t>communicate with indirect</a:t>
            </a:r>
            <a:r>
              <a:rPr lang="en-GB" sz="1200" kern="1200" baseline="0" dirty="0" smtClean="0">
                <a:solidFill>
                  <a:schemeClr val="tx1"/>
                </a:solidFill>
                <a:effectLst/>
                <a:latin typeface="+mn-lt"/>
                <a:ea typeface="+mn-ea"/>
                <a:cs typeface="+mn-cs"/>
              </a:rPr>
              <a:t> targets</a:t>
            </a:r>
            <a:r>
              <a:rPr lang="en-GB" sz="1200" kern="1200" dirty="0" smtClean="0">
                <a:solidFill>
                  <a:schemeClr val="tx1"/>
                </a:solidFill>
                <a:effectLst/>
                <a:latin typeface="+mn-lt"/>
                <a:ea typeface="+mn-ea"/>
                <a:cs typeface="+mn-cs"/>
              </a:rPr>
              <a:t> before you take action.  In the example above, you could show your leaflet to the Apples grocery store company ahead of time, perhaps offering them an opportunity to support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campaign by signing the demands to the International Trucking Co., or committing to discuss the issue with the International Trucking Co.  </a:t>
            </a:r>
            <a:endParaRPr lang="en-US" sz="1200" kern="1200" dirty="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15</a:t>
            </a:fld>
            <a:endParaRPr lang="en-US"/>
          </a:p>
        </p:txBody>
      </p:sp>
    </p:spTree>
    <p:extLst>
      <p:ext uri="{BB962C8B-B14F-4D97-AF65-F5344CB8AC3E}">
        <p14:creationId xmlns:p14="http://schemas.microsoft.com/office/powerpoint/2010/main" val="2683769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countries where there may be some legal concern that leafleting might be confused with the picketing or work stoppages of a secondary target, the sample legal disclaimer may be helpful.</a:t>
            </a:r>
            <a:endParaRPr lang="en-GB" dirty="0" smtClean="0"/>
          </a:p>
        </p:txBody>
      </p:sp>
      <p:sp>
        <p:nvSpPr>
          <p:cNvPr id="4" name="Slide Number Placeholder 3"/>
          <p:cNvSpPr>
            <a:spLocks noGrp="1"/>
          </p:cNvSpPr>
          <p:nvPr>
            <p:ph type="sldNum" sz="quarter" idx="10"/>
          </p:nvPr>
        </p:nvSpPr>
        <p:spPr/>
        <p:txBody>
          <a:bodyPr/>
          <a:lstStyle/>
          <a:p>
            <a:fld id="{478DF474-F743-DC41-A332-52C4601B89D5}" type="slidenum">
              <a:rPr lang="en-US"/>
              <a:t>16</a:t>
            </a:fld>
            <a:endParaRPr lang="en-US"/>
          </a:p>
        </p:txBody>
      </p:sp>
    </p:spTree>
    <p:extLst>
      <p:ext uri="{BB962C8B-B14F-4D97-AF65-F5344CB8AC3E}">
        <p14:creationId xmlns:p14="http://schemas.microsoft.com/office/powerpoint/2010/main" val="29895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may remember this slide from the research module.</a:t>
            </a:r>
            <a:endParaRPr lang="en-US" dirty="0"/>
          </a:p>
        </p:txBody>
      </p:sp>
      <p:sp>
        <p:nvSpPr>
          <p:cNvPr id="4" name="Slide Number Placeholder 3"/>
          <p:cNvSpPr>
            <a:spLocks noGrp="1"/>
          </p:cNvSpPr>
          <p:nvPr>
            <p:ph type="sldNum" sz="quarter" idx="10"/>
          </p:nvPr>
        </p:nvSpPr>
        <p:spPr/>
        <p:txBody>
          <a:bodyPr/>
          <a:lstStyle/>
          <a:p>
            <a:fld id="{478DF474-F743-DC41-A332-52C4601B89D5}" type="slidenum">
              <a:rPr lang="en-US"/>
              <a:t>17</a:t>
            </a:fld>
            <a:endParaRPr lang="en-US"/>
          </a:p>
        </p:txBody>
      </p:sp>
    </p:spTree>
    <p:extLst>
      <p:ext uri="{BB962C8B-B14F-4D97-AF65-F5344CB8AC3E}">
        <p14:creationId xmlns:p14="http://schemas.microsoft.com/office/powerpoint/2010/main" val="371142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dirty="0" smtClean="0">
              <a:solidFill>
                <a:schemeClr val="tx1"/>
              </a:solidFill>
            </a:endParaRPr>
          </a:p>
        </p:txBody>
      </p:sp>
      <p:sp>
        <p:nvSpPr>
          <p:cNvPr id="4" name="Slide Number Placeholder 3"/>
          <p:cNvSpPr>
            <a:spLocks noGrp="1"/>
          </p:cNvSpPr>
          <p:nvPr>
            <p:ph type="sldNum" sz="quarter" idx="10"/>
          </p:nvPr>
        </p:nvSpPr>
        <p:spPr/>
        <p:txBody>
          <a:bodyPr/>
          <a:lstStyle/>
          <a:p>
            <a:fld id="{478DF474-F743-DC41-A332-52C4601B89D5}" type="slidenum">
              <a:t>18</a:t>
            </a:fld>
            <a:endParaRPr lang="en-US"/>
          </a:p>
        </p:txBody>
      </p:sp>
    </p:spTree>
    <p:extLst>
      <p:ext uri="{BB962C8B-B14F-4D97-AF65-F5344CB8AC3E}">
        <p14:creationId xmlns:p14="http://schemas.microsoft.com/office/powerpoint/2010/main" val="35921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We are talking about a specific type of leaflet in this module - leaflets which pressure a specific target, not educational or informational leaflets.</a:t>
            </a:r>
          </a:p>
        </p:txBody>
      </p:sp>
      <p:sp>
        <p:nvSpPr>
          <p:cNvPr id="4" name="Slide Number Placeholder 3"/>
          <p:cNvSpPr>
            <a:spLocks noGrp="1"/>
          </p:cNvSpPr>
          <p:nvPr>
            <p:ph type="sldNum" sz="quarter" idx="10"/>
          </p:nvPr>
        </p:nvSpPr>
        <p:spPr/>
        <p:txBody>
          <a:bodyPr/>
          <a:lstStyle/>
          <a:p>
            <a:fld id="{478DF474-F743-DC41-A332-52C4601B89D5}" type="slidenum">
              <a:t>2</a:t>
            </a:fld>
            <a:endParaRPr lang="en-US"/>
          </a:p>
        </p:txBody>
      </p:sp>
    </p:spTree>
    <p:extLst>
      <p:ext uri="{BB962C8B-B14F-4D97-AF65-F5344CB8AC3E}">
        <p14:creationId xmlns:p14="http://schemas.microsoft.com/office/powerpoint/2010/main" val="352786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8DF474-F743-DC41-A332-52C4601B89D5}" type="slidenum">
              <a:t>3</a:t>
            </a:fld>
            <a:endParaRPr lang="en-US"/>
          </a:p>
        </p:txBody>
      </p:sp>
    </p:spTree>
    <p:extLst>
      <p:ext uri="{BB962C8B-B14F-4D97-AF65-F5344CB8AC3E}">
        <p14:creationId xmlns:p14="http://schemas.microsoft.com/office/powerpoint/2010/main" val="252249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leaflets were distributed in airports </a:t>
            </a:r>
            <a:r>
              <a:rPr lang="en-GB" sz="1200" kern="1200" dirty="0" smtClean="0">
                <a:solidFill>
                  <a:schemeClr val="tx1"/>
                </a:solidFill>
                <a:effectLst/>
                <a:latin typeface="+mn-lt"/>
                <a:ea typeface="+mn-ea"/>
                <a:cs typeface="+mn-cs"/>
              </a:rPr>
              <a:t>throughout South America and at a tennis match in Miami which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was sponsored by LAN Airlines. </a:t>
            </a:r>
            <a:endParaRPr lang="en-US" baseline="0" dirty="0" smtClean="0"/>
          </a:p>
          <a:p>
            <a:r>
              <a:rPr lang="en-US" baseline="0" dirty="0" smtClean="0"/>
              <a:t>They could also have been handed out at any large event or convention with an audience that might fly LAN or TAM airlines in the future.</a:t>
            </a:r>
          </a:p>
        </p:txBody>
      </p:sp>
      <p:sp>
        <p:nvSpPr>
          <p:cNvPr id="4" name="Slide Number Placeholder 3"/>
          <p:cNvSpPr>
            <a:spLocks noGrp="1"/>
          </p:cNvSpPr>
          <p:nvPr>
            <p:ph type="sldNum" sz="quarter" idx="10"/>
          </p:nvPr>
        </p:nvSpPr>
        <p:spPr/>
        <p:txBody>
          <a:bodyPr/>
          <a:lstStyle/>
          <a:p>
            <a:fld id="{478DF474-F743-DC41-A332-52C4601B89D5}" type="slidenum">
              <a:t>4</a:t>
            </a:fld>
            <a:endParaRPr lang="en-US"/>
          </a:p>
        </p:txBody>
      </p:sp>
    </p:spTree>
    <p:extLst>
      <p:ext uri="{BB962C8B-B14F-4D97-AF65-F5344CB8AC3E}">
        <p14:creationId xmlns:p14="http://schemas.microsoft.com/office/powerpoint/2010/main" val="104890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Ask participants to identify these sections of the sample leaflets:</a:t>
            </a:r>
          </a:p>
          <a:p>
            <a:pPr marL="400050" lvl="1" indent="0">
              <a:buNone/>
            </a:pPr>
            <a:r>
              <a:rPr lang="en-US" sz="1200" dirty="0" smtClean="0"/>
              <a:t>Headline </a:t>
            </a:r>
          </a:p>
          <a:p>
            <a:pPr marL="400050" lvl="1" indent="0">
              <a:buNone/>
            </a:pPr>
            <a:r>
              <a:rPr lang="en-US" sz="1200" dirty="0" smtClean="0"/>
              <a:t>Graphic</a:t>
            </a:r>
          </a:p>
          <a:p>
            <a:pPr marL="400050" lvl="1" indent="0">
              <a:buNone/>
            </a:pPr>
            <a:r>
              <a:rPr lang="en-US" sz="1200" dirty="0" smtClean="0"/>
              <a:t>Description</a:t>
            </a:r>
            <a:r>
              <a:rPr lang="en-US" sz="1200" baseline="0" dirty="0" smtClean="0"/>
              <a:t> of the problem</a:t>
            </a:r>
          </a:p>
          <a:p>
            <a:pPr marL="400050" lvl="1" indent="0">
              <a:buNone/>
            </a:pPr>
            <a:r>
              <a:rPr lang="en-US" sz="1200" baseline="0" dirty="0" smtClean="0"/>
              <a:t>Link with the direct target</a:t>
            </a:r>
          </a:p>
          <a:p>
            <a:pPr marL="400050" lvl="1" indent="0">
              <a:buNone/>
            </a:pPr>
            <a:r>
              <a:rPr lang="en-US" sz="1200" dirty="0" smtClean="0"/>
              <a:t>Name of the</a:t>
            </a:r>
            <a:r>
              <a:rPr lang="en-US" sz="1200" baseline="0" dirty="0" smtClean="0"/>
              <a:t> </a:t>
            </a:r>
            <a:r>
              <a:rPr lang="en-US" sz="1200" dirty="0" smtClean="0"/>
              <a:t>union or coalition</a:t>
            </a:r>
          </a:p>
          <a:p>
            <a:pPr marL="400050" lvl="1" indent="0">
              <a:buNone/>
            </a:pPr>
            <a:r>
              <a:rPr lang="en-US" sz="1200" dirty="0" smtClean="0"/>
              <a:t>Legal disclaimer (if used)</a:t>
            </a:r>
          </a:p>
        </p:txBody>
      </p:sp>
      <p:sp>
        <p:nvSpPr>
          <p:cNvPr id="4" name="Slide Number Placeholder 3"/>
          <p:cNvSpPr>
            <a:spLocks noGrp="1"/>
          </p:cNvSpPr>
          <p:nvPr>
            <p:ph type="sldNum" sz="quarter" idx="10"/>
          </p:nvPr>
        </p:nvSpPr>
        <p:spPr/>
        <p:txBody>
          <a:bodyPr/>
          <a:lstStyle/>
          <a:p>
            <a:fld id="{478DF474-F743-DC41-A332-52C4601B89D5}" type="slidenum">
              <a:t>5</a:t>
            </a:fld>
            <a:endParaRPr lang="en-US"/>
          </a:p>
        </p:txBody>
      </p:sp>
    </p:spTree>
    <p:extLst>
      <p:ext uri="{BB962C8B-B14F-4D97-AF65-F5344CB8AC3E}">
        <p14:creationId xmlns:p14="http://schemas.microsoft.com/office/powerpoint/2010/main" val="411841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rPr lang="en-US"/>
              <a:t>6</a:t>
            </a:fld>
            <a:endParaRPr lang="en-US"/>
          </a:p>
        </p:txBody>
      </p:sp>
    </p:spTree>
    <p:extLst>
      <p:ext uri="{BB962C8B-B14F-4D97-AF65-F5344CB8AC3E}">
        <p14:creationId xmlns:p14="http://schemas.microsoft.com/office/powerpoint/2010/main" val="385845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One</a:t>
            </a:r>
            <a:r>
              <a:rPr lang="en-US" sz="1200" baseline="0" dirty="0" smtClean="0"/>
              <a:t> e</a:t>
            </a:r>
            <a:r>
              <a:rPr lang="en-US" sz="1200" dirty="0" smtClean="0"/>
              <a:t>xception was the LAN Peru leaflet, because the passengers were already calling the company about delays</a:t>
            </a:r>
            <a:r>
              <a:rPr lang="en-US" sz="1200" baseline="0" dirty="0" smtClean="0"/>
              <a:t> due to the urgency of the situation.</a:t>
            </a:r>
            <a:endParaRPr lang="en-US" sz="1200"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do want to use the target’s contact details, organise a large number of calls or emails at the time of the leafleting.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78DF474-F743-DC41-A332-52C4601B89D5}" type="slidenum">
              <a:rPr lang="en-US"/>
              <a:t>7</a:t>
            </a:fld>
            <a:endParaRPr lang="en-US"/>
          </a:p>
        </p:txBody>
      </p:sp>
    </p:spTree>
    <p:extLst>
      <p:ext uri="{BB962C8B-B14F-4D97-AF65-F5344CB8AC3E}">
        <p14:creationId xmlns:p14="http://schemas.microsoft.com/office/powerpoint/2010/main" val="389807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478DF474-F743-DC41-A332-52C4601B89D5}" type="slidenum">
              <a:rPr lang="en-US"/>
              <a:t>8</a:t>
            </a:fld>
            <a:endParaRPr lang="en-US"/>
          </a:p>
        </p:txBody>
      </p:sp>
    </p:spTree>
    <p:extLst>
      <p:ext uri="{BB962C8B-B14F-4D97-AF65-F5344CB8AC3E}">
        <p14:creationId xmlns:p14="http://schemas.microsoft.com/office/powerpoint/2010/main" val="426554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Everything you say must be accurate and legal. If you are not sure, see if you can ask a question, rather than state a fact.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“What has gone wrong at ______________?” can be used in many different campaigns.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“Could your flight be delayed?” or “Is it too high a price to pay?” are more specific questions.</a:t>
            </a:r>
          </a:p>
        </p:txBody>
      </p:sp>
      <p:sp>
        <p:nvSpPr>
          <p:cNvPr id="4" name="Slide Number Placeholder 3"/>
          <p:cNvSpPr>
            <a:spLocks noGrp="1"/>
          </p:cNvSpPr>
          <p:nvPr>
            <p:ph type="sldNum" sz="quarter" idx="10"/>
          </p:nvPr>
        </p:nvSpPr>
        <p:spPr/>
        <p:txBody>
          <a:bodyPr/>
          <a:lstStyle/>
          <a:p>
            <a:fld id="{478DF474-F743-DC41-A332-52C4601B89D5}" type="slidenum">
              <a:rPr lang="en-US"/>
              <a:t>9</a:t>
            </a:fld>
            <a:endParaRPr lang="en-US"/>
          </a:p>
        </p:txBody>
      </p:sp>
    </p:spTree>
    <p:extLst>
      <p:ext uri="{BB962C8B-B14F-4D97-AF65-F5344CB8AC3E}">
        <p14:creationId xmlns:p14="http://schemas.microsoft.com/office/powerpoint/2010/main" val="134569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6D35D34-ED2A-2348-AAF1-FCAA14565B12}"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604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153EF95-94A6-7C48-BFF3-A30CF3CE35CC}"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5483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1F75B0D-0A00-9B43-9EFA-540A7FF3080E}"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764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B808AE-75D3-E546-A388-69D62A127E36}"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5108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55D5DE1-E97D-1A4C-ADB9-F920BF953912}"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314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A310043-C4F5-BB47-AA53-B8D488DBF7B2}"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2639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94E9FE-EC00-A742-9D6E-29DC6F17C448}" type="datetime1">
              <a:t>28/04/2015</a:t>
            </a:fld>
            <a:endParaRPr lang="en-US"/>
          </a:p>
        </p:txBody>
      </p:sp>
      <p:sp>
        <p:nvSpPr>
          <p:cNvPr id="8" name="Footer Placeholder 7"/>
          <p:cNvSpPr>
            <a:spLocks noGrp="1"/>
          </p:cNvSpPr>
          <p:nvPr>
            <p:ph type="ftr" sz="quarter" idx="11"/>
          </p:nvPr>
        </p:nvSpPr>
        <p:spPr/>
        <p:txBody>
          <a:bodyPr/>
          <a:lstStyle/>
          <a:p>
            <a:r>
              <a:rPr lang="en-US"/>
              <a:t>ITF: DEVELOPING STRATEGIC CAMPAIGNS</a:t>
            </a:r>
          </a:p>
        </p:txBody>
      </p:sp>
      <p:sp>
        <p:nvSpPr>
          <p:cNvPr id="9" name="Slide Number Placeholder 8"/>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9929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0504C0-FB07-6B4B-8C68-F292F3D95AF7}" type="datetime1">
              <a:t>28/04/2015</a:t>
            </a:fld>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400584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7FF17-BF18-6746-BAE7-EA4A17F84BAB}" type="datetime1">
              <a:t>28/04/2015</a:t>
            </a:fld>
            <a:endParaRPr lang="en-US"/>
          </a:p>
        </p:txBody>
      </p:sp>
      <p:sp>
        <p:nvSpPr>
          <p:cNvPr id="3" name="Footer Placeholder 2"/>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67855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6A1831-8086-F947-B153-BA6F92448C1E}"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3247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55F259-C16D-324C-A378-5DAAD7895D46}"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82749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6D4E9-A720-BA4F-BEB2-E6E0041ABCAD}" type="datetime1">
              <a:t>28/04/2015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ITF: DEVELOPING STRATEGIC CAMPAIGNS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D726D-A8DA-1943-A225-BB9823A7FDC5}" type="slidenum">
              <a:t>‹#›</a:t>
            </a:fld>
            <a:endParaRPr lang="en-US"/>
          </a:p>
        </p:txBody>
      </p:sp>
    </p:spTree>
    <p:extLst>
      <p:ext uri="{BB962C8B-B14F-4D97-AF65-F5344CB8AC3E}">
        <p14:creationId xmlns:p14="http://schemas.microsoft.com/office/powerpoint/2010/main" val="145789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rcles_multi-colour.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9368" y="-963191"/>
            <a:ext cx="8620117" cy="8634604"/>
          </a:xfrm>
          <a:prstGeom prst="rect">
            <a:avLst/>
          </a:prstGeom>
        </p:spPr>
      </p:pic>
      <p:sp>
        <p:nvSpPr>
          <p:cNvPr id="5" name="Rectangle 4"/>
          <p:cNvSpPr/>
          <p:nvPr/>
        </p:nvSpPr>
        <p:spPr>
          <a:xfrm rot="20188237">
            <a:off x="3296633" y="3912162"/>
            <a:ext cx="3203855" cy="713016"/>
          </a:xfrm>
          <a:prstGeom prst="rect">
            <a:avLst/>
          </a:prstGeom>
        </p:spPr>
        <p:txBody>
          <a:bodyPr wrap="square">
            <a:spAutoFit/>
          </a:bodyPr>
          <a:lstStyle/>
          <a:p>
            <a:pPr>
              <a:lnSpc>
                <a:spcPct val="90000"/>
              </a:lnSpc>
            </a:pPr>
            <a:r>
              <a:rPr lang="en-US" sz="4400" b="1" dirty="0">
                <a:solidFill>
                  <a:schemeClr val="bg1"/>
                </a:solidFill>
              </a:rPr>
              <a:t>LEAFLETS</a:t>
            </a:r>
            <a:endParaRPr lang="en-US" sz="4400" b="1">
              <a:solidFill>
                <a:schemeClr val="bg1"/>
              </a:solidFill>
            </a:endParaRPr>
          </a:p>
        </p:txBody>
      </p:sp>
      <p:sp>
        <p:nvSpPr>
          <p:cNvPr id="6" name="Rectangle 5"/>
          <p:cNvSpPr/>
          <p:nvPr/>
        </p:nvSpPr>
        <p:spPr>
          <a:xfrm>
            <a:off x="209522" y="285790"/>
            <a:ext cx="3365493" cy="584776"/>
          </a:xfrm>
          <a:prstGeom prst="rect">
            <a:avLst/>
          </a:prstGeom>
        </p:spPr>
        <p:txBody>
          <a:bodyPr wrap="square">
            <a:spAutoFit/>
          </a:bodyPr>
          <a:lstStyle/>
          <a:p>
            <a:r>
              <a:rPr lang="en-US" sz="1600" b="1" dirty="0" smtClean="0">
                <a:latin typeface="Calibri"/>
                <a:cs typeface="Calibri"/>
              </a:rPr>
              <a:t>ITF: Developing strategic campaigns </a:t>
            </a:r>
            <a:r>
              <a:rPr lang="en-US" sz="1600" dirty="0" smtClean="0">
                <a:latin typeface="Calibri"/>
                <a:cs typeface="Calibri"/>
              </a:rPr>
              <a:t>Campaign tools</a:t>
            </a:r>
            <a:endParaRPr lang="en-US" sz="1600" dirty="0">
              <a:latin typeface="Calibri"/>
              <a:cs typeface="Calibri"/>
            </a:endParaRPr>
          </a:p>
        </p:txBody>
      </p:sp>
      <p:pic>
        <p:nvPicPr>
          <p:cNvPr id="7" name="Picture 6" descr="ITF_Logo_CMYK_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75" y="5886647"/>
            <a:ext cx="689536" cy="689536"/>
          </a:xfrm>
          <a:prstGeom prst="rect">
            <a:avLst/>
          </a:prstGeom>
        </p:spPr>
      </p:pic>
    </p:spTree>
    <p:extLst>
      <p:ext uri="{BB962C8B-B14F-4D97-AF65-F5344CB8AC3E}">
        <p14:creationId xmlns:p14="http://schemas.microsoft.com/office/powerpoint/2010/main" val="24267286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L_Parcels_Leaflet.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1204" y="404664"/>
            <a:ext cx="4140428" cy="5850604"/>
          </a:xfrm>
          <a:prstGeom prst="rect">
            <a:avLst/>
          </a:prstGeom>
        </p:spPr>
      </p:pic>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10</a:t>
            </a:fld>
            <a:endParaRPr lang="en-US"/>
          </a:p>
        </p:txBody>
      </p:sp>
      <p:sp>
        <p:nvSpPr>
          <p:cNvPr id="11" name="Title 1"/>
          <p:cNvSpPr txBox="1">
            <a:spLocks/>
          </p:cNvSpPr>
          <p:nvPr/>
        </p:nvSpPr>
        <p:spPr>
          <a:xfrm>
            <a:off x="6933261" y="1138296"/>
            <a:ext cx="1753539" cy="77140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Description </a:t>
            </a:r>
            <a:br>
              <a:rPr lang="en-US" sz="1600" b="1">
                <a:solidFill>
                  <a:schemeClr val="bg1"/>
                </a:solidFill>
              </a:rPr>
            </a:br>
            <a:r>
              <a:rPr lang="en-US" sz="1600" b="1">
                <a:solidFill>
                  <a:schemeClr val="bg1"/>
                </a:solidFill>
              </a:rPr>
              <a:t>of problem</a:t>
            </a:r>
          </a:p>
        </p:txBody>
      </p:sp>
      <p:sp>
        <p:nvSpPr>
          <p:cNvPr id="13" name="Title 1"/>
          <p:cNvSpPr txBox="1">
            <a:spLocks/>
          </p:cNvSpPr>
          <p:nvPr/>
        </p:nvSpPr>
        <p:spPr>
          <a:xfrm>
            <a:off x="410165" y="3481857"/>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Graphic</a:t>
            </a:r>
          </a:p>
        </p:txBody>
      </p:sp>
      <p:cxnSp>
        <p:nvCxnSpPr>
          <p:cNvPr id="14" name="Straight Arrow Connector 13"/>
          <p:cNvCxnSpPr>
            <a:stCxn id="13" idx="3"/>
          </p:cNvCxnSpPr>
          <p:nvPr/>
        </p:nvCxnSpPr>
        <p:spPr>
          <a:xfrm>
            <a:off x="2163704" y="3677781"/>
            <a:ext cx="366889"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6933261" y="3872075"/>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Demand of target</a:t>
            </a:r>
          </a:p>
        </p:txBody>
      </p:sp>
      <p:cxnSp>
        <p:nvCxnSpPr>
          <p:cNvPr id="16" name="Straight Arrow Connector 15"/>
          <p:cNvCxnSpPr>
            <a:stCxn id="15" idx="1"/>
          </p:cNvCxnSpPr>
          <p:nvPr/>
        </p:nvCxnSpPr>
        <p:spPr>
          <a:xfrm flipH="1">
            <a:off x="6547556" y="4067999"/>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6933261" y="5228623"/>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Union</a:t>
            </a:r>
          </a:p>
        </p:txBody>
      </p:sp>
      <p:cxnSp>
        <p:nvCxnSpPr>
          <p:cNvPr id="24" name="Straight Arrow Connector 23"/>
          <p:cNvCxnSpPr>
            <a:stCxn id="23" idx="1"/>
          </p:cNvCxnSpPr>
          <p:nvPr/>
        </p:nvCxnSpPr>
        <p:spPr>
          <a:xfrm flipH="1">
            <a:off x="6547556" y="5424547"/>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319852" y="245860"/>
            <a:ext cx="2078267" cy="18413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BB1121"/>
                </a:solidFill>
              </a:rPr>
              <a:t>Shareholder meeting leaflet DHL Turkey</a:t>
            </a:r>
          </a:p>
        </p:txBody>
      </p:sp>
      <p:sp>
        <p:nvSpPr>
          <p:cNvPr id="26" name="Title 1"/>
          <p:cNvSpPr txBox="1">
            <a:spLocks/>
          </p:cNvSpPr>
          <p:nvPr/>
        </p:nvSpPr>
        <p:spPr>
          <a:xfrm>
            <a:off x="6933261" y="599688"/>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Headline</a:t>
            </a:r>
          </a:p>
        </p:txBody>
      </p:sp>
      <p:cxnSp>
        <p:nvCxnSpPr>
          <p:cNvPr id="27" name="Straight Arrow Connector 26"/>
          <p:cNvCxnSpPr>
            <a:stCxn id="26" idx="1"/>
          </p:cNvCxnSpPr>
          <p:nvPr/>
        </p:nvCxnSpPr>
        <p:spPr>
          <a:xfrm flipH="1">
            <a:off x="6547556" y="795612"/>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547556" y="1523750"/>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4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Leaflets might include</a:t>
            </a:r>
          </a:p>
        </p:txBody>
      </p:sp>
      <p:sp>
        <p:nvSpPr>
          <p:cNvPr id="3" name="Content Placeholder 2"/>
          <p:cNvSpPr>
            <a:spLocks noGrp="1"/>
          </p:cNvSpPr>
          <p:nvPr>
            <p:ph idx="1"/>
          </p:nvPr>
        </p:nvSpPr>
        <p:spPr/>
        <p:txBody>
          <a:bodyPr>
            <a:normAutofit/>
          </a:bodyPr>
          <a:lstStyle/>
          <a:p>
            <a:pPr marL="622300" lvl="2" indent="-622300">
              <a:buFont typeface="Wingdings" charset="2"/>
              <a:buChar char="q"/>
            </a:pPr>
            <a:r>
              <a:rPr lang="en-GB" sz="2800" dirty="0"/>
              <a:t>Consumer reports or reviews</a:t>
            </a:r>
          </a:p>
          <a:p>
            <a:pPr marL="622300" lvl="2" indent="-622300">
              <a:buFont typeface="Wingdings" charset="2"/>
              <a:buChar char="q"/>
            </a:pPr>
            <a:r>
              <a:rPr lang="en-GB" sz="2800" dirty="0"/>
              <a:t>Governmental and regulatory agencies</a:t>
            </a:r>
          </a:p>
          <a:p>
            <a:pPr marL="622300" lvl="2" indent="-622300">
              <a:buFont typeface="Wingdings" charset="2"/>
              <a:buChar char="q"/>
            </a:pPr>
            <a:r>
              <a:rPr lang="en-GB" sz="2800" dirty="0"/>
              <a:t>Company’s own research</a:t>
            </a:r>
          </a:p>
          <a:p>
            <a:pPr marL="622300" lvl="2" indent="-622300">
              <a:buFont typeface="Wingdings" charset="2"/>
              <a:buChar char="q"/>
            </a:pPr>
            <a:r>
              <a:rPr lang="en-GB" sz="2800" dirty="0"/>
              <a:t>Surveys of customers</a:t>
            </a:r>
          </a:p>
          <a:p>
            <a:pPr marL="622300" lvl="2" indent="-622300">
              <a:buFont typeface="Wingdings" charset="2"/>
              <a:buChar char="q"/>
            </a:pPr>
            <a:r>
              <a:rPr lang="en-GB" sz="2800" dirty="0"/>
              <a:t>Parody company’s own advertising or election campaign</a:t>
            </a:r>
          </a:p>
          <a:p>
            <a:pPr marL="622300" lvl="2" indent="-622300">
              <a:buFont typeface="Wingdings" charset="2"/>
              <a:buChar char="q"/>
            </a:pPr>
            <a:r>
              <a:rPr lang="en-GB" sz="2800" dirty="0"/>
              <a:t>Comparison to competitors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11</a:t>
            </a:fld>
            <a:endParaRPr lang="en-US"/>
          </a:p>
        </p:txBody>
      </p:sp>
    </p:spTree>
    <p:extLst>
      <p:ext uri="{BB962C8B-B14F-4D97-AF65-F5344CB8AC3E}">
        <p14:creationId xmlns:p14="http://schemas.microsoft.com/office/powerpoint/2010/main" val="366503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2" descr="LFW_leaflet.pdf"/>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l="-13083" r="-13083"/>
          <a:stretch>
            <a:fillRect/>
          </a:stretch>
        </p:blipFill>
        <p:spPr>
          <a:xfrm>
            <a:off x="1913932" y="402768"/>
            <a:ext cx="5276020" cy="5912712"/>
          </a:xfrm>
          <a:prstGeom prst="rect">
            <a:avLst/>
          </a:prstGeom>
        </p:spPr>
      </p:pic>
      <p:sp>
        <p:nvSpPr>
          <p:cNvPr id="16" name="Title 1"/>
          <p:cNvSpPr txBox="1">
            <a:spLocks/>
          </p:cNvSpPr>
          <p:nvPr/>
        </p:nvSpPr>
        <p:spPr>
          <a:xfrm>
            <a:off x="319852" y="222762"/>
            <a:ext cx="2012415" cy="18413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BB1121"/>
                </a:solidFill>
              </a:rPr>
              <a:t>DHL leaflet</a:t>
            </a:r>
          </a:p>
          <a:p>
            <a:pPr algn="l"/>
            <a:r>
              <a:rPr lang="en-US" sz="2800" b="1">
                <a:solidFill>
                  <a:srgbClr val="BB1121"/>
                </a:solidFill>
              </a:rPr>
              <a:t>London Fashion Week</a:t>
            </a:r>
          </a:p>
        </p:txBody>
      </p:sp>
      <p:cxnSp>
        <p:nvCxnSpPr>
          <p:cNvPr id="19" name="Straight Arrow Connector 18"/>
          <p:cNvCxnSpPr/>
          <p:nvPr/>
        </p:nvCxnSpPr>
        <p:spPr>
          <a:xfrm flipH="1">
            <a:off x="6559654" y="2756123"/>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12</a:t>
            </a:fld>
            <a:endParaRPr lang="en-US"/>
          </a:p>
        </p:txBody>
      </p:sp>
      <p:sp>
        <p:nvSpPr>
          <p:cNvPr id="9" name="Title 1"/>
          <p:cNvSpPr txBox="1">
            <a:spLocks/>
          </p:cNvSpPr>
          <p:nvPr/>
        </p:nvSpPr>
        <p:spPr>
          <a:xfrm>
            <a:off x="6933261" y="2370669"/>
            <a:ext cx="1765637" cy="77140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Description </a:t>
            </a:r>
            <a:br>
              <a:rPr lang="en-US" sz="1600" b="1">
                <a:solidFill>
                  <a:schemeClr val="bg1"/>
                </a:solidFill>
              </a:rPr>
            </a:br>
            <a:r>
              <a:rPr lang="en-US" sz="1600" b="1">
                <a:solidFill>
                  <a:schemeClr val="bg1"/>
                </a:solidFill>
              </a:rPr>
              <a:t>of problem</a:t>
            </a:r>
          </a:p>
        </p:txBody>
      </p:sp>
      <p:sp>
        <p:nvSpPr>
          <p:cNvPr id="10" name="Title 1"/>
          <p:cNvSpPr txBox="1">
            <a:spLocks/>
          </p:cNvSpPr>
          <p:nvPr/>
        </p:nvSpPr>
        <p:spPr>
          <a:xfrm>
            <a:off x="410165" y="5457415"/>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Union</a:t>
            </a:r>
          </a:p>
        </p:txBody>
      </p:sp>
      <p:cxnSp>
        <p:nvCxnSpPr>
          <p:cNvPr id="11" name="Straight Arrow Connector 10"/>
          <p:cNvCxnSpPr>
            <a:stCxn id="10" idx="3"/>
          </p:cNvCxnSpPr>
          <p:nvPr/>
        </p:nvCxnSpPr>
        <p:spPr>
          <a:xfrm>
            <a:off x="2163704" y="5653339"/>
            <a:ext cx="366889"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6933261" y="4258024"/>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Demand of target</a:t>
            </a:r>
          </a:p>
        </p:txBody>
      </p:sp>
      <p:cxnSp>
        <p:nvCxnSpPr>
          <p:cNvPr id="13" name="Straight Arrow Connector 12"/>
          <p:cNvCxnSpPr>
            <a:stCxn id="12" idx="1"/>
          </p:cNvCxnSpPr>
          <p:nvPr/>
        </p:nvCxnSpPr>
        <p:spPr>
          <a:xfrm flipH="1">
            <a:off x="6547556" y="4453948"/>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6933261" y="1230477"/>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Graphic</a:t>
            </a:r>
          </a:p>
        </p:txBody>
      </p:sp>
      <p:cxnSp>
        <p:nvCxnSpPr>
          <p:cNvPr id="15" name="Straight Arrow Connector 14"/>
          <p:cNvCxnSpPr>
            <a:stCxn id="14" idx="1"/>
          </p:cNvCxnSpPr>
          <p:nvPr/>
        </p:nvCxnSpPr>
        <p:spPr>
          <a:xfrm flipH="1">
            <a:off x="6547556" y="1426401"/>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6933261" y="588628"/>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Headline</a:t>
            </a:r>
          </a:p>
        </p:txBody>
      </p:sp>
      <p:cxnSp>
        <p:nvCxnSpPr>
          <p:cNvPr id="25" name="Straight Arrow Connector 24"/>
          <p:cNvCxnSpPr>
            <a:stCxn id="24" idx="1"/>
          </p:cNvCxnSpPr>
          <p:nvPr/>
        </p:nvCxnSpPr>
        <p:spPr>
          <a:xfrm flipH="1">
            <a:off x="4487333" y="784552"/>
            <a:ext cx="2445928"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pic>
        <p:nvPicPr>
          <p:cNvPr id="26" name="Content Placeholder 6" descr="london fashion week.jpg"/>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277" r="-277"/>
          <a:stretch/>
        </p:blipFill>
        <p:spPr>
          <a:xfrm>
            <a:off x="410165" y="2174581"/>
            <a:ext cx="1753539" cy="2615807"/>
          </a:xfrm>
        </p:spPr>
      </p:pic>
    </p:spTree>
    <p:extLst>
      <p:ext uri="{BB962C8B-B14F-4D97-AF65-F5344CB8AC3E}">
        <p14:creationId xmlns:p14="http://schemas.microsoft.com/office/powerpoint/2010/main" val="148405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es SA DA Flyer.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9315" y="197362"/>
            <a:ext cx="4339900" cy="6133588"/>
          </a:xfrm>
          <a:prstGeom prst="rect">
            <a:avLst/>
          </a:prstGeom>
          <a:solidFill>
            <a:schemeClr val="bg1"/>
          </a:solidFill>
          <a:ln w="3175" cmpd="sng">
            <a:solidFill>
              <a:schemeClr val="tx1"/>
            </a:solidFill>
          </a:ln>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13</a:t>
            </a:fld>
            <a:endParaRPr lang="en-US"/>
          </a:p>
        </p:txBody>
      </p:sp>
      <p:sp>
        <p:nvSpPr>
          <p:cNvPr id="9" name="Title 1"/>
          <p:cNvSpPr txBox="1">
            <a:spLocks/>
          </p:cNvSpPr>
          <p:nvPr/>
        </p:nvSpPr>
        <p:spPr>
          <a:xfrm>
            <a:off x="319852" y="222762"/>
            <a:ext cx="2012415" cy="5617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BB1121"/>
                </a:solidFill>
              </a:rPr>
              <a:t>TWU leaflet</a:t>
            </a:r>
          </a:p>
        </p:txBody>
      </p:sp>
      <p:sp>
        <p:nvSpPr>
          <p:cNvPr id="11" name="Title 1"/>
          <p:cNvSpPr txBox="1">
            <a:spLocks/>
          </p:cNvSpPr>
          <p:nvPr/>
        </p:nvSpPr>
        <p:spPr>
          <a:xfrm>
            <a:off x="398067" y="2370669"/>
            <a:ext cx="1765637" cy="77140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Description </a:t>
            </a:r>
            <a:br>
              <a:rPr lang="en-US" sz="1600" b="1">
                <a:solidFill>
                  <a:schemeClr val="bg1"/>
                </a:solidFill>
              </a:rPr>
            </a:br>
            <a:r>
              <a:rPr lang="en-US" sz="1600" b="1">
                <a:solidFill>
                  <a:schemeClr val="bg1"/>
                </a:solidFill>
              </a:rPr>
              <a:t>of problem</a:t>
            </a:r>
          </a:p>
        </p:txBody>
      </p:sp>
      <p:sp>
        <p:nvSpPr>
          <p:cNvPr id="12" name="Title 1"/>
          <p:cNvSpPr txBox="1">
            <a:spLocks/>
          </p:cNvSpPr>
          <p:nvPr/>
        </p:nvSpPr>
        <p:spPr>
          <a:xfrm>
            <a:off x="410165" y="5653339"/>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Union</a:t>
            </a:r>
          </a:p>
        </p:txBody>
      </p:sp>
      <p:cxnSp>
        <p:nvCxnSpPr>
          <p:cNvPr id="13" name="Straight Arrow Connector 12"/>
          <p:cNvCxnSpPr>
            <a:stCxn id="12" idx="3"/>
          </p:cNvCxnSpPr>
          <p:nvPr/>
        </p:nvCxnSpPr>
        <p:spPr>
          <a:xfrm>
            <a:off x="2163704" y="5849263"/>
            <a:ext cx="366889"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6933261" y="5179950"/>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Demand of target</a:t>
            </a:r>
          </a:p>
        </p:txBody>
      </p:sp>
      <p:cxnSp>
        <p:nvCxnSpPr>
          <p:cNvPr id="15" name="Straight Arrow Connector 14"/>
          <p:cNvCxnSpPr>
            <a:stCxn id="14" idx="1"/>
          </p:cNvCxnSpPr>
          <p:nvPr/>
        </p:nvCxnSpPr>
        <p:spPr>
          <a:xfrm flipH="1">
            <a:off x="6547556" y="5375874"/>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6933261" y="1230477"/>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Graphic</a:t>
            </a:r>
          </a:p>
        </p:txBody>
      </p:sp>
      <p:cxnSp>
        <p:nvCxnSpPr>
          <p:cNvPr id="17" name="Straight Arrow Connector 16"/>
          <p:cNvCxnSpPr>
            <a:stCxn id="16" idx="1"/>
          </p:cNvCxnSpPr>
          <p:nvPr/>
        </p:nvCxnSpPr>
        <p:spPr>
          <a:xfrm flipH="1">
            <a:off x="6547556" y="1426401"/>
            <a:ext cx="38570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410165" y="1426401"/>
            <a:ext cx="1753539"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FFFFFF"/>
                </a:solidFill>
              </a:rPr>
              <a:t>Headline</a:t>
            </a:r>
          </a:p>
        </p:txBody>
      </p:sp>
      <p:cxnSp>
        <p:nvCxnSpPr>
          <p:cNvPr id="22" name="Straight Arrow Connector 21"/>
          <p:cNvCxnSpPr>
            <a:stCxn id="21" idx="3"/>
          </p:cNvCxnSpPr>
          <p:nvPr/>
        </p:nvCxnSpPr>
        <p:spPr>
          <a:xfrm>
            <a:off x="2163704" y="1622325"/>
            <a:ext cx="366889"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163704" y="2756123"/>
            <a:ext cx="366889"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24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14</a:t>
            </a:fld>
            <a:endParaRPr lang="en-US"/>
          </a:p>
        </p:txBody>
      </p:sp>
      <p:sp>
        <p:nvSpPr>
          <p:cNvPr id="6" name="Title 1"/>
          <p:cNvSpPr>
            <a:spLocks noGrp="1"/>
          </p:cNvSpPr>
          <p:nvPr>
            <p:ph type="title"/>
          </p:nvPr>
        </p:nvSpPr>
        <p:spPr>
          <a:xfrm>
            <a:off x="457199" y="274638"/>
            <a:ext cx="8508059" cy="1143000"/>
          </a:xfrm>
        </p:spPr>
        <p:txBody>
          <a:bodyPr>
            <a:normAutofit/>
          </a:bodyPr>
          <a:lstStyle/>
          <a:p>
            <a:pPr algn="l"/>
            <a:r>
              <a:rPr lang="en-US" sz="3800" b="1">
                <a:solidFill>
                  <a:srgbClr val="B31321"/>
                </a:solidFill>
              </a:rPr>
              <a:t>No more than 150 words</a:t>
            </a:r>
          </a:p>
        </p:txBody>
      </p:sp>
      <p:sp>
        <p:nvSpPr>
          <p:cNvPr id="7" name="Content Placeholder 2"/>
          <p:cNvSpPr>
            <a:spLocks noGrp="1"/>
          </p:cNvSpPr>
          <p:nvPr>
            <p:ph idx="1"/>
          </p:nvPr>
        </p:nvSpPr>
        <p:spPr>
          <a:xfrm>
            <a:off x="457200" y="1600200"/>
            <a:ext cx="8229600" cy="4525963"/>
          </a:xfrm>
        </p:spPr>
        <p:txBody>
          <a:bodyPr>
            <a:normAutofit/>
          </a:bodyPr>
          <a:lstStyle/>
          <a:p>
            <a:r>
              <a:rPr lang="en-US" sz="2800" dirty="0">
                <a:solidFill>
                  <a:srgbClr val="000000"/>
                </a:solidFill>
              </a:rPr>
              <a:t>Use graphics, questions and headlines to get attention</a:t>
            </a:r>
          </a:p>
          <a:p>
            <a:endParaRPr lang="en-US" sz="800" dirty="0">
              <a:solidFill>
                <a:srgbClr val="000000"/>
              </a:solidFill>
            </a:endParaRPr>
          </a:p>
          <a:p>
            <a:r>
              <a:rPr lang="en-GB" sz="2800" dirty="0"/>
              <a:t>Factsheets provide background information</a:t>
            </a:r>
          </a:p>
        </p:txBody>
      </p:sp>
    </p:spTree>
    <p:extLst>
      <p:ext uri="{BB962C8B-B14F-4D97-AF65-F5344CB8AC3E}">
        <p14:creationId xmlns:p14="http://schemas.microsoft.com/office/powerpoint/2010/main" val="164604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15</a:t>
            </a:fld>
            <a:endParaRPr lang="en-US"/>
          </a:p>
        </p:txBody>
      </p:sp>
      <p:sp>
        <p:nvSpPr>
          <p:cNvPr id="6" name="Title 1"/>
          <p:cNvSpPr>
            <a:spLocks noGrp="1"/>
          </p:cNvSpPr>
          <p:nvPr>
            <p:ph type="title"/>
          </p:nvPr>
        </p:nvSpPr>
        <p:spPr>
          <a:xfrm>
            <a:off x="457200" y="274638"/>
            <a:ext cx="8229600" cy="1143000"/>
          </a:xfrm>
        </p:spPr>
        <p:txBody>
          <a:bodyPr>
            <a:normAutofit/>
          </a:bodyPr>
          <a:lstStyle/>
          <a:p>
            <a:pPr algn="l"/>
            <a:r>
              <a:rPr lang="en-US" sz="3800" b="1">
                <a:solidFill>
                  <a:srgbClr val="BB1121"/>
                </a:solidFill>
              </a:rPr>
              <a:t>Indirect targets</a:t>
            </a:r>
          </a:p>
        </p:txBody>
      </p:sp>
      <p:sp>
        <p:nvSpPr>
          <p:cNvPr id="7" name="Content Placeholder 2"/>
          <p:cNvSpPr>
            <a:spLocks noGrp="1"/>
          </p:cNvSpPr>
          <p:nvPr>
            <p:ph idx="1"/>
          </p:nvPr>
        </p:nvSpPr>
        <p:spPr>
          <a:xfrm>
            <a:off x="457200" y="1524001"/>
            <a:ext cx="8229600" cy="1607182"/>
          </a:xfrm>
        </p:spPr>
        <p:txBody>
          <a:bodyPr/>
          <a:lstStyle/>
          <a:p>
            <a:r>
              <a:rPr lang="en-US" sz="2800" dirty="0"/>
              <a:t>Focus your tactics on the indirect target.</a:t>
            </a:r>
          </a:p>
          <a:p>
            <a:r>
              <a:rPr lang="en-US" sz="2800" dirty="0"/>
              <a:t>Include your campaign goals and the name of the direct target to avoid confusion.</a:t>
            </a:r>
          </a:p>
          <a:p>
            <a:endParaRPr lang="en-US"/>
          </a:p>
        </p:txBody>
      </p:sp>
      <p:sp>
        <p:nvSpPr>
          <p:cNvPr id="8" name="TextBox 7"/>
          <p:cNvSpPr txBox="1"/>
          <p:nvPr/>
        </p:nvSpPr>
        <p:spPr>
          <a:xfrm>
            <a:off x="457200" y="3131182"/>
            <a:ext cx="8229600" cy="3046988"/>
          </a:xfrm>
          <a:prstGeom prst="rect">
            <a:avLst/>
          </a:prstGeom>
          <a:noFill/>
          <a:ln>
            <a:solidFill>
              <a:srgbClr val="BB1121"/>
            </a:solidFill>
          </a:ln>
        </p:spPr>
        <p:txBody>
          <a:bodyPr wrap="square" rtlCol="0">
            <a:spAutoFit/>
          </a:bodyPr>
          <a:lstStyle/>
          <a:p>
            <a:r>
              <a:rPr lang="en-US" sz="2200" b="1" dirty="0">
                <a:solidFill>
                  <a:srgbClr val="BB1121"/>
                </a:solidFill>
              </a:rPr>
              <a:t>Link indirect target to demand of target</a:t>
            </a:r>
          </a:p>
          <a:p>
            <a:endParaRPr lang="en-US" sz="800" b="1" dirty="0">
              <a:solidFill>
                <a:schemeClr val="accent1">
                  <a:lumMod val="75000"/>
                </a:schemeClr>
              </a:solidFill>
            </a:endParaRPr>
          </a:p>
          <a:p>
            <a:r>
              <a:rPr lang="en-US" sz="2200" b="1" dirty="0"/>
              <a:t>Indirect target:  Grocery store with High Prices</a:t>
            </a:r>
          </a:p>
          <a:p>
            <a:r>
              <a:rPr lang="en-US" sz="2200" b="1" dirty="0"/>
              <a:t>Direct target:  International Trucking Co.</a:t>
            </a:r>
          </a:p>
          <a:p>
            <a:endParaRPr lang="en-US" sz="800" dirty="0"/>
          </a:p>
          <a:p>
            <a:r>
              <a:rPr lang="en-US" sz="2200" dirty="0"/>
              <a:t>Large letters / banners:  HIGH PRICES at Apples Grocery Store</a:t>
            </a:r>
          </a:p>
          <a:p>
            <a:r>
              <a:rPr lang="en-US" sz="2200" dirty="0"/>
              <a:t>Small letters: We are here today protesting high prices. In addition to high prices Apples Grocery Store uses International Trucking Co. that makes drivers work long hours, creating fatigue and unsafe road conditions in our community.</a:t>
            </a:r>
          </a:p>
        </p:txBody>
      </p:sp>
    </p:spTree>
    <p:extLst>
      <p:ext uri="{BB962C8B-B14F-4D97-AF65-F5344CB8AC3E}">
        <p14:creationId xmlns:p14="http://schemas.microsoft.com/office/powerpoint/2010/main" val="180771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B1121"/>
                </a:solidFill>
              </a:rPr>
              <a:t>Legal review</a:t>
            </a:r>
          </a:p>
        </p:txBody>
      </p:sp>
      <p:sp>
        <p:nvSpPr>
          <p:cNvPr id="3" name="Content Placeholder 2"/>
          <p:cNvSpPr>
            <a:spLocks noGrp="1"/>
          </p:cNvSpPr>
          <p:nvPr>
            <p:ph idx="1"/>
          </p:nvPr>
        </p:nvSpPr>
        <p:spPr/>
        <p:txBody>
          <a:bodyPr>
            <a:normAutofit/>
          </a:bodyPr>
          <a:lstStyle/>
          <a:p>
            <a:pPr marL="457200" lvl="1" indent="-457200">
              <a:buFont typeface="Arial"/>
              <a:buChar char="•"/>
            </a:pPr>
            <a:r>
              <a:rPr lang="en-US" dirty="0"/>
              <a:t>Always do a legal check of every leaflet</a:t>
            </a:r>
          </a:p>
          <a:p>
            <a:pPr marL="0" lvl="1" indent="0">
              <a:buNone/>
            </a:pPr>
            <a:endParaRPr lang="en-US" sz="1000" dirty="0"/>
          </a:p>
          <a:p>
            <a:pPr marL="457200" lvl="1" indent="-457200">
              <a:buFont typeface="Arial"/>
              <a:buChar char="•"/>
            </a:pPr>
            <a:r>
              <a:rPr lang="en-GB" dirty="0"/>
              <a:t>In many countries, informational leafleting of indirect targets has more legal protection than picketing</a:t>
            </a:r>
          </a:p>
          <a:p>
            <a:pPr marL="0" lvl="1" indent="0" algn="ctr">
              <a:buNone/>
            </a:pPr>
            <a:endParaRPr lang="en-US" sz="1500" b="1" dirty="0"/>
          </a:p>
          <a:p>
            <a:pPr marL="0" lvl="1" indent="0">
              <a:buNone/>
            </a:pPr>
            <a:r>
              <a:rPr lang="en-US" b="1" dirty="0"/>
              <a:t>Sample legal disclaimer:</a:t>
            </a:r>
          </a:p>
          <a:p>
            <a:pPr marL="0" lvl="1" indent="0">
              <a:buNone/>
            </a:pPr>
            <a:r>
              <a:rPr lang="en-US" dirty="0"/>
              <a:t>“This is a consumer awareness leaflet.  It is not intended to ask workers to cease work or prevent the delivery of goods.”</a:t>
            </a:r>
          </a:p>
          <a:p>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16</a:t>
            </a:fld>
            <a:endParaRPr lang="en-US"/>
          </a:p>
        </p:txBody>
      </p:sp>
    </p:spTree>
    <p:extLst>
      <p:ext uri="{BB962C8B-B14F-4D97-AF65-F5344CB8AC3E}">
        <p14:creationId xmlns:p14="http://schemas.microsoft.com/office/powerpoint/2010/main" val="101314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B1121"/>
                </a:solidFill>
              </a:rPr>
              <a:t>Look for large public events</a:t>
            </a:r>
          </a:p>
        </p:txBody>
      </p:sp>
      <p:sp>
        <p:nvSpPr>
          <p:cNvPr id="3" name="Content Placeholder 2"/>
          <p:cNvSpPr>
            <a:spLocks noGrp="1"/>
          </p:cNvSpPr>
          <p:nvPr>
            <p:ph idx="1"/>
          </p:nvPr>
        </p:nvSpPr>
        <p:spPr>
          <a:xfrm>
            <a:off x="457200" y="1524000"/>
            <a:ext cx="8229600" cy="4602163"/>
          </a:xfrm>
        </p:spPr>
        <p:txBody>
          <a:bodyPr>
            <a:noAutofit/>
          </a:bodyPr>
          <a:lstStyle/>
          <a:p>
            <a:pPr marL="0" lvl="1" indent="0">
              <a:buNone/>
            </a:pPr>
            <a:r>
              <a:rPr lang="en-GB" dirty="0"/>
              <a:t>Opportunities to leaflet, disrupt or engage your target:</a:t>
            </a:r>
          </a:p>
          <a:p>
            <a:pPr marL="742950" lvl="2" indent="-342900"/>
            <a:r>
              <a:rPr lang="en-GB" sz="2800" dirty="0"/>
              <a:t>Sporting or cultural events</a:t>
            </a:r>
          </a:p>
          <a:p>
            <a:pPr marL="742950" lvl="2" indent="-342900"/>
            <a:r>
              <a:rPr lang="en-GB" sz="2800" dirty="0"/>
              <a:t>Markets / shopping centres</a:t>
            </a:r>
          </a:p>
          <a:p>
            <a:pPr marL="742950" lvl="2" indent="-342900"/>
            <a:r>
              <a:rPr lang="en-GB" sz="2800" dirty="0"/>
              <a:t>Industry trade shows</a:t>
            </a:r>
          </a:p>
          <a:p>
            <a:pPr marL="742950" lvl="2" indent="-342900"/>
            <a:r>
              <a:rPr lang="en-GB" sz="2800" dirty="0"/>
              <a:t>Company events</a:t>
            </a:r>
          </a:p>
          <a:p>
            <a:pPr marL="742950" lvl="2" indent="-342900"/>
            <a:r>
              <a:rPr lang="en-GB" sz="2800" dirty="0"/>
              <a:t>Large groups of potential customers or service users</a:t>
            </a:r>
          </a:p>
          <a:p>
            <a:pPr marL="742950" lvl="2" indent="-342900"/>
            <a:r>
              <a:rPr lang="en-GB" sz="2800" dirty="0"/>
              <a:t>Shareholders meetings</a:t>
            </a:r>
          </a:p>
          <a:p>
            <a:pPr marL="742950" lvl="2" indent="-342900"/>
            <a:r>
              <a:rPr lang="en-GB" sz="2800" dirty="0"/>
              <a:t>Airports or transport hubs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17</a:t>
            </a:fld>
            <a:endParaRPr lang="en-US"/>
          </a:p>
        </p:txBody>
      </p:sp>
    </p:spTree>
    <p:extLst>
      <p:ext uri="{BB962C8B-B14F-4D97-AF65-F5344CB8AC3E}">
        <p14:creationId xmlns:p14="http://schemas.microsoft.com/office/powerpoint/2010/main" val="194475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B31321">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8" name="Title 1"/>
          <p:cNvSpPr>
            <a:spLocks noGrp="1"/>
          </p:cNvSpPr>
          <p:nvPr>
            <p:ph type="title"/>
          </p:nvPr>
        </p:nvSpPr>
        <p:spPr>
          <a:xfrm>
            <a:off x="457200" y="366889"/>
            <a:ext cx="8229600" cy="1072444"/>
          </a:xfrm>
        </p:spPr>
        <p:txBody>
          <a:bodyPr>
            <a:noAutofit/>
          </a:bodyPr>
          <a:lstStyle/>
          <a:p>
            <a:pPr algn="l"/>
            <a:r>
              <a:rPr lang="en-GB" sz="3800" b="1" dirty="0" smtClean="0">
                <a:solidFill>
                  <a:srgbClr val="BB1121"/>
                </a:solidFill>
              </a:rPr>
              <a:t>Activity: Creating a campaign leaflet</a:t>
            </a:r>
            <a:endParaRPr lang="en-US" sz="3800">
              <a:solidFill>
                <a:srgbClr val="BB1121"/>
              </a:solidFill>
            </a:endParaRPr>
          </a:p>
        </p:txBody>
      </p:sp>
      <p:sp>
        <p:nvSpPr>
          <p:cNvPr id="2" name="Slide Number Placeholder 1"/>
          <p:cNvSpPr>
            <a:spLocks noGrp="1"/>
          </p:cNvSpPr>
          <p:nvPr>
            <p:ph type="sldNum" sz="quarter" idx="12"/>
          </p:nvPr>
        </p:nvSpPr>
        <p:spPr/>
        <p:txBody>
          <a:bodyPr/>
          <a:lstStyle/>
          <a:p>
            <a:fld id="{E9CD726D-A8DA-1943-A225-BB9823A7FDC5}" type="slidenum">
              <a:rPr lang="en-US"/>
              <a:t>18</a:t>
            </a:fld>
            <a:endParaRPr lang="en-US"/>
          </a:p>
        </p:txBody>
      </p:sp>
      <p:sp>
        <p:nvSpPr>
          <p:cNvPr id="3" name="Content Placeholder 2"/>
          <p:cNvSpPr>
            <a:spLocks noGrp="1"/>
          </p:cNvSpPr>
          <p:nvPr>
            <p:ph idx="1"/>
          </p:nvPr>
        </p:nvSpPr>
        <p:spPr>
          <a:xfrm>
            <a:off x="457199" y="1439334"/>
            <a:ext cx="8686801" cy="4686830"/>
          </a:xfrm>
        </p:spPr>
        <p:txBody>
          <a:bodyPr>
            <a:noAutofit/>
          </a:bodyPr>
          <a:lstStyle/>
          <a:p>
            <a:pPr marL="0" indent="0">
              <a:lnSpc>
                <a:spcPct val="90000"/>
              </a:lnSpc>
              <a:buSzPct val="140000"/>
              <a:buNone/>
            </a:pPr>
            <a:r>
              <a:rPr lang="en-GB" sz="2800" b="1" dirty="0"/>
              <a:t>Aim: </a:t>
            </a:r>
            <a:r>
              <a:rPr lang="en-GB" sz="2800" dirty="0"/>
              <a:t>To create an outline for a campaign leaflet</a:t>
            </a:r>
          </a:p>
          <a:p>
            <a:pPr marL="0" indent="0">
              <a:lnSpc>
                <a:spcPct val="90000"/>
              </a:lnSpc>
              <a:buSzPct val="140000"/>
              <a:buNone/>
            </a:pPr>
            <a:r>
              <a:rPr lang="en-GB" sz="2800" b="1" dirty="0"/>
              <a:t>Tasks:  </a:t>
            </a:r>
            <a:r>
              <a:rPr lang="en-GB" sz="2800" dirty="0"/>
              <a:t>Select a facilitator and timekeeper</a:t>
            </a:r>
          </a:p>
          <a:p>
            <a:pPr marL="0" indent="0">
              <a:lnSpc>
                <a:spcPct val="90000"/>
              </a:lnSpc>
              <a:buNone/>
            </a:pPr>
            <a:r>
              <a:rPr lang="en-US" sz="2800" dirty="0"/>
              <a:t>Choose a direct or indirect target and leafleting location. </a:t>
            </a:r>
          </a:p>
          <a:p>
            <a:pPr marL="0" indent="0">
              <a:lnSpc>
                <a:spcPct val="90000"/>
              </a:lnSpc>
              <a:buNone/>
            </a:pPr>
            <a:endParaRPr lang="en-US" sz="1000" dirty="0"/>
          </a:p>
          <a:p>
            <a:pPr marL="0" indent="0">
              <a:lnSpc>
                <a:spcPct val="90000"/>
              </a:lnSpc>
              <a:buNone/>
            </a:pPr>
            <a:r>
              <a:rPr lang="en-US" sz="2800" dirty="0"/>
              <a:t>Follow the format:</a:t>
            </a:r>
          </a:p>
          <a:p>
            <a:pPr>
              <a:lnSpc>
                <a:spcPct val="90000"/>
              </a:lnSpc>
            </a:pPr>
            <a:r>
              <a:rPr lang="en-US" sz="2800" dirty="0"/>
              <a:t>Attention grabbing headline</a:t>
            </a:r>
          </a:p>
          <a:p>
            <a:pPr>
              <a:lnSpc>
                <a:spcPct val="90000"/>
              </a:lnSpc>
            </a:pPr>
            <a:r>
              <a:rPr lang="en-US" sz="2800" dirty="0">
                <a:solidFill>
                  <a:srgbClr val="000000"/>
                </a:solidFill>
              </a:rPr>
              <a:t>Graphic</a:t>
            </a:r>
          </a:p>
          <a:p>
            <a:pPr>
              <a:lnSpc>
                <a:spcPct val="90000"/>
              </a:lnSpc>
            </a:pPr>
            <a:r>
              <a:rPr lang="en-US" sz="2800" dirty="0"/>
              <a:t>Short description of the problem and link to the direct target (150 words)</a:t>
            </a:r>
          </a:p>
          <a:p>
            <a:pPr>
              <a:lnSpc>
                <a:spcPct val="90000"/>
              </a:lnSpc>
            </a:pPr>
            <a:r>
              <a:rPr lang="en-US" sz="2800" dirty="0"/>
              <a:t>Name of union or coalition</a:t>
            </a:r>
          </a:p>
          <a:p>
            <a:pPr>
              <a:lnSpc>
                <a:spcPct val="90000"/>
              </a:lnSpc>
            </a:pPr>
            <a:r>
              <a:rPr lang="en-US" sz="2800" dirty="0"/>
              <a:t>Legal disclaimer, if needed</a:t>
            </a:r>
          </a:p>
        </p:txBody>
      </p:sp>
    </p:spTree>
    <p:extLst>
      <p:ext uri="{BB962C8B-B14F-4D97-AF65-F5344CB8AC3E}">
        <p14:creationId xmlns:p14="http://schemas.microsoft.com/office/powerpoint/2010/main" val="1483317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a:solidFill>
                  <a:srgbClr val="BB1121"/>
                </a:solidFill>
              </a:rPr>
              <a:t>What goes into a leaflet?</a:t>
            </a:r>
            <a:endParaRPr lang="en-US" sz="3800">
              <a:solidFill>
                <a:srgbClr val="BB1121"/>
              </a:solidFill>
            </a:endParaRPr>
          </a:p>
        </p:txBody>
      </p:sp>
      <p:sp>
        <p:nvSpPr>
          <p:cNvPr id="5" name="Footer Placeholder 4"/>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rPr lang="en-US"/>
              <a:t>2</a:t>
            </a:fld>
            <a:endParaRPr lang="en-US"/>
          </a:p>
        </p:txBody>
      </p:sp>
      <p:sp>
        <p:nvSpPr>
          <p:cNvPr id="7" name="TextBox 6"/>
          <p:cNvSpPr txBox="1"/>
          <p:nvPr/>
        </p:nvSpPr>
        <p:spPr>
          <a:xfrm>
            <a:off x="457200" y="1467554"/>
            <a:ext cx="5460059" cy="3108544"/>
          </a:xfrm>
          <a:prstGeom prst="rect">
            <a:avLst/>
          </a:prstGeom>
          <a:noFill/>
        </p:spPr>
        <p:txBody>
          <a:bodyPr wrap="square" rtlCol="0">
            <a:spAutoFit/>
          </a:bodyPr>
          <a:lstStyle/>
          <a:p>
            <a:pPr marL="457200" indent="-457200">
              <a:buSzPct val="120000"/>
              <a:buFont typeface="Arial"/>
              <a:buChar char="•"/>
            </a:pPr>
            <a:r>
              <a:rPr lang="en-US" sz="2800" dirty="0"/>
              <a:t>Attention grabbing headline</a:t>
            </a:r>
          </a:p>
          <a:p>
            <a:pPr marL="457200" indent="-457200">
              <a:buSzPct val="120000"/>
              <a:buFont typeface="Arial"/>
              <a:buChar char="•"/>
            </a:pPr>
            <a:r>
              <a:rPr lang="en-US" sz="2800" dirty="0">
                <a:solidFill>
                  <a:srgbClr val="000000"/>
                </a:solidFill>
              </a:rPr>
              <a:t>Graphic</a:t>
            </a:r>
          </a:p>
          <a:p>
            <a:pPr marL="457200" indent="-457200">
              <a:buSzPct val="120000"/>
              <a:buFont typeface="Arial"/>
              <a:buChar char="•"/>
            </a:pPr>
            <a:r>
              <a:rPr lang="en-US" sz="2800" dirty="0"/>
              <a:t>Short description of the problem and link to the demand of the direct target (150 words)</a:t>
            </a:r>
          </a:p>
          <a:p>
            <a:pPr marL="457200" indent="-457200">
              <a:buSzPct val="120000"/>
              <a:buFont typeface="Arial"/>
              <a:buChar char="•"/>
            </a:pPr>
            <a:r>
              <a:rPr lang="en-US" sz="2800" dirty="0"/>
              <a:t>Name of union or coalition</a:t>
            </a:r>
          </a:p>
          <a:p>
            <a:pPr marL="457200" indent="-457200">
              <a:buSzPct val="120000"/>
              <a:buFont typeface="Arial"/>
              <a:buChar char="•"/>
            </a:pPr>
            <a:r>
              <a:rPr lang="en-US" sz="2800" dirty="0"/>
              <a:t>May include legal disclaimer</a:t>
            </a:r>
          </a:p>
        </p:txBody>
      </p:sp>
      <p:sp>
        <p:nvSpPr>
          <p:cNvPr id="6" name="Content Placeholder 4"/>
          <p:cNvSpPr>
            <a:spLocks noGrp="1"/>
          </p:cNvSpPr>
          <p:nvPr>
            <p:ph sz="half" idx="4294967295"/>
          </p:nvPr>
        </p:nvSpPr>
        <p:spPr>
          <a:xfrm>
            <a:off x="6067443" y="1465650"/>
            <a:ext cx="2619357" cy="2175616"/>
          </a:xfrm>
          <a:prstGeom prst="rect">
            <a:avLst/>
          </a:prstGeom>
          <a:ln>
            <a:solidFill>
              <a:srgbClr val="BB1121"/>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sz="2800" dirty="0" smtClean="0"/>
              <a:t>Draw the reader to the strongest part of your message</a:t>
            </a:r>
            <a:endParaRPr lang="en-US" sz="2800" dirty="0"/>
          </a:p>
        </p:txBody>
      </p:sp>
      <p:sp>
        <p:nvSpPr>
          <p:cNvPr id="9" name="Content Placeholder 4"/>
          <p:cNvSpPr txBox="1">
            <a:spLocks/>
          </p:cNvSpPr>
          <p:nvPr/>
        </p:nvSpPr>
        <p:spPr>
          <a:xfrm>
            <a:off x="6067443" y="3849582"/>
            <a:ext cx="2619357" cy="2190573"/>
          </a:xfrm>
          <a:prstGeom prst="rect">
            <a:avLst/>
          </a:prstGeom>
          <a:ln>
            <a:solidFill>
              <a:srgbClr val="BB112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dk1"/>
                </a:solidFill>
                <a:latin typeface="+mn-lt"/>
                <a:ea typeface="+mn-ea"/>
                <a:cs typeface="+mn-cs"/>
              </a:defRPr>
            </a:lvl9pPr>
          </a:lstStyle>
          <a:p>
            <a:pPr marL="0" indent="0" algn="ctr">
              <a:buFont typeface="Arial"/>
              <a:buNone/>
            </a:pPr>
            <a:r>
              <a:rPr lang="en-US" dirty="0" smtClean="0"/>
              <a:t>Everything </a:t>
            </a:r>
            <a:br>
              <a:rPr lang="en-US" dirty="0" smtClean="0"/>
            </a:br>
            <a:r>
              <a:rPr lang="en-US" dirty="0" smtClean="0"/>
              <a:t>must be accurate and legal</a:t>
            </a:r>
          </a:p>
        </p:txBody>
      </p:sp>
    </p:spTree>
    <p:extLst>
      <p:ext uri="{BB962C8B-B14F-4D97-AF65-F5344CB8AC3E}">
        <p14:creationId xmlns:p14="http://schemas.microsoft.com/office/powerpoint/2010/main" val="1948917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rPr lang="en-US"/>
              <a:t>3</a:t>
            </a:fld>
            <a:endParaRPr lang="en-US"/>
          </a:p>
        </p:txBody>
      </p:sp>
      <p:sp>
        <p:nvSpPr>
          <p:cNvPr id="2" name="TextBox 1"/>
          <p:cNvSpPr txBox="1"/>
          <p:nvPr/>
        </p:nvSpPr>
        <p:spPr>
          <a:xfrm>
            <a:off x="457199" y="1542814"/>
            <a:ext cx="8159986" cy="2523768"/>
          </a:xfrm>
          <a:prstGeom prst="rect">
            <a:avLst/>
          </a:prstGeom>
          <a:noFill/>
        </p:spPr>
        <p:txBody>
          <a:bodyPr wrap="square" rtlCol="0">
            <a:spAutoFit/>
          </a:bodyPr>
          <a:lstStyle/>
          <a:p>
            <a:pPr marL="357188" indent="-357188">
              <a:buSzPct val="120000"/>
              <a:buFont typeface="Arial"/>
              <a:buChar char="•"/>
            </a:pPr>
            <a:r>
              <a:rPr lang="en-GB" sz="2800" dirty="0"/>
              <a:t>Low cost, high impact</a:t>
            </a:r>
          </a:p>
          <a:p>
            <a:pPr marL="357188" indent="-357188">
              <a:buSzPct val="120000"/>
              <a:buFont typeface="Arial"/>
              <a:buChar char="•"/>
            </a:pPr>
            <a:endParaRPr lang="en-GB" sz="1400" dirty="0"/>
          </a:p>
          <a:p>
            <a:pPr marL="357188" indent="-357188">
              <a:buSzPct val="120000"/>
              <a:buFont typeface="Arial"/>
              <a:buChar char="•"/>
            </a:pPr>
            <a:r>
              <a:rPr lang="en-GB" sz="2800" dirty="0"/>
              <a:t>Challenge the public image, product, price </a:t>
            </a:r>
            <a:br>
              <a:rPr lang="en-GB" sz="2800" dirty="0"/>
            </a:br>
            <a:r>
              <a:rPr lang="en-GB" sz="2800" dirty="0"/>
              <a:t>or service of the target</a:t>
            </a:r>
          </a:p>
          <a:p>
            <a:pPr marL="357188" indent="-357188">
              <a:buSzPct val="120000"/>
              <a:buFont typeface="Arial"/>
              <a:buChar char="•"/>
            </a:pPr>
            <a:endParaRPr lang="en-GB" sz="1400" dirty="0"/>
          </a:p>
          <a:p>
            <a:pPr marL="357188" indent="-357188">
              <a:buSzPct val="120000"/>
              <a:buFont typeface="Arial"/>
              <a:buChar char="•"/>
            </a:pPr>
            <a:r>
              <a:rPr lang="en-GB" sz="2800" dirty="0"/>
              <a:t>Focus public outrage in a meaningful way</a:t>
            </a:r>
          </a:p>
          <a:p>
            <a:pPr marL="357188" indent="-357188">
              <a:buSzPct val="120000"/>
              <a:buFont typeface="Arial"/>
              <a:buChar char="•"/>
            </a:pPr>
            <a:endParaRPr lang="en-US"/>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a:solidFill>
                  <a:srgbClr val="BB1121"/>
                </a:solidFill>
              </a:rPr>
              <a:t>Why use leaflets?</a:t>
            </a:r>
            <a:endParaRPr lang="en-US" sz="3800">
              <a:solidFill>
                <a:srgbClr val="BB1121"/>
              </a:solidFill>
            </a:endParaRPr>
          </a:p>
        </p:txBody>
      </p:sp>
    </p:spTree>
    <p:extLst>
      <p:ext uri="{BB962C8B-B14F-4D97-AF65-F5344CB8AC3E}">
        <p14:creationId xmlns:p14="http://schemas.microsoft.com/office/powerpoint/2010/main" val="19004420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eafleting_at_airp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741" y="4446406"/>
            <a:ext cx="2063034" cy="1781298"/>
          </a:xfrm>
          <a:prstGeom prst="rect">
            <a:avLst/>
          </a:prstGeom>
        </p:spPr>
      </p:pic>
      <p:sp>
        <p:nvSpPr>
          <p:cNvPr id="2" name="Title 1"/>
          <p:cNvSpPr>
            <a:spLocks noGrp="1"/>
          </p:cNvSpPr>
          <p:nvPr>
            <p:ph type="title"/>
          </p:nvPr>
        </p:nvSpPr>
        <p:spPr>
          <a:xfrm>
            <a:off x="457200" y="274638"/>
            <a:ext cx="2929467" cy="1719732"/>
          </a:xfrm>
        </p:spPr>
        <p:txBody>
          <a:bodyPr>
            <a:normAutofit/>
          </a:bodyPr>
          <a:lstStyle/>
          <a:p>
            <a:pPr algn="l"/>
            <a:r>
              <a:rPr lang="en-GB" sz="3800" b="1" dirty="0" smtClean="0">
                <a:solidFill>
                  <a:srgbClr val="B31321"/>
                </a:solidFill>
              </a:rPr>
              <a:t>Passenger leaflet</a:t>
            </a:r>
            <a:endParaRPr lang="en-US" sz="3800">
              <a:solidFill>
                <a:srgbClr val="B31321"/>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4</a:t>
            </a:fld>
            <a:endParaRPr lang="en-US"/>
          </a:p>
        </p:txBody>
      </p:sp>
      <p:pic>
        <p:nvPicPr>
          <p:cNvPr id="8" name="Picture 7" descr="Image 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740" y="2047517"/>
            <a:ext cx="2053952" cy="2304815"/>
          </a:xfrm>
          <a:prstGeom prst="rect">
            <a:avLst/>
          </a:prstGeom>
        </p:spPr>
      </p:pic>
      <p:pic>
        <p:nvPicPr>
          <p:cNvPr id="12" name="Picture 11" descr="Flight_cancelled_leaflets.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4073" y="747126"/>
            <a:ext cx="4322727" cy="5480578"/>
          </a:xfrm>
          <a:prstGeom prst="rect">
            <a:avLst/>
          </a:prstGeom>
        </p:spPr>
      </p:pic>
    </p:spTree>
    <p:extLst>
      <p:ext uri="{BB962C8B-B14F-4D97-AF65-F5344CB8AC3E}">
        <p14:creationId xmlns:p14="http://schemas.microsoft.com/office/powerpoint/2010/main" val="9806891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5</a:t>
            </a:fld>
            <a:endParaRPr lang="en-US"/>
          </a:p>
        </p:txBody>
      </p:sp>
      <p:pic>
        <p:nvPicPr>
          <p:cNvPr id="7" name="Picture 6" descr="IMPRENTA_flyer_fro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180" y="778437"/>
            <a:ext cx="3962130" cy="5386866"/>
          </a:xfrm>
          <a:prstGeom prst="rect">
            <a:avLst/>
          </a:prstGeom>
          <a:ln>
            <a:solidFill>
              <a:srgbClr val="000000"/>
            </a:solidFill>
          </a:ln>
          <a:effectLst>
            <a:outerShdw blurRad="50800" dist="38100" dir="2700000" algn="tl" rotWithShape="0">
              <a:prstClr val="black">
                <a:alpha val="40000"/>
              </a:prstClr>
            </a:outerShdw>
          </a:effectLst>
        </p:spPr>
      </p:pic>
      <p:pic>
        <p:nvPicPr>
          <p:cNvPr id="8" name="Picture 7" descr="IMPRENTA_flyer_b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2162" y="778436"/>
            <a:ext cx="3914638" cy="538686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69394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PRENTA_flyer_fro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5749" y="1282492"/>
            <a:ext cx="3220648" cy="4378756"/>
          </a:xfrm>
          <a:prstGeom prst="rect">
            <a:avLst/>
          </a:prstGeom>
          <a:ln>
            <a:solidFill>
              <a:srgbClr val="000000"/>
            </a:solidFill>
          </a:ln>
          <a:effectLst>
            <a:outerShdw blurRad="50800" dist="38100" dir="2700000" algn="tl" rotWithShape="0">
              <a:prstClr val="black">
                <a:alpha val="40000"/>
              </a:prstClr>
            </a:outerShdw>
          </a:effectLst>
        </p:spPr>
      </p:pic>
      <p:pic>
        <p:nvPicPr>
          <p:cNvPr id="3" name="Picture 2" descr="IMPRENTA_flyer_b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875" y="1282491"/>
            <a:ext cx="3182044" cy="437875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6</a:t>
            </a:fld>
            <a:endParaRPr lang="en-US"/>
          </a:p>
        </p:txBody>
      </p:sp>
      <p:sp>
        <p:nvSpPr>
          <p:cNvPr id="7" name="Title 1"/>
          <p:cNvSpPr txBox="1">
            <a:spLocks/>
          </p:cNvSpPr>
          <p:nvPr/>
        </p:nvSpPr>
        <p:spPr>
          <a:xfrm>
            <a:off x="376617" y="1385012"/>
            <a:ext cx="1015680"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Headline</a:t>
            </a:r>
          </a:p>
        </p:txBody>
      </p:sp>
      <p:cxnSp>
        <p:nvCxnSpPr>
          <p:cNvPr id="8" name="Straight Arrow Connector 7"/>
          <p:cNvCxnSpPr>
            <a:stCxn id="7" idx="3"/>
          </p:cNvCxnSpPr>
          <p:nvPr/>
        </p:nvCxnSpPr>
        <p:spPr>
          <a:xfrm>
            <a:off x="1392297" y="1580936"/>
            <a:ext cx="376296"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340869" y="2487560"/>
            <a:ext cx="1015680"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Graphic</a:t>
            </a:r>
          </a:p>
        </p:txBody>
      </p:sp>
      <p:cxnSp>
        <p:nvCxnSpPr>
          <p:cNvPr id="12" name="Straight Arrow Connector 11"/>
          <p:cNvCxnSpPr>
            <a:stCxn id="11" idx="3"/>
          </p:cNvCxnSpPr>
          <p:nvPr/>
        </p:nvCxnSpPr>
        <p:spPr>
          <a:xfrm>
            <a:off x="1356549" y="2683484"/>
            <a:ext cx="376296"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376616" y="4116923"/>
            <a:ext cx="1203827" cy="662040"/>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Description of problem</a:t>
            </a:r>
          </a:p>
        </p:txBody>
      </p:sp>
      <p:cxnSp>
        <p:nvCxnSpPr>
          <p:cNvPr id="14" name="Straight Arrow Connector 13"/>
          <p:cNvCxnSpPr>
            <a:stCxn id="13" idx="3"/>
          </p:cNvCxnSpPr>
          <p:nvPr/>
        </p:nvCxnSpPr>
        <p:spPr>
          <a:xfrm>
            <a:off x="1580443" y="4447943"/>
            <a:ext cx="329261"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7601185" y="1171015"/>
            <a:ext cx="1151467" cy="819842"/>
          </a:xfrm>
          <a:prstGeom prst="rect">
            <a:avLst/>
          </a:prstGeom>
          <a:solidFill>
            <a:srgbClr val="BB1121"/>
          </a:solidFill>
          <a:ln>
            <a:solidFill>
              <a:srgbClr val="BB1121"/>
            </a:solidFill>
          </a:ln>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Demands of direct target</a:t>
            </a:r>
          </a:p>
        </p:txBody>
      </p:sp>
      <p:sp>
        <p:nvSpPr>
          <p:cNvPr id="23" name="Title 1"/>
          <p:cNvSpPr txBox="1">
            <a:spLocks/>
          </p:cNvSpPr>
          <p:nvPr/>
        </p:nvSpPr>
        <p:spPr>
          <a:xfrm>
            <a:off x="7601185" y="4583039"/>
            <a:ext cx="1151467" cy="391848"/>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Union</a:t>
            </a:r>
          </a:p>
        </p:txBody>
      </p:sp>
      <p:cxnSp>
        <p:nvCxnSpPr>
          <p:cNvPr id="24" name="Straight Arrow Connector 23"/>
          <p:cNvCxnSpPr>
            <a:stCxn id="23" idx="1"/>
          </p:cNvCxnSpPr>
          <p:nvPr/>
        </p:nvCxnSpPr>
        <p:spPr>
          <a:xfrm flipH="1">
            <a:off x="7224889" y="4778963"/>
            <a:ext cx="376296"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1" idx="1"/>
          </p:cNvCxnSpPr>
          <p:nvPr/>
        </p:nvCxnSpPr>
        <p:spPr>
          <a:xfrm flipH="1">
            <a:off x="7224888" y="1580936"/>
            <a:ext cx="376297"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7601185" y="5099065"/>
            <a:ext cx="1151468" cy="619635"/>
          </a:xfrm>
          <a:prstGeom prst="rect">
            <a:avLst/>
          </a:prstGeom>
          <a:solidFill>
            <a:srgbClr val="BB1121"/>
          </a:solidFill>
          <a:ln>
            <a:solidFill>
              <a:srgbClr val="BB112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chemeClr val="bg1"/>
                </a:solidFill>
              </a:rPr>
              <a:t>Legal disclaimer</a:t>
            </a:r>
          </a:p>
        </p:txBody>
      </p:sp>
      <p:cxnSp>
        <p:nvCxnSpPr>
          <p:cNvPr id="31" name="Straight Arrow Connector 30"/>
          <p:cNvCxnSpPr>
            <a:stCxn id="30" idx="1"/>
          </p:cNvCxnSpPr>
          <p:nvPr/>
        </p:nvCxnSpPr>
        <p:spPr>
          <a:xfrm flipH="1">
            <a:off x="7224890" y="5408883"/>
            <a:ext cx="376295" cy="0"/>
          </a:xfrm>
          <a:prstGeom prst="straightConnector1">
            <a:avLst/>
          </a:prstGeom>
          <a:ln w="38100" cmpd="sng">
            <a:solidFill>
              <a:srgbClr val="BB112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85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Do not include the target’s contacts</a:t>
            </a:r>
          </a:p>
        </p:txBody>
      </p:sp>
      <p:sp>
        <p:nvSpPr>
          <p:cNvPr id="3" name="Content Placeholder 2"/>
          <p:cNvSpPr>
            <a:spLocks noGrp="1"/>
          </p:cNvSpPr>
          <p:nvPr>
            <p:ph idx="1"/>
          </p:nvPr>
        </p:nvSpPr>
        <p:spPr/>
        <p:txBody>
          <a:bodyPr>
            <a:normAutofit/>
          </a:bodyPr>
          <a:lstStyle/>
          <a:p>
            <a:pPr marL="0" indent="0">
              <a:buNone/>
            </a:pPr>
            <a:r>
              <a:rPr lang="en-US" sz="2800" dirty="0"/>
              <a:t>It will be a sign of weakness if only a few phone calls </a:t>
            </a:r>
            <a:br>
              <a:rPr lang="en-US" sz="2800" dirty="0"/>
            </a:br>
            <a:r>
              <a:rPr lang="en-US" sz="2800" dirty="0"/>
              <a:t>or emails are received.</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7</a:t>
            </a:fld>
            <a:endParaRPr lang="en-US"/>
          </a:p>
        </p:txBody>
      </p:sp>
    </p:spTree>
    <p:extLst>
      <p:ext uri="{BB962C8B-B14F-4D97-AF65-F5344CB8AC3E}">
        <p14:creationId xmlns:p14="http://schemas.microsoft.com/office/powerpoint/2010/main" val="322082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B31321"/>
                </a:solidFill>
              </a:rPr>
              <a:t>Creating a leaflet</a:t>
            </a:r>
          </a:p>
        </p:txBody>
      </p:sp>
      <p:sp>
        <p:nvSpPr>
          <p:cNvPr id="3" name="Content Placeholder 2"/>
          <p:cNvSpPr>
            <a:spLocks noGrp="1"/>
          </p:cNvSpPr>
          <p:nvPr>
            <p:ph idx="1"/>
          </p:nvPr>
        </p:nvSpPr>
        <p:spPr>
          <a:xfrm>
            <a:off x="457200" y="1533408"/>
            <a:ext cx="8229600" cy="4592756"/>
          </a:xfrm>
        </p:spPr>
        <p:txBody>
          <a:bodyPr>
            <a:noAutofit/>
          </a:bodyPr>
          <a:lstStyle/>
          <a:p>
            <a:r>
              <a:rPr lang="en-GB" sz="2800" dirty="0"/>
              <a:t>Focus on a specific target</a:t>
            </a:r>
          </a:p>
          <a:p>
            <a:r>
              <a:rPr lang="en-GB" sz="2800" dirty="0"/>
              <a:t>How can you raise questions about what the company/entity cares about the most?</a:t>
            </a:r>
          </a:p>
          <a:p>
            <a:pPr marL="714375" lvl="2" indent="-357188"/>
            <a:r>
              <a:rPr lang="en-GB" sz="2800" dirty="0"/>
              <a:t>Image</a:t>
            </a:r>
          </a:p>
          <a:p>
            <a:pPr marL="714375" lvl="2" indent="-357188"/>
            <a:r>
              <a:rPr lang="en-GB" sz="2800" dirty="0"/>
              <a:t>Service</a:t>
            </a:r>
          </a:p>
          <a:p>
            <a:pPr marL="714375" lvl="2" indent="-357188"/>
            <a:r>
              <a:rPr lang="en-GB" sz="2800" dirty="0"/>
              <a:t>Price</a:t>
            </a:r>
          </a:p>
          <a:p>
            <a:pPr marL="714375" lvl="2" indent="-357188"/>
            <a:r>
              <a:rPr lang="en-GB" sz="2800" dirty="0"/>
              <a:t>Quality</a:t>
            </a:r>
          </a:p>
          <a:p>
            <a:pPr marL="714375" lvl="2" indent="-357188"/>
            <a:r>
              <a:rPr lang="en-GB" sz="2800" dirty="0"/>
              <a:t>Safety</a:t>
            </a:r>
          </a:p>
          <a:p>
            <a:pPr marL="714375" lvl="2" indent="-357188"/>
            <a:r>
              <a:rPr lang="en-GB" sz="2800" dirty="0"/>
              <a:t>Delays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8</a:t>
            </a:fld>
            <a:endParaRPr lang="en-US"/>
          </a:p>
        </p:txBody>
      </p:sp>
    </p:spTree>
    <p:extLst>
      <p:ext uri="{BB962C8B-B14F-4D97-AF65-F5344CB8AC3E}">
        <p14:creationId xmlns:p14="http://schemas.microsoft.com/office/powerpoint/2010/main" val="303746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9</a:t>
            </a:fld>
            <a:endParaRPr lang="en-US"/>
          </a:p>
        </p:txBody>
      </p:sp>
      <p:sp>
        <p:nvSpPr>
          <p:cNvPr id="2" name="Title 1"/>
          <p:cNvSpPr>
            <a:spLocks noGrp="1"/>
          </p:cNvSpPr>
          <p:nvPr>
            <p:ph type="title"/>
          </p:nvPr>
        </p:nvSpPr>
        <p:spPr/>
        <p:txBody>
          <a:bodyPr>
            <a:normAutofit/>
          </a:bodyPr>
          <a:lstStyle/>
          <a:p>
            <a:pPr algn="l"/>
            <a:r>
              <a:rPr lang="en-US" sz="3800" b="1">
                <a:solidFill>
                  <a:srgbClr val="BB1121"/>
                </a:solidFill>
              </a:rPr>
              <a:t>You might ask a question</a:t>
            </a:r>
          </a:p>
        </p:txBody>
      </p:sp>
      <p:sp>
        <p:nvSpPr>
          <p:cNvPr id="18" name="Content Placeholder 2"/>
          <p:cNvSpPr>
            <a:spLocks noGrp="1"/>
          </p:cNvSpPr>
          <p:nvPr>
            <p:ph idx="1"/>
          </p:nvPr>
        </p:nvSpPr>
        <p:spPr>
          <a:xfrm>
            <a:off x="457200" y="1542815"/>
            <a:ext cx="8229600" cy="4749784"/>
          </a:xfrm>
        </p:spPr>
        <p:txBody>
          <a:bodyPr>
            <a:normAutofit/>
          </a:bodyPr>
          <a:lstStyle/>
          <a:p>
            <a:pPr marL="0" lvl="1" indent="0">
              <a:buNone/>
            </a:pPr>
            <a:r>
              <a:rPr lang="en-US" dirty="0" smtClean="0"/>
              <a:t>“</a:t>
            </a:r>
            <a:r>
              <a:rPr lang="en-US" dirty="0"/>
              <a:t>What has gone wrong at </a:t>
            </a:r>
            <a:r>
              <a:rPr lang="en-US" dirty="0" smtClean="0"/>
              <a:t>__________</a:t>
            </a:r>
            <a:r>
              <a:rPr lang="en-US" dirty="0"/>
              <a:t>?</a:t>
            </a:r>
            <a:r>
              <a:rPr lang="en-US" dirty="0" smtClean="0"/>
              <a:t>”</a:t>
            </a:r>
          </a:p>
          <a:p>
            <a:pPr marL="0" lvl="1" indent="0">
              <a:buNone/>
            </a:pPr>
            <a:endParaRPr lang="en-US" dirty="0" smtClean="0"/>
          </a:p>
          <a:p>
            <a:pPr marL="0" lvl="1" indent="0">
              <a:buNone/>
            </a:pPr>
            <a:r>
              <a:rPr lang="en-US" dirty="0" smtClean="0"/>
              <a:t>“Could your flight be delayed?” </a:t>
            </a:r>
          </a:p>
          <a:p>
            <a:pPr marL="0" lvl="1" indent="0">
              <a:buNone/>
            </a:pPr>
            <a:r>
              <a:rPr lang="en-US" dirty="0" smtClean="0"/>
              <a:t> </a:t>
            </a:r>
          </a:p>
          <a:p>
            <a:pPr marL="0" lvl="1" indent="0">
              <a:buNone/>
            </a:pPr>
            <a:r>
              <a:rPr lang="en-US" dirty="0" smtClean="0"/>
              <a:t>“Is it too high a price to pay at _________?”</a:t>
            </a:r>
          </a:p>
          <a:p>
            <a:pPr marL="400050" lvl="1" indent="0">
              <a:buNone/>
            </a:pPr>
            <a:endParaRPr lang="en-US" dirty="0"/>
          </a:p>
          <a:p>
            <a:pPr marL="0" indent="0">
              <a:buNone/>
            </a:pPr>
            <a:r>
              <a:rPr lang="en-US" sz="2800" b="1" dirty="0"/>
              <a:t>Look for what might </a:t>
            </a:r>
            <a:r>
              <a:rPr lang="en-US" sz="2800" b="1" dirty="0" smtClean="0"/>
              <a:t>concern </a:t>
            </a:r>
            <a:r>
              <a:rPr lang="en-US" sz="2800" b="1" dirty="0"/>
              <a:t>someone from wanting to use the target’s product or </a:t>
            </a:r>
            <a:r>
              <a:rPr lang="en-US" sz="2800" b="1" dirty="0" smtClean="0"/>
              <a:t>service </a:t>
            </a:r>
            <a:endParaRPr lang="en-US" sz="2800" b="1" dirty="0"/>
          </a:p>
          <a:p>
            <a:pPr marL="400050" lvl="1" indent="0">
              <a:buNone/>
            </a:pPr>
            <a:endParaRPr lang="en-US" dirty="0" smtClean="0"/>
          </a:p>
        </p:txBody>
      </p:sp>
    </p:spTree>
    <p:extLst>
      <p:ext uri="{BB962C8B-B14F-4D97-AF65-F5344CB8AC3E}">
        <p14:creationId xmlns:p14="http://schemas.microsoft.com/office/powerpoint/2010/main" val="96782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TotalTime>
  <Words>1231</Words>
  <Application>Microsoft Macintosh PowerPoint</Application>
  <PresentationFormat>On-screen Show (4:3)</PresentationFormat>
  <Paragraphs>215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Passenger leaflet</vt:lpstr>
      <vt:lpstr>PowerPoint Presentation</vt:lpstr>
      <vt:lpstr>PowerPoint Presentation</vt:lpstr>
      <vt:lpstr>Do not include the target’s contacts</vt:lpstr>
      <vt:lpstr>Creating a leaflet</vt:lpstr>
      <vt:lpstr>You might ask a question</vt:lpstr>
      <vt:lpstr>PowerPoint Presentation</vt:lpstr>
      <vt:lpstr>Leaflets might include</vt:lpstr>
      <vt:lpstr>PowerPoint Presentation</vt:lpstr>
      <vt:lpstr>PowerPoint Presentation</vt:lpstr>
      <vt:lpstr>No more than 150 words</vt:lpstr>
      <vt:lpstr>Indirect targets</vt:lpstr>
      <vt:lpstr>Legal review</vt:lpstr>
      <vt:lpstr>Look for large public events</vt:lpstr>
      <vt:lpstr>Activity: Creating a campaign leaflet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48</cp:revision>
  <dcterms:created xsi:type="dcterms:W3CDTF">2015-01-13T13:13:29Z</dcterms:created>
  <dcterms:modified xsi:type="dcterms:W3CDTF">2015-04-28T15:42:45Z</dcterms:modified>
</cp:coreProperties>
</file>