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61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3920"/>
    <a:srgbClr val="BB1121"/>
    <a:srgbClr val="B313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 autoAdjust="0"/>
    <p:restoredTop sz="94613" autoAdjust="0"/>
  </p:normalViewPr>
  <p:slideViewPr>
    <p:cSldViewPr snapToGrid="0" snapToObjects="1">
      <p:cViewPr varScale="1">
        <p:scale>
          <a:sx n="155" d="100"/>
          <a:sy n="155" d="100"/>
        </p:scale>
        <p:origin x="-120" y="-3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39" d="100"/>
          <a:sy n="139" d="100"/>
        </p:scale>
        <p:origin x="-372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61865-17EC-7B44-9960-C72A82A90E94}" type="datetime1">
              <a:t>28/04/2015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D83DFA-8E79-AD4F-9791-9A40AAAB855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2077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6A2ACF-812F-7049-A561-8AC6605BED56}" type="datetime1">
              <a:t>28/04/2015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DF474-F743-DC41-A332-52C4601B89D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8407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>
                <a:latin typeface="+mn-lt"/>
              </a:rPr>
              <a:t>Objectives:</a:t>
            </a:r>
          </a:p>
          <a:p>
            <a:r>
              <a:rPr lang="en-GB" dirty="0" smtClean="0">
                <a:latin typeface="+mn-lt"/>
              </a:rPr>
              <a:t>Identify and prioritise three strengths and three weaknesses of the union.</a:t>
            </a:r>
          </a:p>
          <a:p>
            <a:r>
              <a:rPr lang="en-GB" dirty="0" smtClean="0">
                <a:latin typeface="+mn-lt"/>
              </a:rPr>
              <a:t>Discuss ways to overcome the union weaknesses and build</a:t>
            </a:r>
            <a:r>
              <a:rPr lang="en-GB" baseline="0" dirty="0" smtClean="0">
                <a:latin typeface="+mn-lt"/>
              </a:rPr>
              <a:t> on union strengths.</a:t>
            </a:r>
            <a:endParaRPr lang="en-GB" dirty="0" smtClean="0">
              <a:latin typeface="+mn-lt"/>
            </a:endParaRPr>
          </a:p>
          <a:p>
            <a:r>
              <a:rPr lang="en-GB" b="1" dirty="0" smtClean="0">
                <a:latin typeface="+mn-lt"/>
              </a:rPr>
              <a:t>Materials:  </a:t>
            </a:r>
            <a:r>
              <a:rPr lang="en-GB" dirty="0" smtClean="0">
                <a:latin typeface="+mn-lt"/>
              </a:rPr>
              <a:t>Copies of the activity slides and the “campaign summary form”.</a:t>
            </a:r>
          </a:p>
          <a:p>
            <a:r>
              <a:rPr lang="en-GB" b="1" dirty="0" smtClean="0">
                <a:latin typeface="+mn-lt"/>
              </a:rPr>
              <a:t>Notes</a:t>
            </a:r>
            <a:r>
              <a:rPr lang="en-GB" b="0" dirty="0" smtClean="0">
                <a:latin typeface="+mn-lt"/>
              </a:rPr>
              <a:t>:</a:t>
            </a:r>
            <a:r>
              <a:rPr lang="en-GB" b="0" baseline="0" dirty="0" smtClean="0">
                <a:latin typeface="+mn-lt"/>
              </a:rPr>
              <a:t>  Complete </a:t>
            </a:r>
            <a:r>
              <a:rPr lang="en-GB" b="0" dirty="0" smtClean="0">
                <a:latin typeface="+mn-lt"/>
              </a:rPr>
              <a:t>the</a:t>
            </a:r>
            <a:r>
              <a:rPr lang="en-GB" b="0" baseline="0" dirty="0" smtClean="0">
                <a:latin typeface="+mn-lt"/>
              </a:rPr>
              <a:t> module on “arbolitos or worker networks” prior to this module</a:t>
            </a:r>
            <a:r>
              <a:rPr lang="en-GB" dirty="0" smtClean="0">
                <a:latin typeface="+mn-lt"/>
              </a:rPr>
              <a:t>.  </a:t>
            </a:r>
          </a:p>
          <a:p>
            <a:r>
              <a:rPr lang="en-GB" dirty="0" smtClean="0">
                <a:latin typeface="+mn-lt"/>
              </a:rPr>
              <a:t>Remind participants to keep discussions confidential</a:t>
            </a:r>
            <a:r>
              <a:rPr lang="en-GB" baseline="0" dirty="0" smtClean="0">
                <a:latin typeface="+mn-lt"/>
              </a:rPr>
              <a:t> and constructive.</a:t>
            </a:r>
            <a:endParaRPr lang="en-GB" dirty="0" smtClean="0">
              <a:latin typeface="+mn-lt"/>
            </a:endParaRPr>
          </a:p>
          <a:p>
            <a:r>
              <a:rPr lang="en-GB" dirty="0" smtClean="0"/>
              <a:t>You might want to include a report on the structures and operations of the union.   Allow time for discussion of this report. Participants</a:t>
            </a:r>
            <a:r>
              <a:rPr lang="en-GB" baseline="0" dirty="0" smtClean="0"/>
              <a:t> might </a:t>
            </a:r>
            <a:r>
              <a:rPr lang="en-GB" dirty="0" smtClean="0"/>
              <a:t>make a list of what additional information they</a:t>
            </a:r>
            <a:r>
              <a:rPr lang="en-GB" baseline="0" dirty="0" smtClean="0"/>
              <a:t> would </a:t>
            </a:r>
            <a:r>
              <a:rPr lang="en-GB" dirty="0" smtClean="0"/>
              <a:t>like to know about the union and decide who will obtain the additional information and how it will be disseminated.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DF474-F743-DC41-A332-52C4601B89D5}" type="slidenum"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117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Remind participants that we spent time gathering</a:t>
            </a:r>
            <a:r>
              <a:rPr lang="en-US" baseline="0" dirty="0" smtClean="0"/>
              <a:t> information about the employer’s vulnerabilities in the module on Employer Relationships.  We will now be spending time on looking at the union’s strengths and weaknesses.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DF474-F743-DC41-A332-52C4601B89D5}" type="slidenum"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868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Review the four reasons campaigns fail.</a:t>
            </a:r>
          </a:p>
          <a:p>
            <a:endParaRPr lang="en-GB" dirty="0" smtClean="0"/>
          </a:p>
          <a:p>
            <a:r>
              <a:rPr lang="en-GB" dirty="0" smtClean="0"/>
              <a:t>Ask participants whether any of these problems could occur during their campaign.</a:t>
            </a:r>
          </a:p>
          <a:p>
            <a:endParaRPr lang="en-GB" dirty="0" smtClean="0"/>
          </a:p>
          <a:p>
            <a:r>
              <a:rPr lang="en-GB" dirty="0" smtClean="0"/>
              <a:t>If relevant, remind participants of the work they have done on</a:t>
            </a:r>
            <a:r>
              <a:rPr lang="en-GB" baseline="0" dirty="0" smtClean="0"/>
              <a:t> arbolitos or worker networks in the previous module.</a:t>
            </a:r>
            <a:r>
              <a:rPr lang="en-US" baseline="0" dirty="0" smtClean="0"/>
              <a:t>  Arbolitos can help improve incomplete buy-in by workers.</a:t>
            </a: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DF474-F743-DC41-A332-52C4601B89D5}" type="slidenum"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93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Distribute and then go over the activity sheet.</a:t>
            </a:r>
          </a:p>
          <a:p>
            <a:endParaRPr lang="en-GB" sz="1200" u="none" dirty="0" smtClean="0"/>
          </a:p>
          <a:p>
            <a:r>
              <a:rPr lang="en-GB" sz="1200" u="none" dirty="0" smtClean="0"/>
              <a:t>Each participant can first fill out the activity form individually and then discuss</a:t>
            </a:r>
            <a:r>
              <a:rPr lang="en-GB" sz="1200" u="none" baseline="0" dirty="0" smtClean="0"/>
              <a:t> and compare their results in their small group.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dirty="0" smtClean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dirty="0" smtClean="0">
                <a:ea typeface="ＭＳ Ｐゴシック" charset="0"/>
              </a:rPr>
              <a:t>When done with the small</a:t>
            </a:r>
            <a:r>
              <a:rPr lang="en-US" baseline="0" dirty="0" smtClean="0">
                <a:ea typeface="ＭＳ Ｐゴシック" charset="0"/>
              </a:rPr>
              <a:t> group activity, h</a:t>
            </a:r>
            <a:r>
              <a:rPr lang="en-US" dirty="0" smtClean="0">
                <a:ea typeface="ＭＳ Ｐゴシック" charset="0"/>
              </a:rPr>
              <a:t>ave participants fill out their Campaign</a:t>
            </a:r>
            <a:r>
              <a:rPr lang="en-US" baseline="0" dirty="0" smtClean="0">
                <a:ea typeface="ＭＳ Ｐゴシック" charset="0"/>
              </a:rPr>
              <a:t> Summary Form section on “Union Strengths and Weaknesses” by listing the top 3 weakness and top 3 strengths of the union.</a:t>
            </a:r>
            <a:endParaRPr lang="en-US" dirty="0" smtClean="0">
              <a:ea typeface="ＭＳ Ｐゴシック" charset="0"/>
            </a:endParaRPr>
          </a:p>
          <a:p>
            <a:endParaRPr lang="en-GB" sz="1200" u="none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To organise</a:t>
            </a:r>
            <a:r>
              <a:rPr lang="en-GB" baseline="0" dirty="0" smtClean="0"/>
              <a:t> the discussion about what can be done to build on the union’s strengths and overcome weaknesses, you might want to use the</a:t>
            </a:r>
            <a:r>
              <a:rPr lang="en-GB" dirty="0" smtClean="0"/>
              <a:t> </a:t>
            </a:r>
            <a:r>
              <a:rPr lang="ja-JP" altLang="en-GB" dirty="0" smtClean="0">
                <a:latin typeface="Arial"/>
              </a:rPr>
              <a:t>“</a:t>
            </a:r>
            <a:r>
              <a:rPr lang="en-GB" dirty="0" smtClean="0"/>
              <a:t>all on the wall</a:t>
            </a:r>
            <a:r>
              <a:rPr lang="ja-JP" altLang="en-GB" dirty="0" smtClean="0">
                <a:latin typeface="Arial"/>
              </a:rPr>
              <a:t>”</a:t>
            </a:r>
            <a:r>
              <a:rPr lang="en-GB" dirty="0" smtClean="0"/>
              <a:t> method.</a:t>
            </a:r>
            <a:r>
              <a:rPr lang="en-GB" baseline="0" dirty="0" smtClean="0"/>
              <a:t>  A</a:t>
            </a:r>
            <a:r>
              <a:rPr lang="en-GB" dirty="0" smtClean="0"/>
              <a:t>sk participants to write down three small things that could be done </a:t>
            </a:r>
            <a:r>
              <a:rPr lang="en-GB" baseline="0" dirty="0" smtClean="0"/>
              <a:t>for each weakness and for each strength. </a:t>
            </a:r>
            <a:r>
              <a:rPr lang="en-GB" dirty="0" smtClean="0"/>
              <a:t> Suggestions are written on separate pieces of paper,</a:t>
            </a:r>
            <a:r>
              <a:rPr lang="en-GB" baseline="0" dirty="0" smtClean="0"/>
              <a:t> posted </a:t>
            </a:r>
            <a:r>
              <a:rPr lang="en-GB" dirty="0" smtClean="0"/>
              <a:t>on the wall and sorted by topic. Emphasize</a:t>
            </a:r>
            <a:r>
              <a:rPr lang="en-GB" baseline="0" dirty="0" smtClean="0"/>
              <a:t> </a:t>
            </a:r>
            <a:r>
              <a:rPr lang="en-GB" dirty="0" smtClean="0"/>
              <a:t>small</a:t>
            </a:r>
            <a:r>
              <a:rPr lang="en-GB" baseline="0" dirty="0" smtClean="0"/>
              <a:t> and realistic</a:t>
            </a:r>
            <a:r>
              <a:rPr lang="en-GB" dirty="0" smtClean="0"/>
              <a:t> ideas that could be implemented. </a:t>
            </a:r>
            <a:r>
              <a:rPr lang="en-GB" baseline="0" dirty="0" smtClean="0"/>
              <a:t> For each weakness and strength, discuss and</a:t>
            </a:r>
            <a:r>
              <a:rPr lang="en-GB" dirty="0" smtClean="0"/>
              <a:t> vote on the 1-3 ideas that are most realistic and helpful. You might want to choose someone to follow up on each of the ideas.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DF474-F743-DC41-A332-52C4601B89D5}" type="slidenum"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16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DF474-F743-DC41-A332-52C4601B89D5}" type="slidenum"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943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35D34-ED2A-2348-AAF1-FCAA14565B12}" type="datetime1">
              <a:t>28/04/2015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ITF: DEVELOPING STRATEGIC CAMPAIGNS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726D-A8DA-1943-A225-BB9823A7FDC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490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3EF95-94A6-7C48-BFF3-A30CF3CE35CC}" type="datetime1">
              <a:t>28/04/2015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ITF: DEVELOPING STRATEGIC CAMPAIGNS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726D-A8DA-1943-A225-BB9823A7FDC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839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75B0D-0A00-9B43-9EFA-540A7FF3080E}" type="datetime1">
              <a:t>28/04/2015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ITF: DEVELOPING STRATEGIC CAMPAIGNS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726D-A8DA-1943-A225-BB9823A7FDC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49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808AE-75D3-E546-A388-69D62A127E36}" type="datetime1">
              <a:t>28/04/2015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ITF: DEVELOPING STRATEGIC CAMPAIGNS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726D-A8DA-1943-A225-BB9823A7FDC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082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D5DE1-E97D-1A4C-ADB9-F920BF953912}" type="datetime1">
              <a:t>28/04/2015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ITF: DEVELOPING STRATEGIC CAMPAIGNS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726D-A8DA-1943-A225-BB9823A7FDC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413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10043-C4F5-BB47-AA53-B8D488DBF7B2}" type="datetime1">
              <a:t>28/04/2015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ITF: DEVELOPING STRATEGIC CAMPAIGNS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726D-A8DA-1943-A225-BB9823A7FDC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929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4E9FE-EC00-A742-9D6E-29DC6F17C448}" type="datetime1">
              <a:t>28/04/2015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ITF: DEVELOPING STRATEGIC CAMPAIGNS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726D-A8DA-1943-A225-BB9823A7FDC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46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504C0-FB07-6B4B-8C68-F292F3D95AF7}" type="datetime1">
              <a:t>28/04/2015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ITF: DEVELOPING STRATEGIC CAMPAIGNS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726D-A8DA-1943-A225-BB9823A7FDC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46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7FF17-BF18-6746-BAE7-EA4A17F84BAB}" type="datetime1">
              <a:t>28/04/2015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ITF: DEVELOPING STRATEGIC CAMPAIGNS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726D-A8DA-1943-A225-BB9823A7FDC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550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A1831-8086-F947-B153-BA6F92448C1E}" type="datetime1">
              <a:t>28/04/2015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ITF: DEVELOPING STRATEGIC CAMPAIGNS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726D-A8DA-1943-A225-BB9823A7FDC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719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F259-C16D-324C-A378-5DAAD7895D46}" type="datetime1">
              <a:t>28/04/2015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ITF: DEVELOPING STRATEGIC CAMPAIGNS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726D-A8DA-1943-A225-BB9823A7FDC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749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6D4E9-A720-BA4F-BEB2-E6E0041ABCAD}" type="datetime1">
              <a:t>28/04/2015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ITF: DEVELOPING STRATEGIC CAMPAIGNS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D726D-A8DA-1943-A225-BB9823A7FDC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9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ircles_orang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7076" y="-982435"/>
            <a:ext cx="8632409" cy="86469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20188237">
            <a:off x="3279554" y="3220762"/>
            <a:ext cx="3614673" cy="1931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4400" b="1" dirty="0" smtClean="0">
                <a:solidFill>
                  <a:schemeClr val="bg1"/>
                </a:solidFill>
              </a:rPr>
              <a:t>UNION STRENGTHS &amp; WEAKNESSES</a:t>
            </a:r>
            <a:endParaRPr lang="en-US" sz="4400" b="1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9522" y="285790"/>
            <a:ext cx="3365493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Calibri"/>
                <a:cs typeface="Calibri"/>
              </a:rPr>
              <a:t>ITF: Developing strategic campaigns </a:t>
            </a:r>
            <a:r>
              <a:rPr lang="en-US" sz="1600" dirty="0" smtClean="0">
                <a:latin typeface="Calibri"/>
                <a:cs typeface="Calibri"/>
              </a:rPr>
              <a:t>Module Three</a:t>
            </a:r>
            <a:endParaRPr lang="en-US" sz="1600" dirty="0">
              <a:latin typeface="Calibri"/>
              <a:cs typeface="Calibri"/>
            </a:endParaRPr>
          </a:p>
        </p:txBody>
      </p:sp>
      <p:pic>
        <p:nvPicPr>
          <p:cNvPr id="7" name="Picture 6" descr="ITF_Logo_CMYK_small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175" y="5886647"/>
            <a:ext cx="689536" cy="68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728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806395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/>
            <a:r>
              <a:rPr lang="en-US" sz="3600" b="1" dirty="0">
                <a:solidFill>
                  <a:srgbClr val="CB3920"/>
                </a:solidFill>
              </a:rPr>
              <a:t>“If you know the enemy and know yourself, you need not fear the result </a:t>
            </a:r>
            <a:br>
              <a:rPr lang="en-US" sz="3600" b="1" dirty="0">
                <a:solidFill>
                  <a:srgbClr val="CB3920"/>
                </a:solidFill>
              </a:rPr>
            </a:br>
            <a:r>
              <a:rPr lang="en-US" sz="3600" b="1" dirty="0">
                <a:solidFill>
                  <a:srgbClr val="CB3920"/>
                </a:solidFill>
              </a:rPr>
              <a:t>of a hundred battles. </a:t>
            </a:r>
            <a:br>
              <a:rPr lang="en-US" sz="3600" b="1" dirty="0">
                <a:solidFill>
                  <a:srgbClr val="CB3920"/>
                </a:solidFill>
              </a:rPr>
            </a:br>
            <a:r>
              <a:rPr lang="en-US" sz="3600" b="1" dirty="0">
                <a:solidFill>
                  <a:srgbClr val="CB3920"/>
                </a:solidFill>
              </a:rPr>
              <a:t/>
            </a:r>
            <a:br>
              <a:rPr lang="en-US" sz="3600" b="1" dirty="0">
                <a:solidFill>
                  <a:srgbClr val="CB3920"/>
                </a:solidFill>
              </a:rPr>
            </a:br>
            <a:r>
              <a:rPr lang="en-US" sz="3600" b="1" dirty="0">
                <a:solidFill>
                  <a:srgbClr val="CB3920"/>
                </a:solidFill>
              </a:rPr>
              <a:t>If you know neither the enemy </a:t>
            </a:r>
            <a:br>
              <a:rPr lang="en-US" sz="3600" b="1" dirty="0">
                <a:solidFill>
                  <a:srgbClr val="CB3920"/>
                </a:solidFill>
              </a:rPr>
            </a:br>
            <a:r>
              <a:rPr lang="en-US" sz="3600" b="1" dirty="0">
                <a:solidFill>
                  <a:srgbClr val="CB3920"/>
                </a:solidFill>
              </a:rPr>
              <a:t>nor yourself, you will succumb </a:t>
            </a:r>
            <a:br>
              <a:rPr lang="en-US" sz="3600" b="1" dirty="0">
                <a:solidFill>
                  <a:srgbClr val="CB3920"/>
                </a:solidFill>
              </a:rPr>
            </a:br>
            <a:r>
              <a:rPr lang="en-US" sz="3600" b="1" dirty="0">
                <a:solidFill>
                  <a:srgbClr val="CB3920"/>
                </a:solidFill>
              </a:rPr>
              <a:t>in every battle.”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         </a:t>
            </a:r>
            <a:br>
              <a:rPr lang="en-US" sz="3600" dirty="0"/>
            </a:br>
            <a:r>
              <a:rPr lang="en-US" sz="2800" dirty="0">
                <a:latin typeface="+mn-lt"/>
              </a:rPr>
              <a:t>Sun Tzu, “The Art of War”, 6</a:t>
            </a:r>
            <a:r>
              <a:rPr lang="en-US" sz="2800" baseline="30000" dirty="0">
                <a:latin typeface="+mn-lt"/>
              </a:rPr>
              <a:t>th</a:t>
            </a:r>
            <a:r>
              <a:rPr lang="en-US" sz="2800" dirty="0">
                <a:latin typeface="+mn-lt"/>
              </a:rPr>
              <a:t> Century BC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ITF: DEVELOPING STRATEGIC CAMPAIGNS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726D-A8DA-1943-A225-BB9823A7FDC5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917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485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800" b="1" dirty="0">
                <a:solidFill>
                  <a:srgbClr val="CB3920"/>
                </a:solidFill>
              </a:rPr>
              <a:t>Four common reasons campaigns fail</a:t>
            </a:r>
            <a:endParaRPr lang="en-US" sz="3800">
              <a:solidFill>
                <a:srgbClr val="CB392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4263"/>
            <a:ext cx="7932718" cy="45019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FontTx/>
              <a:buAutoNum type="arabicPeriod"/>
              <a:defRPr/>
            </a:pPr>
            <a:r>
              <a:rPr lang="en-GB" sz="2800" dirty="0"/>
              <a:t>Incomplete buy-in by workers</a:t>
            </a:r>
            <a:endParaRPr lang="en-US" sz="2800" dirty="0"/>
          </a:p>
          <a:p>
            <a:pPr>
              <a:lnSpc>
                <a:spcPct val="110000"/>
              </a:lnSpc>
              <a:buFontTx/>
              <a:buAutoNum type="arabicPeriod" startAt="2"/>
              <a:defRPr/>
            </a:pPr>
            <a:r>
              <a:rPr lang="en-GB" sz="2800" dirty="0"/>
              <a:t>Incomplete buy-in by union structures</a:t>
            </a:r>
            <a:endParaRPr lang="en-US" sz="2800" dirty="0"/>
          </a:p>
          <a:p>
            <a:pPr>
              <a:lnSpc>
                <a:spcPct val="110000"/>
              </a:lnSpc>
              <a:buFontTx/>
              <a:buAutoNum type="arabicPeriod" startAt="2"/>
              <a:defRPr/>
            </a:pPr>
            <a:r>
              <a:rPr lang="en-GB" sz="2800" dirty="0"/>
              <a:t>Thinking tactically – not strategically</a:t>
            </a:r>
            <a:br>
              <a:rPr lang="en-GB" sz="2800" dirty="0"/>
            </a:br>
            <a:r>
              <a:rPr lang="en-GB" sz="2800" dirty="0"/>
              <a:t>(checklist approach)</a:t>
            </a:r>
            <a:endParaRPr lang="en-US" sz="2800" dirty="0"/>
          </a:p>
          <a:p>
            <a:pPr>
              <a:lnSpc>
                <a:spcPct val="110000"/>
              </a:lnSpc>
              <a:buFontTx/>
              <a:buAutoNum type="arabicPeriod" startAt="2"/>
              <a:defRPr/>
            </a:pPr>
            <a:r>
              <a:rPr lang="en-GB" sz="2800" dirty="0"/>
              <a:t>Campaign message not appealing to the public</a:t>
            </a: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ITF: DEVELOPING STRATEGIC CAMPAIGNS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726D-A8DA-1943-A225-BB9823A7FDC5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42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B3920">
              <a:alpha val="1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ITF: DEVELOPING STRATEGIC CAMPAIGNS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83680"/>
            <a:ext cx="8229600" cy="1159603"/>
          </a:xfrm>
        </p:spPr>
        <p:txBody>
          <a:bodyPr>
            <a:noAutofit/>
          </a:bodyPr>
          <a:lstStyle/>
          <a:p>
            <a:pPr algn="l"/>
            <a:r>
              <a:rPr lang="en-GB" sz="3800" b="1" dirty="0" smtClean="0">
                <a:solidFill>
                  <a:srgbClr val="CB3920"/>
                </a:solidFill>
              </a:rPr>
              <a:t>Activity: union strengths &amp; weaknesses</a:t>
            </a:r>
            <a:endParaRPr lang="en-US" sz="3800">
              <a:solidFill>
                <a:srgbClr val="CB392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726D-A8DA-1943-A225-BB9823A7FDC5}" type="slidenum">
              <a:rPr lang="en-US"/>
              <a:t>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26099"/>
            <a:ext cx="8548492" cy="4500064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800" b="1" dirty="0">
                <a:solidFill>
                  <a:srgbClr val="CB3920"/>
                </a:solidFill>
              </a:rPr>
              <a:t>Aim: </a:t>
            </a:r>
            <a:r>
              <a:rPr lang="en-US" sz="2800" dirty="0"/>
              <a:t>Identify 3 union strengths and weaknesses</a:t>
            </a:r>
            <a:endParaRPr lang="en-US" sz="2800" b="1" dirty="0">
              <a:solidFill>
                <a:srgbClr val="CB3920"/>
              </a:solidFill>
            </a:endParaRPr>
          </a:p>
          <a:p>
            <a:pPr marL="0" lvl="0" indent="0">
              <a:buNone/>
            </a:pPr>
            <a:r>
              <a:rPr lang="en-US" sz="2800" b="1" dirty="0">
                <a:solidFill>
                  <a:srgbClr val="CB3920"/>
                </a:solidFill>
              </a:rPr>
              <a:t>Tasks: </a:t>
            </a:r>
            <a:r>
              <a:rPr lang="en-US" sz="2800" dirty="0"/>
              <a:t>Select a facilitator and timekeeper</a:t>
            </a:r>
          </a:p>
          <a:p>
            <a:pPr lvl="0"/>
            <a:r>
              <a:rPr lang="en-US" sz="2800" dirty="0"/>
              <a:t>Decide if each item is a strength or a weakness in your union. Add items to the list.</a:t>
            </a:r>
          </a:p>
          <a:p>
            <a:pPr lvl="0"/>
            <a:r>
              <a:rPr lang="en-US" sz="2800" dirty="0"/>
              <a:t>Select the 1-3 most important strengths.</a:t>
            </a:r>
          </a:p>
          <a:p>
            <a:pPr marL="0" indent="0">
              <a:buNone/>
            </a:pPr>
            <a:r>
              <a:rPr lang="en-US" sz="2800" dirty="0"/>
              <a:t>    Select the 1-3 most important weaknesses.</a:t>
            </a:r>
          </a:p>
          <a:p>
            <a:pPr lvl="0"/>
            <a:r>
              <a:rPr lang="en-US" sz="2800" dirty="0"/>
              <a:t>Discuss each of the key strengths and weaknesses. </a:t>
            </a:r>
            <a:br>
              <a:rPr lang="en-US" sz="2800" dirty="0"/>
            </a:br>
            <a:r>
              <a:rPr lang="en-US" sz="2800" dirty="0"/>
              <a:t>Are there practical things you can do to build on the union’s strengths and overcome potential weaknesses?</a:t>
            </a:r>
          </a:p>
        </p:txBody>
      </p:sp>
    </p:spTree>
    <p:extLst>
      <p:ext uri="{BB962C8B-B14F-4D97-AF65-F5344CB8AC3E}">
        <p14:creationId xmlns:p14="http://schemas.microsoft.com/office/powerpoint/2010/main" val="1483317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B3920">
              <a:alpha val="1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800" b="1" dirty="0">
                <a:solidFill>
                  <a:srgbClr val="CB3920"/>
                </a:solidFill>
              </a:rPr>
              <a:t>Activity: union strengths &amp; weaknesses</a:t>
            </a:r>
            <a:endParaRPr lang="en-US" sz="3800" b="1">
              <a:solidFill>
                <a:srgbClr val="B3132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ITF: DEVELOPING STRATEGIC CAMPAIGNS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726D-A8DA-1943-A225-BB9823A7FDC5}" type="slidenum">
              <a:rPr lang="en-US"/>
              <a:t>5</a:t>
            </a:fld>
            <a:endParaRPr lang="en-US"/>
          </a:p>
        </p:txBody>
      </p:sp>
      <p:pic>
        <p:nvPicPr>
          <p:cNvPr id="9" name="Picture 8" descr="Strengths&amp;weaknesses_tabl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69" y="656992"/>
            <a:ext cx="8953131" cy="631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235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551</Words>
  <Application>Microsoft Macintosh PowerPoint</Application>
  <PresentationFormat>On-screen Show (4:3)</PresentationFormat>
  <Paragraphs>49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“If you know the enemy and know yourself, you need not fear the result  of a hundred battles.   If you know neither the enemy  nor yourself, you will succumb  in every battle.”           Sun Tzu, “The Art of War”, 6th Century BC</vt:lpstr>
      <vt:lpstr>Four common reasons campaigns fail</vt:lpstr>
      <vt:lpstr>Activity: union strengths &amp; weaknesses</vt:lpstr>
      <vt:lpstr>Activity: union strengths &amp; weaknesses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24</cp:revision>
  <dcterms:created xsi:type="dcterms:W3CDTF">2015-01-13T13:13:29Z</dcterms:created>
  <dcterms:modified xsi:type="dcterms:W3CDTF">2015-04-28T12:47:13Z</dcterms:modified>
</cp:coreProperties>
</file>