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8"/>
  </p:notesMasterIdLst>
  <p:sldIdLst>
    <p:sldId id="257" r:id="rId2"/>
    <p:sldId id="266" r:id="rId3"/>
    <p:sldId id="258" r:id="rId4"/>
    <p:sldId id="287" r:id="rId5"/>
    <p:sldId id="268" r:id="rId6"/>
    <p:sldId id="269" r:id="rId7"/>
    <p:sldId id="271" r:id="rId8"/>
    <p:sldId id="272" r:id="rId9"/>
    <p:sldId id="273" r:id="rId10"/>
    <p:sldId id="274" r:id="rId11"/>
    <p:sldId id="275" r:id="rId12"/>
    <p:sldId id="276" r:id="rId13"/>
    <p:sldId id="259" r:id="rId14"/>
    <p:sldId id="277" r:id="rId15"/>
    <p:sldId id="278" r:id="rId16"/>
    <p:sldId id="260" r:id="rId17"/>
    <p:sldId id="261" r:id="rId18"/>
    <p:sldId id="279" r:id="rId19"/>
    <p:sldId id="280" r:id="rId20"/>
    <p:sldId id="281" r:id="rId21"/>
    <p:sldId id="282" r:id="rId22"/>
    <p:sldId id="283" r:id="rId23"/>
    <p:sldId id="284" r:id="rId24"/>
    <p:sldId id="285" r:id="rId25"/>
    <p:sldId id="286" r:id="rId26"/>
    <p:sldId id="28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51598" autoAdjust="0"/>
  </p:normalViewPr>
  <p:slideViewPr>
    <p:cSldViewPr snapToGrid="0" snapToObjects="1">
      <p:cViewPr varScale="1">
        <p:scale>
          <a:sx n="64" d="100"/>
          <a:sy n="64" d="100"/>
        </p:scale>
        <p:origin x="3544" y="16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notesViewPr>
    <p:cSldViewPr snapToGrid="0" snapToObjects="1">
      <p:cViewPr>
        <p:scale>
          <a:sx n="120" d="100"/>
          <a:sy n="120" d="100"/>
        </p:scale>
        <p:origin x="-312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B5166C-7ABB-F94C-81C8-5519E8D8A13F}"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en-US"/>
        </a:p>
      </dgm:t>
    </dgm:pt>
    <dgm:pt modelId="{8A44B331-830C-6B4D-974E-9850BA8531B6}">
      <dgm:prSet phldrT="[Text]"/>
      <dgm:spPr/>
      <dgm:t>
        <a:bodyPr/>
        <a:lstStyle/>
        <a:p>
          <a:r>
            <a:rPr lang="fr-FR" noProof="0" dirty="0" smtClean="0"/>
            <a:t>Gagner du pouvoir en remportant notre combat</a:t>
          </a:r>
          <a:endParaRPr lang="fr-FR" noProof="0" dirty="0"/>
        </a:p>
      </dgm:t>
    </dgm:pt>
    <dgm:pt modelId="{99EA7377-3CB1-394D-AA4D-2F7EC545BBB4}" type="parTrans" cxnId="{30B34CAA-E5B5-194A-9996-E818E1E8DCCB}">
      <dgm:prSet/>
      <dgm:spPr/>
      <dgm:t>
        <a:bodyPr/>
        <a:lstStyle/>
        <a:p>
          <a:endParaRPr lang="en-US"/>
        </a:p>
      </dgm:t>
    </dgm:pt>
    <dgm:pt modelId="{AD8A9726-8FBF-504F-A1FE-D2481D1B198B}" type="sibTrans" cxnId="{30B34CAA-E5B5-194A-9996-E818E1E8DCCB}">
      <dgm:prSet/>
      <dgm:spPr/>
      <dgm:t>
        <a:bodyPr/>
        <a:lstStyle/>
        <a:p>
          <a:endParaRPr lang="en-US"/>
        </a:p>
      </dgm:t>
    </dgm:pt>
    <dgm:pt modelId="{78DFA95B-2294-2D4B-82CF-D76388063D89}">
      <dgm:prSet phldrT="[Text]"/>
      <dgm:spPr/>
      <dgm:t>
        <a:bodyPr/>
        <a:lstStyle/>
        <a:p>
          <a:r>
            <a:rPr lang="fr-FR" noProof="0" dirty="0" smtClean="0"/>
            <a:t>Améliorer les normes et les conditions de travail, bâtir des structures durables</a:t>
          </a:r>
          <a:endParaRPr lang="fr-FR" noProof="0" dirty="0"/>
        </a:p>
      </dgm:t>
    </dgm:pt>
    <dgm:pt modelId="{1D3EACBE-061C-B540-831D-177E1546DD83}" type="parTrans" cxnId="{DB27BD47-035A-AC4A-9D45-8EEDACB98572}">
      <dgm:prSet/>
      <dgm:spPr/>
      <dgm:t>
        <a:bodyPr/>
        <a:lstStyle/>
        <a:p>
          <a:endParaRPr lang="en-US"/>
        </a:p>
      </dgm:t>
    </dgm:pt>
    <dgm:pt modelId="{E48B003E-7167-C740-89C4-81E7ED4AC970}" type="sibTrans" cxnId="{DB27BD47-035A-AC4A-9D45-8EEDACB98572}">
      <dgm:prSet/>
      <dgm:spPr/>
      <dgm:t>
        <a:bodyPr/>
        <a:lstStyle/>
        <a:p>
          <a:endParaRPr lang="en-US"/>
        </a:p>
      </dgm:t>
    </dgm:pt>
    <dgm:pt modelId="{6C0CC2DF-B1DF-9847-8390-BD94D079B0A5}">
      <dgm:prSet phldrT="[Text]"/>
      <dgm:spPr/>
      <dgm:t>
        <a:bodyPr/>
        <a:lstStyle/>
        <a:p>
          <a:r>
            <a:rPr lang="fr-FR" noProof="0" dirty="0" smtClean="0"/>
            <a:t>Exercer un pouvoir sur le lieu de travail et à l’extérieur</a:t>
          </a:r>
          <a:endParaRPr lang="fr-FR" noProof="0" dirty="0"/>
        </a:p>
      </dgm:t>
    </dgm:pt>
    <dgm:pt modelId="{6A0026AC-0B2D-914C-B277-13225FA383C8}" type="parTrans" cxnId="{960EABC9-FEE7-A842-9A2E-F7F4D38A401A}">
      <dgm:prSet/>
      <dgm:spPr/>
      <dgm:t>
        <a:bodyPr/>
        <a:lstStyle/>
        <a:p>
          <a:endParaRPr lang="en-US"/>
        </a:p>
      </dgm:t>
    </dgm:pt>
    <dgm:pt modelId="{469BBB9E-DDCB-DA45-B0C5-C9878EE5533E}" type="sibTrans" cxnId="{960EABC9-FEE7-A842-9A2E-F7F4D38A401A}">
      <dgm:prSet/>
      <dgm:spPr/>
      <dgm:t>
        <a:bodyPr/>
        <a:lstStyle/>
        <a:p>
          <a:endParaRPr lang="en-US"/>
        </a:p>
      </dgm:t>
    </dgm:pt>
    <dgm:pt modelId="{9D003863-1C91-2B40-B847-A6ADB5A3FE4B}">
      <dgm:prSet phldrT="[Text]"/>
      <dgm:spPr/>
      <dgm:t>
        <a:bodyPr/>
        <a:lstStyle/>
        <a:p>
          <a:r>
            <a:rPr lang="en-GB" noProof="0" dirty="0" smtClean="0"/>
            <a:t>Organiser et mobiliser les travailleurs par le biais des questions qui se posent</a:t>
          </a:r>
          <a:endParaRPr lang="fr-FR" noProof="0" dirty="0"/>
        </a:p>
      </dgm:t>
    </dgm:pt>
    <dgm:pt modelId="{518A7A7A-EBEB-D64B-8FC6-06F1A5FAD72C}" type="sibTrans" cxnId="{4C8A0EA2-C6F9-9E43-810E-6FD409D62562}">
      <dgm:prSet/>
      <dgm:spPr/>
      <dgm:t>
        <a:bodyPr/>
        <a:lstStyle/>
        <a:p>
          <a:endParaRPr lang="en-US"/>
        </a:p>
      </dgm:t>
    </dgm:pt>
    <dgm:pt modelId="{12162258-4F1B-2640-9B9B-39E5FA649BA2}" type="parTrans" cxnId="{4C8A0EA2-C6F9-9E43-810E-6FD409D62562}">
      <dgm:prSet/>
      <dgm:spPr/>
      <dgm:t>
        <a:bodyPr/>
        <a:lstStyle/>
        <a:p>
          <a:endParaRPr lang="en-US"/>
        </a:p>
      </dgm:t>
    </dgm:pt>
    <dgm:pt modelId="{3D1B4D69-068E-C54E-A108-DA43E2A2F054}" type="pres">
      <dgm:prSet presAssocID="{4AB5166C-7ABB-F94C-81C8-5519E8D8A13F}" presName="cycle" presStyleCnt="0">
        <dgm:presLayoutVars>
          <dgm:dir/>
          <dgm:resizeHandles val="exact"/>
        </dgm:presLayoutVars>
      </dgm:prSet>
      <dgm:spPr/>
      <dgm:t>
        <a:bodyPr/>
        <a:lstStyle/>
        <a:p>
          <a:endParaRPr lang="en-US"/>
        </a:p>
      </dgm:t>
    </dgm:pt>
    <dgm:pt modelId="{7BDEABD5-AED2-F04A-927E-DA111A245EB3}" type="pres">
      <dgm:prSet presAssocID="{9D003863-1C91-2B40-B847-A6ADB5A3FE4B}" presName="dummy" presStyleCnt="0"/>
      <dgm:spPr/>
    </dgm:pt>
    <dgm:pt modelId="{E837E393-2216-BF40-AC74-7142F9E49F90}" type="pres">
      <dgm:prSet presAssocID="{9D003863-1C91-2B40-B847-A6ADB5A3FE4B}" presName="node" presStyleLbl="revTx" presStyleIdx="0" presStyleCnt="4" custScaleX="104367">
        <dgm:presLayoutVars>
          <dgm:bulletEnabled val="1"/>
        </dgm:presLayoutVars>
      </dgm:prSet>
      <dgm:spPr/>
      <dgm:t>
        <a:bodyPr/>
        <a:lstStyle/>
        <a:p>
          <a:endParaRPr lang="en-US"/>
        </a:p>
      </dgm:t>
    </dgm:pt>
    <dgm:pt modelId="{C246ABFC-CBCC-8748-8BEA-EA813EFAB396}" type="pres">
      <dgm:prSet presAssocID="{518A7A7A-EBEB-D64B-8FC6-06F1A5FAD72C}" presName="sibTrans" presStyleLbl="node1" presStyleIdx="0" presStyleCnt="4" custScaleX="140249"/>
      <dgm:spPr/>
      <dgm:t>
        <a:bodyPr/>
        <a:lstStyle/>
        <a:p>
          <a:endParaRPr lang="en-US"/>
        </a:p>
      </dgm:t>
    </dgm:pt>
    <dgm:pt modelId="{D238CF58-2207-E345-9B35-2F12EFDD810F}" type="pres">
      <dgm:prSet presAssocID="{8A44B331-830C-6B4D-974E-9850BA8531B6}" presName="dummy" presStyleCnt="0"/>
      <dgm:spPr/>
    </dgm:pt>
    <dgm:pt modelId="{98E67A3C-5FC3-DF43-A0EC-9743907A37A7}" type="pres">
      <dgm:prSet presAssocID="{8A44B331-830C-6B4D-974E-9850BA8531B6}" presName="node" presStyleLbl="revTx" presStyleIdx="1" presStyleCnt="4" custScaleX="88270" custScaleY="88207" custRadScaleRad="105382" custRadScaleInc="-11745">
        <dgm:presLayoutVars>
          <dgm:bulletEnabled val="1"/>
        </dgm:presLayoutVars>
      </dgm:prSet>
      <dgm:spPr/>
      <dgm:t>
        <a:bodyPr/>
        <a:lstStyle/>
        <a:p>
          <a:endParaRPr lang="en-US"/>
        </a:p>
      </dgm:t>
    </dgm:pt>
    <dgm:pt modelId="{5CE90F39-743A-FE4B-BF0C-0915F9E0CF58}" type="pres">
      <dgm:prSet presAssocID="{AD8A9726-8FBF-504F-A1FE-D2481D1B198B}" presName="sibTrans" presStyleLbl="node1" presStyleIdx="1" presStyleCnt="4"/>
      <dgm:spPr/>
      <dgm:t>
        <a:bodyPr/>
        <a:lstStyle/>
        <a:p>
          <a:endParaRPr lang="en-US"/>
        </a:p>
      </dgm:t>
    </dgm:pt>
    <dgm:pt modelId="{067EFBDD-A8B8-B342-95AF-A903CC923AB5}" type="pres">
      <dgm:prSet presAssocID="{78DFA95B-2294-2D4B-82CF-D76388063D89}" presName="dummy" presStyleCnt="0"/>
      <dgm:spPr/>
    </dgm:pt>
    <dgm:pt modelId="{A3DD7754-2A5A-9B42-A843-3B5D3918913E}" type="pres">
      <dgm:prSet presAssocID="{78DFA95B-2294-2D4B-82CF-D76388063D89}" presName="node" presStyleLbl="revTx" presStyleIdx="2" presStyleCnt="4" custScaleX="137250">
        <dgm:presLayoutVars>
          <dgm:bulletEnabled val="1"/>
        </dgm:presLayoutVars>
      </dgm:prSet>
      <dgm:spPr/>
      <dgm:t>
        <a:bodyPr/>
        <a:lstStyle/>
        <a:p>
          <a:endParaRPr lang="en-US"/>
        </a:p>
      </dgm:t>
    </dgm:pt>
    <dgm:pt modelId="{7FE332B6-8F3D-4747-A62E-7E6D10835581}" type="pres">
      <dgm:prSet presAssocID="{E48B003E-7167-C740-89C4-81E7ED4AC970}" presName="sibTrans" presStyleLbl="node1" presStyleIdx="2" presStyleCnt="4"/>
      <dgm:spPr/>
      <dgm:t>
        <a:bodyPr/>
        <a:lstStyle/>
        <a:p>
          <a:endParaRPr lang="en-US"/>
        </a:p>
      </dgm:t>
    </dgm:pt>
    <dgm:pt modelId="{CCDB09BA-11CE-D648-B371-FF9B1B3AC60E}" type="pres">
      <dgm:prSet presAssocID="{6C0CC2DF-B1DF-9847-8390-BD94D079B0A5}" presName="dummy" presStyleCnt="0"/>
      <dgm:spPr/>
    </dgm:pt>
    <dgm:pt modelId="{4D0C71DA-EFAD-3A4C-A38E-7F378222FDF8}" type="pres">
      <dgm:prSet presAssocID="{6C0CC2DF-B1DF-9847-8390-BD94D079B0A5}" presName="node" presStyleLbl="revTx" presStyleIdx="3" presStyleCnt="4">
        <dgm:presLayoutVars>
          <dgm:bulletEnabled val="1"/>
        </dgm:presLayoutVars>
      </dgm:prSet>
      <dgm:spPr/>
      <dgm:t>
        <a:bodyPr/>
        <a:lstStyle/>
        <a:p>
          <a:endParaRPr lang="en-US"/>
        </a:p>
      </dgm:t>
    </dgm:pt>
    <dgm:pt modelId="{A83C6004-F136-D04A-A0CB-E4E0FF25BDC1}" type="pres">
      <dgm:prSet presAssocID="{469BBB9E-DDCB-DA45-B0C5-C9878EE5533E}" presName="sibTrans" presStyleLbl="node1" presStyleIdx="3" presStyleCnt="4" custLinFactNeighborX="1250" custLinFactNeighborY="4"/>
      <dgm:spPr/>
      <dgm:t>
        <a:bodyPr/>
        <a:lstStyle/>
        <a:p>
          <a:endParaRPr lang="en-US"/>
        </a:p>
      </dgm:t>
    </dgm:pt>
  </dgm:ptLst>
  <dgm:cxnLst>
    <dgm:cxn modelId="{79F624E6-DD7E-BC4A-B406-8266D3452E5B}" type="presOf" srcId="{AD8A9726-8FBF-504F-A1FE-D2481D1B198B}" destId="{5CE90F39-743A-FE4B-BF0C-0915F9E0CF58}" srcOrd="0" destOrd="0" presId="urn:microsoft.com/office/officeart/2005/8/layout/cycle1"/>
    <dgm:cxn modelId="{6ACD82FA-2209-0941-8621-18CE9D7893E2}" type="presOf" srcId="{E48B003E-7167-C740-89C4-81E7ED4AC970}" destId="{7FE332B6-8F3D-4747-A62E-7E6D10835581}" srcOrd="0" destOrd="0" presId="urn:microsoft.com/office/officeart/2005/8/layout/cycle1"/>
    <dgm:cxn modelId="{960EABC9-FEE7-A842-9A2E-F7F4D38A401A}" srcId="{4AB5166C-7ABB-F94C-81C8-5519E8D8A13F}" destId="{6C0CC2DF-B1DF-9847-8390-BD94D079B0A5}" srcOrd="3" destOrd="0" parTransId="{6A0026AC-0B2D-914C-B277-13225FA383C8}" sibTransId="{469BBB9E-DDCB-DA45-B0C5-C9878EE5533E}"/>
    <dgm:cxn modelId="{30B34CAA-E5B5-194A-9996-E818E1E8DCCB}" srcId="{4AB5166C-7ABB-F94C-81C8-5519E8D8A13F}" destId="{8A44B331-830C-6B4D-974E-9850BA8531B6}" srcOrd="1" destOrd="0" parTransId="{99EA7377-3CB1-394D-AA4D-2F7EC545BBB4}" sibTransId="{AD8A9726-8FBF-504F-A1FE-D2481D1B198B}"/>
    <dgm:cxn modelId="{3B11864D-0889-4C44-9EE5-58F876562FBB}" type="presOf" srcId="{469BBB9E-DDCB-DA45-B0C5-C9878EE5533E}" destId="{A83C6004-F136-D04A-A0CB-E4E0FF25BDC1}" srcOrd="0" destOrd="0" presId="urn:microsoft.com/office/officeart/2005/8/layout/cycle1"/>
    <dgm:cxn modelId="{A64158C0-F9AF-F346-B218-CB6415A23CD7}" type="presOf" srcId="{8A44B331-830C-6B4D-974E-9850BA8531B6}" destId="{98E67A3C-5FC3-DF43-A0EC-9743907A37A7}" srcOrd="0" destOrd="0" presId="urn:microsoft.com/office/officeart/2005/8/layout/cycle1"/>
    <dgm:cxn modelId="{7C8BAC50-E374-8644-BF7B-C26F1ABC81D8}" type="presOf" srcId="{518A7A7A-EBEB-D64B-8FC6-06F1A5FAD72C}" destId="{C246ABFC-CBCC-8748-8BEA-EA813EFAB396}" srcOrd="0" destOrd="0" presId="urn:microsoft.com/office/officeart/2005/8/layout/cycle1"/>
    <dgm:cxn modelId="{E7F525F2-3FB9-CB4F-BCCC-CD1CDAF262BD}" type="presOf" srcId="{4AB5166C-7ABB-F94C-81C8-5519E8D8A13F}" destId="{3D1B4D69-068E-C54E-A108-DA43E2A2F054}" srcOrd="0" destOrd="0" presId="urn:microsoft.com/office/officeart/2005/8/layout/cycle1"/>
    <dgm:cxn modelId="{DB27BD47-035A-AC4A-9D45-8EEDACB98572}" srcId="{4AB5166C-7ABB-F94C-81C8-5519E8D8A13F}" destId="{78DFA95B-2294-2D4B-82CF-D76388063D89}" srcOrd="2" destOrd="0" parTransId="{1D3EACBE-061C-B540-831D-177E1546DD83}" sibTransId="{E48B003E-7167-C740-89C4-81E7ED4AC970}"/>
    <dgm:cxn modelId="{4C8A0EA2-C6F9-9E43-810E-6FD409D62562}" srcId="{4AB5166C-7ABB-F94C-81C8-5519E8D8A13F}" destId="{9D003863-1C91-2B40-B847-A6ADB5A3FE4B}" srcOrd="0" destOrd="0" parTransId="{12162258-4F1B-2640-9B9B-39E5FA649BA2}" sibTransId="{518A7A7A-EBEB-D64B-8FC6-06F1A5FAD72C}"/>
    <dgm:cxn modelId="{A95C02A9-9C38-914A-A681-0DC9AEEFA798}" type="presOf" srcId="{6C0CC2DF-B1DF-9847-8390-BD94D079B0A5}" destId="{4D0C71DA-EFAD-3A4C-A38E-7F378222FDF8}" srcOrd="0" destOrd="0" presId="urn:microsoft.com/office/officeart/2005/8/layout/cycle1"/>
    <dgm:cxn modelId="{E84DC07C-D0D3-F842-BD40-2034E1FCF4F6}" type="presOf" srcId="{9D003863-1C91-2B40-B847-A6ADB5A3FE4B}" destId="{E837E393-2216-BF40-AC74-7142F9E49F90}" srcOrd="0" destOrd="0" presId="urn:microsoft.com/office/officeart/2005/8/layout/cycle1"/>
    <dgm:cxn modelId="{85DB46F1-028F-F24D-9E5D-9DBB04F2556E}" type="presOf" srcId="{78DFA95B-2294-2D4B-82CF-D76388063D89}" destId="{A3DD7754-2A5A-9B42-A843-3B5D3918913E}" srcOrd="0" destOrd="0" presId="urn:microsoft.com/office/officeart/2005/8/layout/cycle1"/>
    <dgm:cxn modelId="{FE18DA36-2157-6544-AA45-0EEC5B45CEEE}" type="presParOf" srcId="{3D1B4D69-068E-C54E-A108-DA43E2A2F054}" destId="{7BDEABD5-AED2-F04A-927E-DA111A245EB3}" srcOrd="0" destOrd="0" presId="urn:microsoft.com/office/officeart/2005/8/layout/cycle1"/>
    <dgm:cxn modelId="{C3C53B9D-B3CE-DC49-95F5-FA5EED841234}" type="presParOf" srcId="{3D1B4D69-068E-C54E-A108-DA43E2A2F054}" destId="{E837E393-2216-BF40-AC74-7142F9E49F90}" srcOrd="1" destOrd="0" presId="urn:microsoft.com/office/officeart/2005/8/layout/cycle1"/>
    <dgm:cxn modelId="{2A43B561-AA0A-A245-88B5-ECAD264259CF}" type="presParOf" srcId="{3D1B4D69-068E-C54E-A108-DA43E2A2F054}" destId="{C246ABFC-CBCC-8748-8BEA-EA813EFAB396}" srcOrd="2" destOrd="0" presId="urn:microsoft.com/office/officeart/2005/8/layout/cycle1"/>
    <dgm:cxn modelId="{E7FF5F7D-951A-1741-9DFC-409C41329502}" type="presParOf" srcId="{3D1B4D69-068E-C54E-A108-DA43E2A2F054}" destId="{D238CF58-2207-E345-9B35-2F12EFDD810F}" srcOrd="3" destOrd="0" presId="urn:microsoft.com/office/officeart/2005/8/layout/cycle1"/>
    <dgm:cxn modelId="{ACECCF66-4141-F647-815F-7C457B1B724C}" type="presParOf" srcId="{3D1B4D69-068E-C54E-A108-DA43E2A2F054}" destId="{98E67A3C-5FC3-DF43-A0EC-9743907A37A7}" srcOrd="4" destOrd="0" presId="urn:microsoft.com/office/officeart/2005/8/layout/cycle1"/>
    <dgm:cxn modelId="{6098B3B6-0B1E-3F42-90AE-8EB22AE905A6}" type="presParOf" srcId="{3D1B4D69-068E-C54E-A108-DA43E2A2F054}" destId="{5CE90F39-743A-FE4B-BF0C-0915F9E0CF58}" srcOrd="5" destOrd="0" presId="urn:microsoft.com/office/officeart/2005/8/layout/cycle1"/>
    <dgm:cxn modelId="{F0A24EC9-D264-8442-B872-8F7B8D95E80F}" type="presParOf" srcId="{3D1B4D69-068E-C54E-A108-DA43E2A2F054}" destId="{067EFBDD-A8B8-B342-95AF-A903CC923AB5}" srcOrd="6" destOrd="0" presId="urn:microsoft.com/office/officeart/2005/8/layout/cycle1"/>
    <dgm:cxn modelId="{1BF6C06A-AD92-1B44-AEA4-DB89963AA8DE}" type="presParOf" srcId="{3D1B4D69-068E-C54E-A108-DA43E2A2F054}" destId="{A3DD7754-2A5A-9B42-A843-3B5D3918913E}" srcOrd="7" destOrd="0" presId="urn:microsoft.com/office/officeart/2005/8/layout/cycle1"/>
    <dgm:cxn modelId="{A28DFC70-D354-B747-AACC-21CF77B7FD94}" type="presParOf" srcId="{3D1B4D69-068E-C54E-A108-DA43E2A2F054}" destId="{7FE332B6-8F3D-4747-A62E-7E6D10835581}" srcOrd="8" destOrd="0" presId="urn:microsoft.com/office/officeart/2005/8/layout/cycle1"/>
    <dgm:cxn modelId="{DC5DA544-D610-9247-A392-F80AE4DE6595}" type="presParOf" srcId="{3D1B4D69-068E-C54E-A108-DA43E2A2F054}" destId="{CCDB09BA-11CE-D648-B371-FF9B1B3AC60E}" srcOrd="9" destOrd="0" presId="urn:microsoft.com/office/officeart/2005/8/layout/cycle1"/>
    <dgm:cxn modelId="{E0BB46FC-446B-E645-B4EC-56F4ED24CBDF}" type="presParOf" srcId="{3D1B4D69-068E-C54E-A108-DA43E2A2F054}" destId="{4D0C71DA-EFAD-3A4C-A38E-7F378222FDF8}" srcOrd="10" destOrd="0" presId="urn:microsoft.com/office/officeart/2005/8/layout/cycle1"/>
    <dgm:cxn modelId="{C28C61E1-0DBB-2B4E-BAF9-E55D82A0E2B9}" type="presParOf" srcId="{3D1B4D69-068E-C54E-A108-DA43E2A2F054}" destId="{A83C6004-F136-D04A-A0CB-E4E0FF25BDC1}"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7E393-2216-BF40-AC74-7142F9E49F90}">
      <dsp:nvSpPr>
        <dsp:cNvPr id="0" name=""/>
        <dsp:cNvSpPr/>
      </dsp:nvSpPr>
      <dsp:spPr>
        <a:xfrm>
          <a:off x="3717197" y="90298"/>
          <a:ext cx="1502571" cy="1439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noProof="0" dirty="0" smtClean="0"/>
            <a:t>Organiser et mobiliser les travailleurs par le biais des questions qui se posent</a:t>
          </a:r>
          <a:endParaRPr lang="fr-FR" sz="1600" kern="1200" noProof="0" dirty="0"/>
        </a:p>
      </dsp:txBody>
      <dsp:txXfrm>
        <a:off x="3717197" y="90298"/>
        <a:ext cx="1502571" cy="1439699"/>
      </dsp:txXfrm>
    </dsp:sp>
    <dsp:sp modelId="{C246ABFC-CBCC-8748-8BEA-EA813EFAB396}">
      <dsp:nvSpPr>
        <dsp:cNvPr id="0" name=""/>
        <dsp:cNvSpPr/>
      </dsp:nvSpPr>
      <dsp:spPr>
        <a:xfrm>
          <a:off x="449851" y="149934"/>
          <a:ext cx="5699988" cy="4064191"/>
        </a:xfrm>
        <a:prstGeom prst="circularArrow">
          <a:avLst>
            <a:gd name="adj1" fmla="val 6908"/>
            <a:gd name="adj2" fmla="val 465798"/>
            <a:gd name="adj3" fmla="val 380403"/>
            <a:gd name="adj4" fmla="val 20269849"/>
            <a:gd name="adj5" fmla="val 8059"/>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8E67A3C-5FC3-DF43-A0EC-9743907A37A7}">
      <dsp:nvSpPr>
        <dsp:cNvPr id="0" name=""/>
        <dsp:cNvSpPr/>
      </dsp:nvSpPr>
      <dsp:spPr>
        <a:xfrm>
          <a:off x="3975532" y="2603086"/>
          <a:ext cx="1270822" cy="1269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Gagner du pouvoir en remportant notre combat</a:t>
          </a:r>
          <a:endParaRPr lang="fr-FR" sz="1600" kern="1200" noProof="0" dirty="0"/>
        </a:p>
      </dsp:txBody>
      <dsp:txXfrm>
        <a:off x="3975532" y="2603086"/>
        <a:ext cx="1270822" cy="1269915"/>
      </dsp:txXfrm>
    </dsp:sp>
    <dsp:sp modelId="{5CE90F39-743A-FE4B-BF0C-0915F9E0CF58}">
      <dsp:nvSpPr>
        <dsp:cNvPr id="0" name=""/>
        <dsp:cNvSpPr/>
      </dsp:nvSpPr>
      <dsp:spPr>
        <a:xfrm>
          <a:off x="1387411" y="32557"/>
          <a:ext cx="4064191" cy="4064191"/>
        </a:xfrm>
        <a:prstGeom prst="circularArrow">
          <a:avLst>
            <a:gd name="adj1" fmla="val 6908"/>
            <a:gd name="adj2" fmla="val 465798"/>
            <a:gd name="adj3" fmla="val 5751058"/>
            <a:gd name="adj4" fmla="val 4273760"/>
            <a:gd name="adj5" fmla="val 8059"/>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3DD7754-2A5A-9B42-A843-3B5D3918913E}">
      <dsp:nvSpPr>
        <dsp:cNvPr id="0" name=""/>
        <dsp:cNvSpPr/>
      </dsp:nvSpPr>
      <dsp:spPr>
        <a:xfrm>
          <a:off x="1036786" y="2534002"/>
          <a:ext cx="1975987" cy="1439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Améliorer les normes et les conditions de travail, bâtir des structures durables</a:t>
          </a:r>
          <a:endParaRPr lang="fr-FR" sz="1600" kern="1200" noProof="0" dirty="0"/>
        </a:p>
      </dsp:txBody>
      <dsp:txXfrm>
        <a:off x="1036786" y="2534002"/>
        <a:ext cx="1975987" cy="1439699"/>
      </dsp:txXfrm>
    </dsp:sp>
    <dsp:sp modelId="{7FE332B6-8F3D-4747-A62E-7E6D10835581}">
      <dsp:nvSpPr>
        <dsp:cNvPr id="0" name=""/>
        <dsp:cNvSpPr/>
      </dsp:nvSpPr>
      <dsp:spPr>
        <a:xfrm>
          <a:off x="1214535" y="-95"/>
          <a:ext cx="4064191" cy="4064191"/>
        </a:xfrm>
        <a:prstGeom prst="circularArrow">
          <a:avLst>
            <a:gd name="adj1" fmla="val 6908"/>
            <a:gd name="adj2" fmla="val 465798"/>
            <a:gd name="adj3" fmla="val 11347538"/>
            <a:gd name="adj4" fmla="val 9786664"/>
            <a:gd name="adj5" fmla="val 8059"/>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D0C71DA-EFAD-3A4C-A38E-7F378222FDF8}">
      <dsp:nvSpPr>
        <dsp:cNvPr id="0" name=""/>
        <dsp:cNvSpPr/>
      </dsp:nvSpPr>
      <dsp:spPr>
        <a:xfrm>
          <a:off x="1304930" y="90298"/>
          <a:ext cx="1439699" cy="1439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Exercer un pouvoir sur le lieu de travail et à l’extérieur</a:t>
          </a:r>
          <a:endParaRPr lang="fr-FR" sz="1600" kern="1200" noProof="0" dirty="0"/>
        </a:p>
      </dsp:txBody>
      <dsp:txXfrm>
        <a:off x="1304930" y="90298"/>
        <a:ext cx="1439699" cy="1439699"/>
      </dsp:txXfrm>
    </dsp:sp>
    <dsp:sp modelId="{A83C6004-F136-D04A-A0CB-E4E0FF25BDC1}">
      <dsp:nvSpPr>
        <dsp:cNvPr id="0" name=""/>
        <dsp:cNvSpPr/>
      </dsp:nvSpPr>
      <dsp:spPr>
        <a:xfrm>
          <a:off x="1265338" y="66"/>
          <a:ext cx="4064191" cy="4064191"/>
        </a:xfrm>
        <a:prstGeom prst="circularArrow">
          <a:avLst>
            <a:gd name="adj1" fmla="val 6908"/>
            <a:gd name="adj2" fmla="val 465798"/>
            <a:gd name="adj3" fmla="val 16682361"/>
            <a:gd name="adj4" fmla="val 15186664"/>
            <a:gd name="adj5" fmla="val 8059"/>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B9805E-72BE-2147-AFA1-D44053C3E760}" type="datetimeFigureOut">
              <a:rPr lang="en-US" smtClean="0"/>
              <a:pPr/>
              <a:t>11/22/19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2D30DA-2FEA-6040-9914-1D77584BA3EC}" type="slidenum">
              <a:rPr lang="en-GB" smtClean="0"/>
              <a:pPr/>
              <a:t>‹#›</a:t>
            </a:fld>
            <a:endParaRPr lang="fr-FR"/>
          </a:p>
        </p:txBody>
      </p:sp>
    </p:spTree>
    <p:extLst>
      <p:ext uri="{BB962C8B-B14F-4D97-AF65-F5344CB8AC3E}">
        <p14:creationId xmlns:p14="http://schemas.microsoft.com/office/powerpoint/2010/main" val="15268788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a:noFill/>
          <a:ln/>
        </p:spPr>
        <p:txBody>
          <a:bodyPr/>
          <a:lstStyle/>
          <a:p>
            <a:pPr eaLnBrk="1" hangingPunct="1">
              <a:spcBef>
                <a:spcPct val="0"/>
              </a:spcBef>
            </a:pPr>
            <a:endParaRPr lang="en-US" dirty="0">
              <a:ea typeface="ＭＳ Ｐゴシック" pitchFamily="-84" charset="-128"/>
            </a:endParaRPr>
          </a:p>
        </p:txBody>
      </p:sp>
      <p:sp>
        <p:nvSpPr>
          <p:cNvPr id="40964"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4228773D-8E22-A54C-82C5-6B1AEF4DE295}" type="slidenum">
              <a:rPr lang="fr-FR" sz="1200">
                <a:latin typeface="Calibri" pitchFamily="-84" charset="0"/>
              </a:rPr>
              <a:pPr algn="r" defTabSz="456491"/>
              <a:t>1</a:t>
            </a:fld>
            <a:endParaRPr lang="fr-FR" sz="1200" dirty="0">
              <a:latin typeface="Calibri" pitchFamily="-8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La géographie est également un aspect important – alors dessinez une carte pour voir ce que vous avez appris de la situation géographique et comment cela affecte les relations commerciales.</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Cette analyse n’est pas un exercice théorique ; elle a pour but de nous aider à identifier la meilleure stratégie et la meilleure cible pour notre campagne. Il y a 5 points clés à prendre en compte, qui sont détaillés dans la diapo.</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Une fois la recherche terminée, il faut alors élaborer la stratégie en se basant sur les conclusions tirées de la cette recherche. </a:t>
            </a:r>
          </a:p>
          <a:p>
            <a:endParaRPr lang="fr-FR" baseline="0" dirty="0" smtClean="0"/>
          </a:p>
          <a:p>
            <a:r>
              <a:rPr dirty="0" smtClean="0"/>
              <a:t>Nous devons considérer avant tout quel en sera le résultat pour le syndicat ? Plus de membres, plus de pouvoir, plus de revenus… Comment pouvons-nous élargir le syndicat au moyen de cette campagne ? Cela devrait être la question la plus importante. Si nous ne pouvons pas l’élargir par ce moyen, devrions-nous vraiment y consacrer du temps ?</a:t>
            </a:r>
          </a:p>
          <a:p>
            <a:endParaRPr lang="fr-FR" baseline="0" dirty="0" smtClean="0"/>
          </a:p>
          <a:p>
            <a:r>
              <a:rPr dirty="0" smtClean="0"/>
              <a:t>Nous devrions ensuite considérer les cibles, les moyens de pression, les ressources et les délais.</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a:noFill/>
          <a:ln/>
        </p:spPr>
        <p:txBody>
          <a:bodyPr/>
          <a:lstStyle/>
          <a:p>
            <a:pPr eaLnBrk="1" hangingPunct="1">
              <a:spcBef>
                <a:spcPct val="0"/>
              </a:spcBef>
            </a:pPr>
            <a:r>
              <a:rPr lang="fr-FR" dirty="0" smtClean="0"/>
              <a:t>Dans quels domaines devons-nous faire pression afin d’avoir une plus grande influence ? Il ne s’agit pas simplement de l’entreprise, mais aussi des personnes qui peuvent influer sur l’entreprise pour qu'elle change. Par conséquent, considérer tous ces aspects et identifier ces points nous sera très utile.</a:t>
            </a:r>
            <a:endParaRPr lang="fr-FR" dirty="0">
              <a:ea typeface="ＭＳ Ｐゴシック" pitchFamily="-84" charset="-128"/>
            </a:endParaRPr>
          </a:p>
        </p:txBody>
      </p:sp>
      <p:sp>
        <p:nvSpPr>
          <p:cNvPr id="43012"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B93E1A74-65F9-E047-A896-3DA8167AC443}" type="slidenum">
              <a:rPr lang="fr-FR" sz="1200">
                <a:latin typeface="Calibri" pitchFamily="-84" charset="0"/>
              </a:rPr>
              <a:pPr algn="r" defTabSz="456491"/>
              <a:t>13</a:t>
            </a:fld>
            <a:endParaRPr lang="fr-FR" sz="1200" dirty="0">
              <a:latin typeface="Calibri" pitchFamily="-8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Obtenir l’approbation interne (au sein du syndicat) pour le concept, les ressources, les délais et la stratégie globale sera crucial pour s’assurer un soutien externe de la part des membres, des politiciens, des médias et des autres tierces parties.</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Passons maintenant aux rouages de la campagne.</a:t>
            </a:r>
          </a:p>
          <a:p>
            <a:endParaRPr lang="fr-FR" baseline="0" dirty="0" smtClean="0"/>
          </a:p>
          <a:p>
            <a:r>
              <a:rPr dirty="0" smtClean="0"/>
              <a:t>Comment nous adresser aux membres potentiels et rendre le syndicat attrayant ? Comment allons-nous mobiliser une activité croissante des membres ? Comment présenterons-nous notre argument de négociation et l’inclurons-nous dans nos travaux d’organisation ? Quels seront les messages publics, les pressions économiques et comment travaillerons-nous avec nos alliés ?</a:t>
            </a:r>
          </a:p>
          <a:p>
            <a:endParaRPr lang="fr-FR" baseline="0" dirty="0" smtClean="0"/>
          </a:p>
          <a:p>
            <a:r>
              <a:rPr dirty="0" smtClean="0"/>
              <a:t>Quelles activités entreprendrons-nous dans chacun des domaines indiqués dans la diapo ?</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4035" name="Espace réservé des commentaires 2"/>
          <p:cNvSpPr>
            <a:spLocks noGrp="1"/>
          </p:cNvSpPr>
          <p:nvPr>
            <p:ph type="body" idx="1"/>
          </p:nvPr>
        </p:nvSpPr>
        <p:spPr>
          <a:noFill/>
          <a:ln/>
        </p:spPr>
        <p:txBody>
          <a:bodyPr/>
          <a:lstStyle/>
          <a:p>
            <a:pPr eaLnBrk="1" hangingPunct="1">
              <a:spcBef>
                <a:spcPct val="0"/>
              </a:spcBef>
            </a:pPr>
            <a:r>
              <a:rPr dirty="0" smtClean="0"/>
              <a:t>Déterminons donc nos objectifs et quelles activités nous entreprendrons pour les atteindre. Chaque objectif/but doit avoir une activité à mener pour l’atteindre. Cette diapo montre un exemple qui pourrait également être utilisé pour vous permettre d’évaluer le coût de chaque objectif. </a:t>
            </a:r>
            <a:endParaRPr lang="fr-FR" dirty="0">
              <a:ea typeface="ＭＳ Ｐゴシック" pitchFamily="-84" charset="-128"/>
            </a:endParaRPr>
          </a:p>
        </p:txBody>
      </p:sp>
      <p:sp>
        <p:nvSpPr>
          <p:cNvPr id="44036"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7A8D6CB2-71D3-B14A-961B-480D586AE1BC}" type="slidenum">
              <a:rPr lang="fr-FR" sz="1200">
                <a:latin typeface="Calibri" pitchFamily="-84" charset="0"/>
              </a:rPr>
              <a:pPr algn="r" defTabSz="456491"/>
              <a:t>16</a:t>
            </a:fld>
            <a:endParaRPr lang="fr-FR" sz="1200" dirty="0">
              <a:latin typeface="Calibri" pitchFamily="-8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a:noFill/>
          <a:ln/>
        </p:spPr>
        <p:txBody>
          <a:bodyPr/>
          <a:lstStyle/>
          <a:p>
            <a:pPr eaLnBrk="1" hangingPunct="1">
              <a:spcBef>
                <a:spcPct val="0"/>
              </a:spcBef>
            </a:pPr>
            <a:r>
              <a:rPr dirty="0" smtClean="0"/>
              <a:t>Nous savons qu’une seule activité permet rarement de remporter une victoire et nous devons donc planifier quand nous entreprenons toutes nos activités. Quand ferons-nous ces activités ? Voici un exemple de matrice de planification qui peut nous aider à établir notre calendrier de tâches le plus efficacement possible. </a:t>
            </a:r>
            <a:endParaRPr lang="fr-FR" dirty="0">
              <a:ea typeface="ＭＳ Ｐゴシック" pitchFamily="-84" charset="-128"/>
            </a:endParaRPr>
          </a:p>
        </p:txBody>
      </p:sp>
      <p:sp>
        <p:nvSpPr>
          <p:cNvPr id="45060"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8CBBD86D-6BF2-4E4C-8206-D43A6083BBF4}" type="slidenum">
              <a:rPr lang="fr-FR" sz="1200">
                <a:latin typeface="Calibri" pitchFamily="-84" charset="0"/>
              </a:rPr>
              <a:pPr algn="r" defTabSz="456491"/>
              <a:t>17</a:t>
            </a:fld>
            <a:endParaRPr lang="fr-FR" sz="1200" dirty="0">
              <a:latin typeface="Calibri" pitchFamily="-8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Organiser les travailleurs en se basant sur les questions clés est le volet le plus important de notre travail. Cette diapo montre comment planifier cet élément de campagne.</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Le deuxième volet est le visage public de la campagne, qui varie en fonction de la législation, de l’accès et de la culture des différents pays. Cette diapo est un exemple de domaines que des syndicats aux États-Unis pourraient considérer pour mener des campagnes exhaustives.</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sz="1200" kern="1200" dirty="0" smtClean="0">
                <a:solidFill>
                  <a:schemeClr val="tx1"/>
                </a:solidFill>
                <a:effectLst/>
                <a:latin typeface="+mn-lt"/>
                <a:ea typeface="+mn-ea"/>
                <a:cs typeface="+mn-cs"/>
              </a:rPr>
              <a:t>Les employeurs devenant de plus en plus habiles dans leur lutte contre les syndicats organisés, nous devons renforcer notre action pour créer une machine puissante qui nous aidera à gagner notre combat. Mener des campagnes exhaustives nécessite de planifier et mettre en œuvre une stratégie bien pensée qui identifiera les faiblesses des employeurs et fera pression pour nous aider à gagner rapidement.</a:t>
            </a:r>
          </a:p>
          <a:p>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Cela veut dire que nous devons nous attacher à des domaines autres que les domaines traditionnels et envisager de travailler avec des groupes associatifs individuellement et au sein de coalitions, en tirant parti des pressions publiques et politiques et en examinant les opportunités économiques et légales, tout en employant les tactiques d’organisation traditionnelles que nous avons toujours utilisées.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62D30DA-2FEA-6040-9914-1D77584BA3EC}" type="slidenum">
              <a:rPr lang="en-GB"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Cette diapo indique le plan interne pour renforcer le pouvoir et le soutien. Vous pouvez utiliser cette structure pour donner la responsabilité d’aspects particuliers aux dirigeants.</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Alors qu’en est-il de la dimension mondiale ?</a:t>
            </a:r>
          </a:p>
          <a:p>
            <a:endParaRPr lang="fr-FR" dirty="0" smtClean="0"/>
          </a:p>
          <a:p>
            <a:r>
              <a:rPr dirty="0" smtClean="0"/>
              <a:t>La création de réseaux actifs et d’actions de solidarité sera importante. Peut-on organiser une activité coordonnée de relations avec les employeurs ? Quel soutien financier et humain peut être établi et des visites d’échanges de travailleurs peuvent-elles être organisées ?</a:t>
            </a:r>
          </a:p>
          <a:p>
            <a:endParaRPr lang="fr-FR" baseline="0" dirty="0" smtClean="0"/>
          </a:p>
          <a:p>
            <a:r>
              <a:rPr dirty="0" smtClean="0"/>
              <a:t>La visibilité de notre campagne sera critique ; comment atteindre un niveau élevé de visibilité et le conserver ?</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Pas besoin d'explications</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Il s’agit des personnes dont vous avez besoin et de ce qu’elles sont capables de faire pour soutenir au mieux votre campagne. Cette diapo en donne un exemple.</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Attribuez des rôles et des responsabilités clairs à toutes les personnes impliquées. Assurez-vous que les dirigeants savent de qui ils sont responsables. </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Les campagnes exhaustives consistent à créer une crise ; une crise qui fera réagir l'employeur. Cela signifie que nous devons trouver des questions qui motivent les travailleurs, intensifier ces questions (les rendre collectives, en accroître la visibilité – ne pas les cacher), les  « comprimer » en un problème collectif organisé et créer une situation pour laquelle l’employeur n’a pas d’autre choix que de résoudre ce problème. C’est ce que nous appelons une « campagne exhaustive ».</a:t>
            </a:r>
          </a:p>
          <a:p>
            <a:endParaRPr lang="fr-FR" baseline="0" dirty="0" smtClean="0"/>
          </a:p>
          <a:p>
            <a:r>
              <a:rPr dirty="0" smtClean="0"/>
              <a:t>Notre victoire devrait être une amélioration des droits d’organisation et des conditions de travail.</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2336" y="4343400"/>
            <a:ext cx="6156960" cy="4114800"/>
          </a:xfrm>
        </p:spPr>
        <p:txBody>
          <a:bodyPr>
            <a:normAutofit fontScale="92500"/>
          </a:bodyPr>
          <a:lstStyle/>
          <a:p>
            <a:r>
              <a:rPr lang="en-GB" noProof="0" dirty="0" smtClean="0">
                <a:latin typeface="+mn-lt"/>
              </a:rPr>
              <a:t>Veillez à célébrer votre succès, une fois la campagne terminée. Les organisateurs de campagne expérimentés peuvent facilement négliger de le faire, or c’est un facteur important à considérer pour récompenser et motiver les membres pour la campagne suivante.</a:t>
            </a:r>
          </a:p>
          <a:p>
            <a:endParaRPr lang="fr-FR" baseline="0" noProof="0" dirty="0" smtClean="0">
              <a:latin typeface="+mn-lt"/>
            </a:endParaRPr>
          </a:p>
          <a:p>
            <a:r>
              <a:rPr lang="en-GB" baseline="0" noProof="0" dirty="0" smtClean="0">
                <a:latin typeface="+mn-lt"/>
              </a:rPr>
              <a:t>Analysez votre succès – demandez l'avis des membres, organisez des réunions, réalisez des enquêtes, etc. Ayez une idée claire de ce que </a:t>
            </a:r>
            <a:r>
              <a:rPr lang="en-GB" noProof="0" dirty="0" smtClean="0">
                <a:latin typeface="+mn-lt"/>
              </a:rPr>
              <a:t>les membres pensent de la victoire.</a:t>
            </a:r>
          </a:p>
          <a:p>
            <a:endParaRPr lang="fr-FR" noProof="0" dirty="0" smtClean="0">
              <a:latin typeface="+mn-lt"/>
            </a:endParaRPr>
          </a:p>
          <a:p>
            <a:r>
              <a:rPr lang="en-GB" noProof="0" dirty="0" smtClean="0">
                <a:latin typeface="+mn-lt"/>
              </a:rPr>
              <a:t>Parallèlement, passez en revue votre campagne. A-t-elle atteint vos objectifs initiaux ? Qu’est-ce qui a marché ? Qu’est-ce qui n’a pas marché ? Que feriez vous différemment la prochaine fois ?</a:t>
            </a:r>
          </a:p>
          <a:p>
            <a:endParaRPr lang="fr-FR" baseline="0" noProof="0" dirty="0" smtClean="0">
              <a:latin typeface="+mn-lt"/>
            </a:endParaRPr>
          </a:p>
          <a:p>
            <a:r>
              <a:rPr lang="en-GB" sz="1200" kern="1200" dirty="0" smtClean="0">
                <a:solidFill>
                  <a:schemeClr val="tx1"/>
                </a:solidFill>
                <a:latin typeface="+mn-lt"/>
              </a:rPr>
              <a:t>Ne négligez pas l’</a:t>
            </a:r>
            <a:r>
              <a:rPr lang="en-GB" sz="1200" b="1" kern="1200" dirty="0" smtClean="0">
                <a:solidFill>
                  <a:schemeClr val="tx1"/>
                </a:solidFill>
                <a:latin typeface="+mn-lt"/>
              </a:rPr>
              <a:t>évaluation</a:t>
            </a:r>
            <a:r>
              <a:rPr lang="en-GB" sz="1200" kern="1200" dirty="0" smtClean="0">
                <a:solidFill>
                  <a:schemeClr val="tx1"/>
                </a:solidFill>
                <a:latin typeface="+mn-lt"/>
              </a:rPr>
              <a:t>.</a:t>
            </a:r>
            <a:r>
              <a:rPr lang="en-GB" sz="1200" b="1" kern="1200" dirty="0" smtClean="0">
                <a:solidFill>
                  <a:schemeClr val="tx1"/>
                </a:solidFill>
                <a:latin typeface="+mn-lt"/>
              </a:rPr>
              <a:t> </a:t>
            </a:r>
            <a:r>
              <a:rPr lang="en-GB" sz="1200" kern="1200" dirty="0" smtClean="0">
                <a:solidFill>
                  <a:schemeClr val="tx1"/>
                </a:solidFill>
                <a:latin typeface="+mn-lt"/>
              </a:rPr>
              <a:t>Si une action n’a pas fonctionné, cherchez à comprendre </a:t>
            </a:r>
            <a:r>
              <a:rPr lang="en-GB" sz="1200" b="1" kern="1200" dirty="0" smtClean="0">
                <a:solidFill>
                  <a:schemeClr val="tx1"/>
                </a:solidFill>
                <a:latin typeface="+mn-lt"/>
              </a:rPr>
              <a:t>pourquoi</a:t>
            </a:r>
            <a:r>
              <a:rPr lang="en-GB" sz="1200" kern="1200" dirty="0" smtClean="0">
                <a:solidFill>
                  <a:schemeClr val="tx1"/>
                </a:solidFill>
                <a:latin typeface="+mn-lt"/>
              </a:rPr>
              <a:t>. L'avantage d'un plan d’action écrit, c'est que les actions et les performances attendues sont clairement indiquées et peuvent donc être examinées et évaluées. </a:t>
            </a:r>
            <a:r>
              <a:rPr lang="en-GB" sz="1200" b="1" kern="1200" dirty="0" smtClean="0">
                <a:solidFill>
                  <a:schemeClr val="tx1"/>
                </a:solidFill>
                <a:latin typeface="+mn-lt"/>
              </a:rPr>
              <a:t>La stratégie doit-elle être modifiée ? </a:t>
            </a:r>
            <a:r>
              <a:rPr lang="en-GB" sz="1200" kern="1200" dirty="0" smtClean="0">
                <a:solidFill>
                  <a:schemeClr val="tx1"/>
                </a:solidFill>
                <a:latin typeface="+mn-lt"/>
              </a:rPr>
              <a:t>Si l’action a donné les résultats attendus, faites état de vos réussites et montrez les progrès réalisés vers votre objectif. Trouvez des moyens de reconnaître le travail effectué par les bénévoles. </a:t>
            </a:r>
            <a:r>
              <a:rPr lang="en-GB" sz="1200" b="1" kern="1200" dirty="0" smtClean="0">
                <a:solidFill>
                  <a:schemeClr val="tx1"/>
                </a:solidFill>
                <a:latin typeface="+mn-lt"/>
              </a:rPr>
              <a:t>L’environnement a-t-il changé ? </a:t>
            </a:r>
            <a:r>
              <a:rPr lang="en-GB" sz="1200" kern="1200" dirty="0" smtClean="0">
                <a:solidFill>
                  <a:schemeClr val="tx1"/>
                </a:solidFill>
                <a:latin typeface="+mn-lt"/>
              </a:rPr>
              <a:t>Des nouvelles opportunités dont vous pourriez tirer parti se présentent-elles actuellement ? Y a-t-il des nouvelles menaces à l’horizon ? Continuez-vous à impliquer de nouvelles personnes dans votre section ou faites-vous participer toujours les mêmes ? </a:t>
            </a:r>
            <a:endParaRPr lang="fr-FR" baseline="0" noProof="0" dirty="0" smtClean="0">
              <a:latin typeface="+mn-lt"/>
            </a:endParaRPr>
          </a:p>
          <a:p>
            <a:endParaRPr lang="fr-FR" baseline="0" noProof="0" dirty="0" smtClean="0">
              <a:latin typeface="+mn-lt"/>
            </a:endParaRPr>
          </a:p>
          <a:p>
            <a:r>
              <a:rPr lang="en-GB" baseline="0" noProof="0" dirty="0" smtClean="0">
                <a:latin typeface="+mn-lt"/>
              </a:rPr>
              <a:t>Quels enseignements avez-vous tirés de cette campagne ? Notez-les, discutez-en et cherchez à obtenir l’accord de toutes les personnes concernées. Documentez-les pour la prochaine campagne.</a:t>
            </a:r>
          </a:p>
          <a:p>
            <a:endParaRPr lang="fr-FR" baseline="0" noProof="0" dirty="0" smtClean="0">
              <a:latin typeface="+mn-lt"/>
            </a:endParaRPr>
          </a:p>
          <a:p>
            <a:r>
              <a:rPr lang="en-GB" baseline="0" noProof="0" dirty="0" smtClean="0">
                <a:latin typeface="+mn-lt"/>
              </a:rPr>
              <a:t>Et enfin, quelle sera la prochaine campagne ? </a:t>
            </a:r>
            <a:endParaRPr lang="fr-FR" noProof="0" dirty="0" smtClean="0">
              <a:latin typeface="+mn-lt"/>
            </a:endParaRPr>
          </a:p>
          <a:p>
            <a:endParaRPr lang="fr-FR" noProof="0" dirty="0" smtClean="0">
              <a:latin typeface="+mn-lt"/>
            </a:endParaRPr>
          </a:p>
          <a:p>
            <a:endParaRPr lang="fr-FR" noProof="0" dirty="0" smtClean="0">
              <a:latin typeface="+mn-lt"/>
            </a:endParaRPr>
          </a:p>
          <a:p>
            <a:endParaRPr lang="fr-FR" noProof="0" dirty="0" smtClean="0">
              <a:latin typeface="+mn-lt"/>
            </a:endParaRPr>
          </a:p>
          <a:p>
            <a:endParaRPr lang="fr-FR" noProof="0" dirty="0">
              <a:latin typeface="+mn-lt"/>
            </a:endParaRPr>
          </a:p>
        </p:txBody>
      </p:sp>
      <p:sp>
        <p:nvSpPr>
          <p:cNvPr id="4" name="Slide Number Placeholder 3"/>
          <p:cNvSpPr>
            <a:spLocks noGrp="1"/>
          </p:cNvSpPr>
          <p:nvPr>
            <p:ph type="sldNum" sz="quarter" idx="10"/>
          </p:nvPr>
        </p:nvSpPr>
        <p:spPr/>
        <p:txBody>
          <a:bodyPr/>
          <a:lstStyle/>
          <a:p>
            <a:fld id="{A62D30DA-2FEA-6040-9914-1D77584BA3EC}" type="slidenum">
              <a:rPr lang="en-GB" smtClean="0"/>
              <a:pPr/>
              <a:t>26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a:noFill/>
          <a:ln/>
        </p:spPr>
        <p:txBody>
          <a:bodyPr/>
          <a:lstStyle/>
          <a:p>
            <a:pPr eaLnBrk="1" hangingPunct="1">
              <a:spcBef>
                <a:spcPct val="0"/>
              </a:spcBef>
            </a:pPr>
            <a:r>
              <a:rPr dirty="0" smtClean="0"/>
              <a:t>Cette diapo montre ce que nous devons considérer lorsque nous réfléchissons à une campagne : non seulement la préparation, mais aussi l’organisation, les actions, le soutien et les pressions ainsi que les acteurs externes que nous devrons probablement également impliquer dans la campagne.</a:t>
            </a:r>
            <a:endParaRPr lang="fr-FR" dirty="0">
              <a:ea typeface="ＭＳ Ｐゴシック" pitchFamily="-84" charset="-128"/>
            </a:endParaRPr>
          </a:p>
        </p:txBody>
      </p:sp>
      <p:sp>
        <p:nvSpPr>
          <p:cNvPr id="41988"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B508956A-ECC2-C34E-933B-1CF3D4FC2F43}" type="slidenum">
              <a:rPr lang="fr-FR" sz="1200">
                <a:latin typeface="Calibri" pitchFamily="-84" charset="0"/>
              </a:rPr>
              <a:pPr algn="r" defTabSz="456491"/>
              <a:t>3</a:t>
            </a:fld>
            <a:endParaRPr lang="fr-FR" sz="1200" dirty="0">
              <a:latin typeface="Calibri" pitchFamily="-8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7680" y="4343400"/>
            <a:ext cx="6010656" cy="4114800"/>
          </a:xfrm>
        </p:spPr>
        <p:txBody>
          <a:bodyPr>
            <a:normAutofit fontScale="85000" lnSpcReduction="10000"/>
          </a:bodyPr>
          <a:lstStyle/>
          <a:p>
            <a:r>
              <a:rPr lang="fr-FR" dirty="0" smtClean="0"/>
              <a:t>Les 10 concepts clés des campagnes exhaustives sont indiqués ci-dessous :</a:t>
            </a:r>
          </a:p>
          <a:p>
            <a:endParaRPr lang="fr-FR" dirty="0" smtClean="0"/>
          </a:p>
          <a:p>
            <a:pPr marL="228600" indent="-228600">
              <a:buAutoNum type="arabicPeriod"/>
            </a:pPr>
            <a:r>
              <a:rPr lang="fr-FR" dirty="0" smtClean="0"/>
              <a:t>Quelles opportunités avons-nous de faire pression – comment nous y prendre ?</a:t>
            </a:r>
          </a:p>
          <a:p>
            <a:r>
              <a:rPr lang="fr-FR" sz="1200" kern="1200" dirty="0" smtClean="0">
                <a:solidFill>
                  <a:schemeClr val="tx1"/>
                </a:solidFill>
              </a:rPr>
              <a:t>Les moyens de pression stratégiques tiennent à la possibilité pour le syndicat d’exercer un contrôle au-delà du lieu de travail. Bien que ces facteurs échappent généralement au contrôle direct du syndicat, les syndicats locaux peuvent faire des choix qui influent sur ces facteurs de manière positive tels que l’adoption de réformes juridiques ou l'organisation syndicale de lieux non syndiqués. Par exemple, un syndicat a plus de moyens de pression stratégiques dans des négociations s’il possède les éléments suivants : </a:t>
            </a:r>
            <a:endParaRPr lang="fr-FR" dirty="0" smtClean="0"/>
          </a:p>
          <a:p>
            <a:pPr marL="171450" indent="-171450">
              <a:buFont typeface="Arial" panose="020B0604020202020204" pitchFamily="34" charset="0"/>
              <a:buChar char="•"/>
            </a:pPr>
            <a:r>
              <a:rPr lang="fr-FR" sz="1200" kern="1200" dirty="0" smtClean="0">
                <a:solidFill>
                  <a:schemeClr val="tx1"/>
                </a:solidFill>
              </a:rPr>
              <a:t>Taux de syndicalisation important dans l’industrie </a:t>
            </a:r>
            <a:endParaRPr lang="fr-FR" dirty="0" smtClean="0"/>
          </a:p>
          <a:p>
            <a:pPr marL="171450" indent="-171450">
              <a:buFont typeface="Arial" panose="020B0604020202020204" pitchFamily="34" charset="0"/>
              <a:buChar char="•"/>
            </a:pPr>
            <a:r>
              <a:rPr lang="fr-FR" sz="1200" kern="1200" dirty="0" smtClean="0">
                <a:solidFill>
                  <a:schemeClr val="tx1"/>
                </a:solidFill>
              </a:rPr>
              <a:t>Compétences spéciales que peu de travailleurs possèdent sur le marché global du travail </a:t>
            </a:r>
            <a:endParaRPr lang="fr-FR" dirty="0" smtClean="0"/>
          </a:p>
          <a:p>
            <a:pPr marL="171450" indent="-171450">
              <a:buFont typeface="Arial" panose="020B0604020202020204" pitchFamily="34" charset="0"/>
              <a:buChar char="•"/>
            </a:pPr>
            <a:r>
              <a:rPr lang="fr-FR" sz="1200" kern="1200" dirty="0" smtClean="0">
                <a:solidFill>
                  <a:schemeClr val="tx1"/>
                </a:solidFill>
              </a:rPr>
              <a:t>Fortes protections légales soutenant les syndicats et les négociations </a:t>
            </a:r>
            <a:endParaRPr lang="fr-FR" dirty="0" smtClean="0"/>
          </a:p>
          <a:p>
            <a:pPr marL="171450" indent="-171450">
              <a:buFont typeface="Arial" panose="020B0604020202020204" pitchFamily="34" charset="0"/>
              <a:buChar char="•"/>
            </a:pPr>
            <a:r>
              <a:rPr lang="fr-FR" sz="1200" kern="1200" dirty="0" smtClean="0">
                <a:solidFill>
                  <a:schemeClr val="tx1"/>
                </a:solidFill>
              </a:rPr>
              <a:t>Grande demande du public pour les produits fabriqués par les travailleurs (par ex. périodes de vacances dans le commerce de détail) </a:t>
            </a:r>
            <a:endParaRPr lang="fr-FR" dirty="0" smtClean="0"/>
          </a:p>
          <a:p>
            <a:pPr marL="228600" indent="-228600">
              <a:buNone/>
            </a:pPr>
            <a:endParaRPr lang="fr-FR" dirty="0" smtClean="0"/>
          </a:p>
          <a:p>
            <a:pPr marL="228600" indent="-228600">
              <a:buAutoNum type="arabicPeriod" startAt="2"/>
            </a:pPr>
            <a:r>
              <a:rPr lang="fr-FR" dirty="0" smtClean="0"/>
              <a:t>Où créons-nous la crise ?</a:t>
            </a:r>
          </a:p>
          <a:p>
            <a:pPr marL="228600" indent="-228600">
              <a:buAutoNum type="arabicPeriod" startAt="2"/>
            </a:pPr>
            <a:r>
              <a:rPr lang="fr-FR" dirty="0" smtClean="0"/>
              <a:t>Comment et quand « comprimer » l’employeur pour qu’il réagisse de la manière souhaitée ?</a:t>
            </a:r>
          </a:p>
          <a:p>
            <a:pPr marL="228600" indent="-228600">
              <a:buAutoNum type="arabicPeriod" startAt="2"/>
            </a:pPr>
            <a:r>
              <a:rPr lang="fr-FR" dirty="0" smtClean="0"/>
              <a:t>En suivant la trace de l’argent, nous trouverons un point de « compression » qui incitera l’employeur à agir.</a:t>
            </a:r>
          </a:p>
          <a:p>
            <a:pPr marL="228600" indent="-228600">
              <a:buAutoNum type="arabicPeriod" startAt="2"/>
            </a:pPr>
            <a:r>
              <a:rPr lang="fr-FR" dirty="0" smtClean="0"/>
              <a:t>Cherchez un domaine important suffisamment limité afin que nous ayons les ressources nécessaires pour avoir une influence.</a:t>
            </a:r>
          </a:p>
          <a:p>
            <a:pPr marL="228600" indent="-228600">
              <a:buAutoNum type="arabicPeriod" startAt="2"/>
            </a:pPr>
            <a:r>
              <a:rPr lang="fr-FR" baseline="0" dirty="0" smtClean="0"/>
              <a:t>Dans la publicité externe, veillez à ce que notre position soit « raisonnable » et que l’employeur soit perçu comme n’étant « pas raisonnable ». Soyez prêts à un retour de flamme de la part de l’employeur.</a:t>
            </a:r>
          </a:p>
          <a:p>
            <a:pPr marL="228600" indent="-228600">
              <a:buAutoNum type="arabicPeriod" startAt="2"/>
            </a:pPr>
            <a:r>
              <a:rPr lang="fr-FR" baseline="0" dirty="0" smtClean="0"/>
              <a:t>Utilisez des groupes clés de militants et de dirigeants pour entreprendre des actions et instaurer une majorité militante.</a:t>
            </a:r>
          </a:p>
          <a:p>
            <a:pPr marL="228600" indent="-228600">
              <a:buAutoNum type="arabicPeriod" startAt="2"/>
            </a:pPr>
            <a:r>
              <a:rPr lang="fr-FR" baseline="0" dirty="0" smtClean="0"/>
              <a:t>Identifiez les questions principales pour les travailleurs, en sachant toutefois que vous ne gagnerez pas dans tous les cas. Choisissez des questions mineures que vous êtes prêts à sacrifier pour atteindre les grands objectifs.</a:t>
            </a:r>
          </a:p>
          <a:p>
            <a:pPr marL="228600" indent="-228600">
              <a:buAutoNum type="arabicPeriod" startAt="2"/>
            </a:pPr>
            <a:r>
              <a:rPr lang="fr-FR" baseline="0" dirty="0" smtClean="0"/>
              <a:t>Soyez visibles et révélez et évaluez l’impact économique de vos actions et de celles de l’employeur.</a:t>
            </a:r>
          </a:p>
          <a:p>
            <a:pPr marL="228600" indent="-228600">
              <a:buAutoNum type="arabicPeriod" startAt="2"/>
            </a:pPr>
            <a:r>
              <a:rPr lang="fr-FR" baseline="0" dirty="0" smtClean="0"/>
              <a:t>Employez la méthode de la carotte et du bâton pour faire avancer les choses.</a:t>
            </a:r>
            <a:endParaRPr lang="fr-FR" dirty="0" smtClean="0"/>
          </a:p>
          <a:p>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Nous sommes souvent confrontés à des employeurs qui ont des relations très diverses et complexes avec les différents acteurs en jeu. L’examen des structures d’actionnaires et d’investisseurs, par exemple, montre souvent que les banques et les sociétés d’investissement exercent un pouvoir important sur de nombreuses entreprises. Il peut donc être très utile de considérer les relations avec les investisseurs, les clients, les sous-traitants, les politiciens, les concurrents et les régulateurs pour bien comprendre les possibilités existantes de tirer parti des pressions diverses.  De nombreux syndicats ont réussi, au sein de cette toile, à accroître la pression sur les organisations capables de compléter la campagne syndicale et d’exercer leur propre pression pour pousser les employeurs à agir.</a:t>
            </a:r>
          </a:p>
          <a:p>
            <a:endParaRPr lang="fr-FR" baseline="0" dirty="0" smtClean="0"/>
          </a:p>
          <a:p>
            <a:r>
              <a:rPr dirty="0" smtClean="0"/>
              <a:t> </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L’organisation syndicale des travailleurs est vraiment primordiale mais ne peut, à elle seule, nous permettre de remporter la victoire nécessaire. C’est pour cette raison que nous devons considérer tous les aspects en saisissant toutes les opportunités/tous les moyens de pression qui nous aideront à gagner. </a:t>
            </a:r>
          </a:p>
          <a:p>
            <a:endParaRPr lang="fr-FR" baseline="0" dirty="0" smtClean="0"/>
          </a:p>
          <a:p>
            <a:r>
              <a:rPr dirty="0" smtClean="0"/>
              <a:t>Une campagne exhaustive comprend trois éléments qui sont tous essentiels. On ne peut pas gagner sans utiliser les trois :</a:t>
            </a:r>
          </a:p>
          <a:p>
            <a:endParaRPr lang="fr-FR" dirty="0" smtClean="0"/>
          </a:p>
          <a:p>
            <a:r>
              <a:rPr dirty="0" smtClean="0"/>
              <a:t>Guerre « terrestre » – Il s’agit de l’organisation syndicale. Recruter, mobiliser et renforcer le pouvoir sur le lieu de travail.</a:t>
            </a:r>
          </a:p>
          <a:p>
            <a:endParaRPr lang="fr-FR" baseline="0" dirty="0" smtClean="0"/>
          </a:p>
          <a:p>
            <a:r>
              <a:rPr dirty="0" smtClean="0"/>
              <a:t>Guerre « aérienne » – Il s’agit de la publicité et de l’image. Faire pression sur le public/la communauté renforcer notre influence.</a:t>
            </a:r>
          </a:p>
          <a:p>
            <a:endParaRPr lang="fr-FR" baseline="0" dirty="0" smtClean="0"/>
          </a:p>
          <a:p>
            <a:r>
              <a:rPr dirty="0" smtClean="0"/>
              <a:t>Interne – Il s’agit de veiller à ce que le syndicat soit doté de ressources suffisantes et soit bien concentré pour mener la campagne, et qu’il possède une structure adéquate pour négocier efficacement avec l'employeur.</a:t>
            </a:r>
            <a:endParaRPr lang="fr-FR" dirty="0" smtClean="0"/>
          </a:p>
          <a:p>
            <a:endParaRPr lang="fr-FR" dirty="0" smtClean="0"/>
          </a:p>
          <a:p>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Voici le cycle –  </a:t>
            </a:r>
          </a:p>
          <a:p>
            <a:endParaRPr lang="fr-FR" dirty="0" smtClean="0"/>
          </a:p>
          <a:p>
            <a:r>
              <a:rPr dirty="0" smtClean="0"/>
              <a:t>L’organisation des travailleurs par le biais des questions qui les concernent aide le syndicat à gagner du pouvoir pour améliorer les normes afin d’exercer notre pouvoir, ce qui encourage plus de membres à s’impliquer et à soulever les questions, ce qui augmente le pouvoir du syndicat pour améliorer les normes et les conditions de travail et pour renforcer les structures afin d’exercer un plus grand pouvoir pour mobiliser…et ainsi de suite.</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Connaitre votre ennemi.</a:t>
            </a:r>
          </a:p>
          <a:p>
            <a:endParaRPr lang="fr-FR" dirty="0" smtClean="0"/>
          </a:p>
          <a:p>
            <a:r>
              <a:rPr dirty="0" smtClean="0"/>
              <a:t>Bien comprendre l’activité de l'entreprise que vous ciblez et le marché sur lequel elle opère, ainsi que ses concurrents et ses pressions, vous donnera un avantage essentiel pour réussir une campagne. Si vous voulez exercer des pressions, il est important de bien cibler l’entreprise choisie plutôt qu’un domaine qui importera peu à votre cible. Comprendre les activités actuelles, les plans futurs, le potentiel de croissance et les contrats avec les clients vous permettra donc de prendre des décisions stratégiques importantes concernant les domaines prioritaires sur lesquels focaliser vos ressources.</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Connaître son ennemi inclut donc un examen détaillé de l’entreprise. Il est crucial de savoir et comprendre qui sont les clients, les fournisseurs et les investisseurs ainsi que l’ensemble du processus de l'entreprise. Dans cet exemple, il nous fallait connaître la chaîne de production pour mener une campagne axée sur un produit, les fraises. Nous avions donc besoin de nous informer sur tous les domaines de l’activité y compris les cultivateurs, les refroidisseurs et les grossistes.</a:t>
            </a:r>
            <a:endParaRPr lang="fr-FR"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40734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24261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75724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426265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53614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A0C9BDF-5B53-F84F-A38A-981E206E00B2}" type="datetimeFigureOut">
              <a:rPr lang="en-US" smtClean="0"/>
              <a:pPr/>
              <a:t>11/22/19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314506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A0C9BDF-5B53-F84F-A38A-981E206E00B2}" type="datetimeFigureOut">
              <a:rPr lang="en-US" smtClean="0"/>
              <a:pPr/>
              <a:t>11/22/19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212855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A0C9BDF-5B53-F84F-A38A-981E206E00B2}" type="datetimeFigureOut">
              <a:rPr lang="en-US" smtClean="0"/>
              <a:pPr/>
              <a:t>11/22/19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27815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C9BDF-5B53-F84F-A38A-981E206E00B2}" type="datetimeFigureOut">
              <a:rPr lang="en-US" smtClean="0"/>
              <a:pPr/>
              <a:t>11/22/19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150638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A0C9BDF-5B53-F84F-A38A-981E206E00B2}" type="datetimeFigureOut">
              <a:rPr lang="en-US" smtClean="0"/>
              <a:pPr/>
              <a:t>11/22/19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308682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A0C9BDF-5B53-F84F-A38A-981E206E00B2}" type="datetimeFigureOut">
              <a:rPr lang="en-US" smtClean="0"/>
              <a:pPr/>
              <a:t>11/22/19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2162935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C9BDF-5B53-F84F-A38A-981E206E00B2}" type="datetimeFigureOut">
              <a:rPr lang="en-US" smtClean="0"/>
              <a:pPr/>
              <a:t>11/22/19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3E37-50A4-F744-B6E0-7944EA7223BE}" type="slidenum">
              <a:rPr lang="en-GB" smtClean="0"/>
              <a:pPr/>
              <a:t>‹#›</a:t>
            </a:fld>
            <a:endParaRPr lang="en-GB"/>
          </a:p>
        </p:txBody>
      </p:sp>
    </p:spTree>
    <p:extLst>
      <p:ext uri="{BB962C8B-B14F-4D97-AF65-F5344CB8AC3E}">
        <p14:creationId xmlns:p14="http://schemas.microsoft.com/office/powerpoint/2010/main" val="7987225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2.emf"/><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44951"/>
            <a:ext cx="9144000" cy="200770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effectLst/>
                <a:uLnTx/>
                <a:uFillTx/>
                <a:latin typeface="+mj-lt"/>
              </a:rPr>
              <a:t>Élaborer des campagnes stratégiques</a:t>
            </a:r>
            <a:endParaRPr kumimoji="0" lang="fr-FR" sz="6000" b="1" i="0" u="none" strike="noStrike" kern="1200" cap="none" spc="0" normalizeH="0" baseline="0" noProof="0" dirty="0">
              <a:ln>
                <a:noFill/>
              </a:ln>
              <a:effectLst/>
              <a:uLnTx/>
              <a:uFillTx/>
              <a:latin typeface="+mj-lt"/>
              <a:ea typeface="ＭＳ Ｐゴシック" pitchFamily="-84" charset="-128"/>
              <a:cs typeface="ＭＳ Ｐゴシック" pitchFamily="-84" charset="-128"/>
            </a:endParaRPr>
          </a:p>
        </p:txBody>
      </p:sp>
      <p:sp>
        <p:nvSpPr>
          <p:cNvPr id="9" name="Title 1"/>
          <p:cNvSpPr txBox="1">
            <a:spLocks/>
          </p:cNvSpPr>
          <p:nvPr/>
        </p:nvSpPr>
        <p:spPr>
          <a:xfrm>
            <a:off x="1168408" y="2032024"/>
            <a:ext cx="6824133" cy="200770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uLnTx/>
                <a:uFillTx/>
                <a:latin typeface="+mj-lt"/>
              </a:rPr>
              <a:t>Que</a:t>
            </a:r>
            <a:r>
              <a:rPr kumimoji="0" lang="en-US" sz="4000" b="1" i="0" u="none" strike="noStrike" kern="1200" cap="none" spc="0" normalizeH="0" noProof="0" dirty="0" smtClean="0">
                <a:ln>
                  <a:noFill/>
                </a:ln>
                <a:effectLst/>
                <a:uLnTx/>
                <a:uFillTx/>
                <a:latin typeface="+mj-lt"/>
              </a:rPr>
              <a:t> faut-il faire pour gagner ?</a:t>
            </a:r>
            <a:endParaRPr kumimoji="0" lang="fr-FR" sz="4000" b="1" i="0" u="none" strike="noStrike" kern="1200" cap="none" spc="0" normalizeH="0" baseline="0" noProof="0" dirty="0">
              <a:ln>
                <a:noFill/>
              </a:ln>
              <a:effectLst/>
              <a:uLnTx/>
              <a:uFillTx/>
              <a:latin typeface="+mj-lt"/>
              <a:ea typeface="ＭＳ Ｐゴシック" pitchFamily="-84" charset="-128"/>
              <a:cs typeface="ＭＳ Ｐゴシック" pitchFamily="-84" charset="-128"/>
            </a:endParaRPr>
          </a:p>
        </p:txBody>
      </p:sp>
      <p:pic>
        <p:nvPicPr>
          <p:cNvPr id="6" name="Picture 5" descr="itf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60" y="5542510"/>
            <a:ext cx="1039227" cy="1001375"/>
          </a:xfrm>
          <a:prstGeom prst="rect">
            <a:avLst/>
          </a:prstGeom>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9196" y="4219580"/>
            <a:ext cx="4425609" cy="182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457200"/>
            <a:ext cx="8229600" cy="1143000"/>
          </a:xfrm>
        </p:spPr>
        <p:txBody>
          <a:bodyPr>
            <a:noAutofit/>
          </a:bodyPr>
          <a:lstStyle/>
          <a:p>
            <a:r>
              <a:rPr lang="en-US" sz="4000" b="1" dirty="0">
                <a:solidFill>
                  <a:srgbClr val="000000"/>
                </a:solidFill>
              </a:rPr>
              <a:t>« Cartographier » les employeurs &amp; les lieux de travail … et le syndicat</a:t>
            </a:r>
          </a:p>
        </p:txBody>
      </p:sp>
      <p:sp>
        <p:nvSpPr>
          <p:cNvPr id="6" name="Oval 5"/>
          <p:cNvSpPr/>
          <p:nvPr/>
        </p:nvSpPr>
        <p:spPr>
          <a:xfrm>
            <a:off x="990600" y="1905000"/>
            <a:ext cx="381000" cy="381000"/>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7" name="Oval 6"/>
          <p:cNvSpPr/>
          <p:nvPr/>
        </p:nvSpPr>
        <p:spPr>
          <a:xfrm>
            <a:off x="6629400" y="4495800"/>
            <a:ext cx="609600" cy="609600"/>
          </a:xfrm>
          <a:prstGeom prst="ellipse">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8" name="Oval 7"/>
          <p:cNvSpPr/>
          <p:nvPr/>
        </p:nvSpPr>
        <p:spPr>
          <a:xfrm>
            <a:off x="4229100" y="5067300"/>
            <a:ext cx="381000" cy="3810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9" name="Oval 8"/>
          <p:cNvSpPr/>
          <p:nvPr/>
        </p:nvSpPr>
        <p:spPr>
          <a:xfrm>
            <a:off x="5676900" y="2590800"/>
            <a:ext cx="381000" cy="381000"/>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1" name="Isosceles Triangle 10"/>
          <p:cNvSpPr/>
          <p:nvPr/>
        </p:nvSpPr>
        <p:spPr>
          <a:xfrm>
            <a:off x="4267200" y="5486400"/>
            <a:ext cx="762000" cy="381000"/>
          </a:xfrm>
          <a:prstGeom prst="triangle">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2" name="Isosceles Triangle 11"/>
          <p:cNvSpPr/>
          <p:nvPr/>
        </p:nvSpPr>
        <p:spPr>
          <a:xfrm>
            <a:off x="1371600" y="2286000"/>
            <a:ext cx="533400" cy="304800"/>
          </a:xfrm>
          <a:prstGeom prst="triangl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3" name="Isosceles Triangle 12"/>
          <p:cNvSpPr/>
          <p:nvPr/>
        </p:nvSpPr>
        <p:spPr>
          <a:xfrm>
            <a:off x="5295900" y="3543300"/>
            <a:ext cx="381000" cy="30480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4" name="Isosceles Triangle 13"/>
          <p:cNvSpPr/>
          <p:nvPr/>
        </p:nvSpPr>
        <p:spPr>
          <a:xfrm>
            <a:off x="6096000" y="5105400"/>
            <a:ext cx="533400" cy="381000"/>
          </a:xfrm>
          <a:prstGeom prst="triangle">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5" name="Isosceles Triangle 14"/>
          <p:cNvSpPr/>
          <p:nvPr/>
        </p:nvSpPr>
        <p:spPr>
          <a:xfrm>
            <a:off x="5486400" y="2133600"/>
            <a:ext cx="381000" cy="304800"/>
          </a:xfrm>
          <a:prstGeom prst="triangl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6" name="Hexagon 15"/>
          <p:cNvSpPr/>
          <p:nvPr/>
        </p:nvSpPr>
        <p:spPr>
          <a:xfrm>
            <a:off x="7620000" y="1905000"/>
            <a:ext cx="800100" cy="685800"/>
          </a:xfrm>
          <a:prstGeom prst="hexagon">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7" name="Hexagon 16"/>
          <p:cNvSpPr/>
          <p:nvPr/>
        </p:nvSpPr>
        <p:spPr>
          <a:xfrm>
            <a:off x="3086100" y="3505200"/>
            <a:ext cx="533400" cy="457200"/>
          </a:xfrm>
          <a:prstGeom prst="hexagon">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8" name="Hexagon 17"/>
          <p:cNvSpPr/>
          <p:nvPr/>
        </p:nvSpPr>
        <p:spPr>
          <a:xfrm>
            <a:off x="7886700" y="3390900"/>
            <a:ext cx="533400" cy="457200"/>
          </a:xfrm>
          <a:prstGeom prst="hexago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9" name="Hexagon 18"/>
          <p:cNvSpPr/>
          <p:nvPr/>
        </p:nvSpPr>
        <p:spPr>
          <a:xfrm>
            <a:off x="3412175" y="2924300"/>
            <a:ext cx="533400" cy="457200"/>
          </a:xfrm>
          <a:prstGeom prst="hexago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0" name="Hexagon 19"/>
          <p:cNvSpPr/>
          <p:nvPr/>
        </p:nvSpPr>
        <p:spPr>
          <a:xfrm>
            <a:off x="3921825" y="3414650"/>
            <a:ext cx="533400" cy="457200"/>
          </a:xfrm>
          <a:prstGeom prst="hexagon">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1" name="Hexagon 20"/>
          <p:cNvSpPr/>
          <p:nvPr/>
        </p:nvSpPr>
        <p:spPr>
          <a:xfrm>
            <a:off x="6972300" y="5257800"/>
            <a:ext cx="533400" cy="457200"/>
          </a:xfrm>
          <a:prstGeom prst="hexagon">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2" name="Hexagon 21"/>
          <p:cNvSpPr/>
          <p:nvPr/>
        </p:nvSpPr>
        <p:spPr>
          <a:xfrm>
            <a:off x="4914900" y="3962400"/>
            <a:ext cx="762000" cy="685800"/>
          </a:xfrm>
          <a:prstGeom prst="hexago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3" name="Oval 22"/>
          <p:cNvSpPr/>
          <p:nvPr/>
        </p:nvSpPr>
        <p:spPr>
          <a:xfrm>
            <a:off x="152400" y="4495800"/>
            <a:ext cx="381000" cy="3810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4" name="Hexagon 23"/>
          <p:cNvSpPr/>
          <p:nvPr/>
        </p:nvSpPr>
        <p:spPr>
          <a:xfrm>
            <a:off x="152400" y="5105400"/>
            <a:ext cx="381000" cy="381000"/>
          </a:xfrm>
          <a:prstGeom prst="hexago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5" name="Isosceles Triangle 24"/>
          <p:cNvSpPr/>
          <p:nvPr/>
        </p:nvSpPr>
        <p:spPr>
          <a:xfrm>
            <a:off x="123700" y="5695950"/>
            <a:ext cx="457200" cy="34290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4599" name="TextBox 25"/>
          <p:cNvSpPr txBox="1">
            <a:spLocks noChangeArrowheads="1"/>
          </p:cNvSpPr>
          <p:nvPr/>
        </p:nvSpPr>
        <p:spPr bwMode="auto">
          <a:xfrm>
            <a:off x="557150" y="4506913"/>
            <a:ext cx="1481138" cy="369887"/>
          </a:xfrm>
          <a:prstGeom prst="rect">
            <a:avLst/>
          </a:prstGeom>
          <a:noFill/>
          <a:ln w="9525">
            <a:noFill/>
            <a:miter lim="800000"/>
            <a:headEnd/>
            <a:tailEnd/>
          </a:ln>
        </p:spPr>
        <p:txBody>
          <a:bodyPr wrap="none">
            <a:prstTxWarp prst="textNoShape">
              <a:avLst/>
            </a:prstTxWarp>
            <a:spAutoFit/>
          </a:bodyPr>
          <a:lstStyle/>
          <a:p>
            <a:r>
              <a:rPr lang="en-US" sz="1800" dirty="0"/>
              <a:t>Fournisseur X</a:t>
            </a:r>
          </a:p>
        </p:txBody>
      </p:sp>
      <p:sp>
        <p:nvSpPr>
          <p:cNvPr id="24600" name="TextBox 26"/>
          <p:cNvSpPr txBox="1">
            <a:spLocks noChangeArrowheads="1"/>
          </p:cNvSpPr>
          <p:nvPr/>
        </p:nvSpPr>
        <p:spPr bwMode="auto">
          <a:xfrm>
            <a:off x="577850" y="5105400"/>
            <a:ext cx="1479550" cy="369888"/>
          </a:xfrm>
          <a:prstGeom prst="rect">
            <a:avLst/>
          </a:prstGeom>
          <a:noFill/>
          <a:ln w="9525">
            <a:noFill/>
            <a:miter lim="800000"/>
            <a:headEnd/>
            <a:tailEnd/>
          </a:ln>
        </p:spPr>
        <p:txBody>
          <a:bodyPr wrap="none">
            <a:prstTxWarp prst="textNoShape">
              <a:avLst/>
            </a:prstTxWarp>
            <a:spAutoFit/>
          </a:bodyPr>
          <a:lstStyle/>
          <a:p>
            <a:r>
              <a:rPr lang="en-US" sz="1800" dirty="0"/>
              <a:t>Fournisseur Y</a:t>
            </a:r>
          </a:p>
        </p:txBody>
      </p:sp>
      <p:sp>
        <p:nvSpPr>
          <p:cNvPr id="24601" name="TextBox 27"/>
          <p:cNvSpPr txBox="1">
            <a:spLocks noChangeArrowheads="1"/>
          </p:cNvSpPr>
          <p:nvPr/>
        </p:nvSpPr>
        <p:spPr bwMode="auto">
          <a:xfrm>
            <a:off x="590550" y="5715000"/>
            <a:ext cx="1466850" cy="369888"/>
          </a:xfrm>
          <a:prstGeom prst="rect">
            <a:avLst/>
          </a:prstGeom>
          <a:noFill/>
          <a:ln w="9525">
            <a:noFill/>
            <a:miter lim="800000"/>
            <a:headEnd/>
            <a:tailEnd/>
          </a:ln>
        </p:spPr>
        <p:txBody>
          <a:bodyPr wrap="none">
            <a:prstTxWarp prst="textNoShape">
              <a:avLst/>
            </a:prstTxWarp>
            <a:spAutoFit/>
          </a:bodyPr>
          <a:lstStyle/>
          <a:p>
            <a:r>
              <a:rPr lang="en-US" sz="1800" dirty="0"/>
              <a:t>Fournisseur Z</a:t>
            </a:r>
          </a:p>
        </p:txBody>
      </p:sp>
      <p:sp>
        <p:nvSpPr>
          <p:cNvPr id="24602" name="TextBox 28"/>
          <p:cNvSpPr txBox="1">
            <a:spLocks noChangeArrowheads="1"/>
          </p:cNvSpPr>
          <p:nvPr/>
        </p:nvSpPr>
        <p:spPr bwMode="auto">
          <a:xfrm>
            <a:off x="228600" y="2895600"/>
            <a:ext cx="1479550" cy="369888"/>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Propriétaire principal A</a:t>
            </a:r>
          </a:p>
        </p:txBody>
      </p:sp>
      <p:sp>
        <p:nvSpPr>
          <p:cNvPr id="24603" name="TextBox 29"/>
          <p:cNvSpPr txBox="1">
            <a:spLocks noChangeArrowheads="1"/>
          </p:cNvSpPr>
          <p:nvPr/>
        </p:nvSpPr>
        <p:spPr bwMode="auto">
          <a:xfrm>
            <a:off x="228600" y="3276600"/>
            <a:ext cx="1544638" cy="369888"/>
          </a:xfrm>
          <a:prstGeom prst="rect">
            <a:avLst/>
          </a:prstGeom>
          <a:noFill/>
          <a:ln w="9525">
            <a:noFill/>
            <a:miter lim="800000"/>
            <a:headEnd/>
            <a:tailEnd/>
          </a:ln>
        </p:spPr>
        <p:txBody>
          <a:bodyPr wrap="none">
            <a:prstTxWarp prst="textNoShape">
              <a:avLst/>
            </a:prstTxWarp>
            <a:spAutoFit/>
          </a:bodyPr>
          <a:lstStyle/>
          <a:p>
            <a:r>
              <a:rPr lang="en-US" sz="1800">
                <a:solidFill>
                  <a:srgbClr val="008000"/>
                </a:solidFill>
              </a:rPr>
              <a:t>Propriétaire principal B</a:t>
            </a:r>
          </a:p>
        </p:txBody>
      </p:sp>
      <p:sp>
        <p:nvSpPr>
          <p:cNvPr id="24604" name="TextBox 30"/>
          <p:cNvSpPr txBox="1">
            <a:spLocks noChangeArrowheads="1"/>
          </p:cNvSpPr>
          <p:nvPr/>
        </p:nvSpPr>
        <p:spPr bwMode="auto">
          <a:xfrm>
            <a:off x="228600" y="3657600"/>
            <a:ext cx="1506538" cy="369888"/>
          </a:xfrm>
          <a:prstGeom prst="rect">
            <a:avLst/>
          </a:prstGeom>
          <a:noFill/>
          <a:ln w="9525">
            <a:noFill/>
            <a:miter lim="800000"/>
            <a:headEnd/>
            <a:tailEnd/>
          </a:ln>
        </p:spPr>
        <p:txBody>
          <a:bodyPr wrap="none">
            <a:prstTxWarp prst="textNoShape">
              <a:avLst/>
            </a:prstTxWarp>
            <a:spAutoFit/>
          </a:bodyPr>
          <a:lstStyle/>
          <a:p>
            <a:r>
              <a:rPr lang="en-US" sz="1800">
                <a:solidFill>
                  <a:srgbClr val="0000FF"/>
                </a:solidFill>
              </a:rPr>
              <a:t>Propriétaire principal C</a:t>
            </a:r>
          </a:p>
        </p:txBody>
      </p:sp>
      <p:sp>
        <p:nvSpPr>
          <p:cNvPr id="24605" name="TextBox 31"/>
          <p:cNvSpPr txBox="1">
            <a:spLocks noChangeArrowheads="1"/>
          </p:cNvSpPr>
          <p:nvPr/>
        </p:nvSpPr>
        <p:spPr bwMode="auto">
          <a:xfrm>
            <a:off x="228600" y="4027488"/>
            <a:ext cx="1506538" cy="368300"/>
          </a:xfrm>
          <a:prstGeom prst="rect">
            <a:avLst/>
          </a:prstGeom>
          <a:noFill/>
          <a:ln w="9525">
            <a:noFill/>
            <a:miter lim="800000"/>
            <a:headEnd/>
            <a:tailEnd/>
          </a:ln>
        </p:spPr>
        <p:txBody>
          <a:bodyPr wrap="none">
            <a:prstTxWarp prst="textNoShape">
              <a:avLst/>
            </a:prstTxWarp>
            <a:spAutoFit/>
          </a:bodyPr>
          <a:lstStyle/>
          <a:p>
            <a:r>
              <a:rPr lang="en-US" sz="1800">
                <a:solidFill>
                  <a:srgbClr val="660066"/>
                </a:solidFill>
              </a:rPr>
              <a:t>Propriétaire principal D</a:t>
            </a:r>
          </a:p>
        </p:txBody>
      </p:sp>
      <p:sp>
        <p:nvSpPr>
          <p:cNvPr id="24606" name="TextBox 32"/>
          <p:cNvSpPr txBox="1">
            <a:spLocks noChangeArrowheads="1"/>
          </p:cNvSpPr>
          <p:nvPr/>
        </p:nvSpPr>
        <p:spPr bwMode="auto">
          <a:xfrm>
            <a:off x="76200" y="6248400"/>
            <a:ext cx="4225925" cy="369888"/>
          </a:xfrm>
          <a:prstGeom prst="rect">
            <a:avLst/>
          </a:prstGeom>
          <a:noFill/>
          <a:ln w="9525">
            <a:noFill/>
            <a:miter lim="800000"/>
            <a:headEnd/>
            <a:tailEnd/>
          </a:ln>
        </p:spPr>
        <p:txBody>
          <a:bodyPr wrap="none">
            <a:prstTxWarp prst="textNoShape">
              <a:avLst/>
            </a:prstTxWarp>
            <a:spAutoFit/>
          </a:bodyPr>
          <a:lstStyle/>
          <a:p>
            <a:r>
              <a:rPr lang="en-US" sz="1800" dirty="0"/>
              <a:t>Nb de travailleurs, nb de membres sur chaque lieu de travail</a:t>
            </a:r>
          </a:p>
        </p:txBody>
      </p:sp>
      <p:pic>
        <p:nvPicPr>
          <p:cNvPr id="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9721" y="5904510"/>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405263"/>
            <a:ext cx="8229600" cy="1143000"/>
          </a:xfrm>
        </p:spPr>
        <p:txBody>
          <a:bodyPr>
            <a:noAutofit/>
          </a:bodyPr>
          <a:lstStyle/>
          <a:p>
            <a:r>
              <a:rPr lang="en-US" sz="4000" b="1" dirty="0"/>
              <a:t>« Le meilleur morceau »</a:t>
            </a:r>
            <a:r>
              <a:rPr dirty="0"/>
              <a:t/>
            </a:r>
            <a:br>
              <a:rPr dirty="0"/>
            </a:br>
            <a:r>
              <a:rPr lang="en-US" sz="3600" b="1" dirty="0"/>
              <a:t>(d’une industrie, d’une entreprise, etc.)</a:t>
            </a:r>
          </a:p>
        </p:txBody>
      </p:sp>
      <p:sp>
        <p:nvSpPr>
          <p:cNvPr id="26627" name="TextBox 2"/>
          <p:cNvSpPr txBox="1">
            <a:spLocks noChangeArrowheads="1"/>
          </p:cNvSpPr>
          <p:nvPr/>
        </p:nvSpPr>
        <p:spPr bwMode="auto">
          <a:xfrm>
            <a:off x="502725" y="2114799"/>
            <a:ext cx="8296894" cy="3170099"/>
          </a:xfrm>
          <a:prstGeom prst="rect">
            <a:avLst/>
          </a:prstGeom>
          <a:noFill/>
          <a:ln w="9525">
            <a:noFill/>
            <a:miter lim="800000"/>
            <a:headEnd/>
            <a:tailEnd/>
          </a:ln>
        </p:spPr>
        <p:txBody>
          <a:bodyPr wrap="square">
            <a:prstTxWarp prst="textNoShape">
              <a:avLst/>
            </a:prstTxWarp>
            <a:spAutoFit/>
          </a:bodyPr>
          <a:lstStyle/>
          <a:p>
            <a:r>
              <a:rPr lang="en-US" sz="2000" dirty="0"/>
              <a:t>Attrayant (</a:t>
            </a:r>
            <a:r>
              <a:rPr lang="en-US" sz="2000" i="1" dirty="0"/>
              <a:t>enthousiasme le syndicat</a:t>
            </a:r>
            <a:r>
              <a:rPr lang="en-US" sz="2000" dirty="0"/>
              <a:t>)</a:t>
            </a:r>
          </a:p>
          <a:p>
            <a:endParaRPr lang="fr-FR" sz="2000" dirty="0"/>
          </a:p>
          <a:p>
            <a:r>
              <a:rPr lang="en-US" sz="2000" dirty="0"/>
              <a:t>Forte résonance (</a:t>
            </a:r>
            <a:r>
              <a:rPr lang="en-US" sz="2000" i="1" dirty="0"/>
              <a:t>la victoire impressionne les autres employeurs et travailleurs</a:t>
            </a:r>
            <a:r>
              <a:rPr lang="en-US" sz="2000" dirty="0"/>
              <a:t>)</a:t>
            </a:r>
          </a:p>
          <a:p>
            <a:endParaRPr lang="fr-FR" sz="2000" dirty="0"/>
          </a:p>
          <a:p>
            <a:r>
              <a:rPr lang="en-US" sz="2000" dirty="0"/>
              <a:t>Gagnable (</a:t>
            </a:r>
            <a:r>
              <a:rPr lang="en-US" sz="2000" i="1" dirty="0"/>
              <a:t>surtout en termes de « premiers » efforts… de « simplicité », de moyens de pression potentiels</a:t>
            </a:r>
            <a:r>
              <a:rPr lang="en-US" sz="2000" dirty="0"/>
              <a:t>)</a:t>
            </a:r>
          </a:p>
          <a:p>
            <a:endParaRPr lang="fr-FR" sz="2000" dirty="0"/>
          </a:p>
          <a:p>
            <a:r>
              <a:rPr lang="en-US" sz="2000" dirty="0"/>
              <a:t>Gérable au niveau de la taille (</a:t>
            </a:r>
            <a:r>
              <a:rPr lang="en-US" sz="2000" i="1" dirty="0"/>
              <a:t>dans la limite de nos capacités et ressources</a:t>
            </a:r>
            <a:r>
              <a:rPr lang="en-US" sz="2000" dirty="0"/>
              <a:t>)</a:t>
            </a:r>
          </a:p>
          <a:p>
            <a:endParaRPr lang="fr-FR" sz="2000" dirty="0"/>
          </a:p>
          <a:p>
            <a:r>
              <a:rPr lang="en-US" sz="2000" dirty="0"/>
              <a:t>Significatif (</a:t>
            </a:r>
            <a:r>
              <a:rPr lang="en-US" sz="2000" i="1" dirty="0"/>
              <a:t>gain de membres ou impact </a:t>
            </a:r>
            <a:r>
              <a:rPr lang="en-US" sz="2000" i="1" dirty="0" err="1" smtClean="0"/>
              <a:t>mesurable</a:t>
            </a:r>
            <a:r>
              <a:rPr lang="en-US" sz="2000" i="1" dirty="0" smtClean="0"/>
              <a:t> de la </a:t>
            </a:r>
            <a:r>
              <a:rPr lang="en-US" sz="2000" i="1" smtClean="0"/>
              <a:t>convention collective</a:t>
            </a:r>
            <a:r>
              <a:rPr lang="en-US" sz="2000" smtClean="0"/>
              <a:t>)</a:t>
            </a:r>
            <a:endParaRPr lang="en-US" sz="20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r>
              <a:rPr lang="en-US" sz="4000" b="1" dirty="0" smtClean="0"/>
              <a:t>Formuler une stratégie initiale</a:t>
            </a:r>
          </a:p>
        </p:txBody>
      </p:sp>
      <p:sp>
        <p:nvSpPr>
          <p:cNvPr id="28675" name="TextBox 2"/>
          <p:cNvSpPr txBox="1">
            <a:spLocks noChangeArrowheads="1"/>
          </p:cNvSpPr>
          <p:nvPr/>
        </p:nvSpPr>
        <p:spPr bwMode="auto">
          <a:xfrm>
            <a:off x="775364" y="1583888"/>
            <a:ext cx="8082538" cy="3416320"/>
          </a:xfrm>
          <a:prstGeom prst="rect">
            <a:avLst/>
          </a:prstGeom>
          <a:noFill/>
          <a:ln w="9525">
            <a:noFill/>
            <a:miter lim="800000"/>
            <a:headEnd/>
            <a:tailEnd/>
          </a:ln>
        </p:spPr>
        <p:txBody>
          <a:bodyPr wrap="square">
            <a:prstTxWarp prst="textNoShape">
              <a:avLst/>
            </a:prstTxWarp>
            <a:spAutoFit/>
          </a:bodyPr>
          <a:lstStyle/>
          <a:p>
            <a:r>
              <a:rPr lang="en-US" sz="2400" dirty="0"/>
              <a:t>Quelle est l’approche d’organisation ?</a:t>
            </a:r>
          </a:p>
          <a:p>
            <a:endParaRPr lang="fr-FR" sz="2400" dirty="0"/>
          </a:p>
          <a:p>
            <a:r>
              <a:rPr lang="en-US" sz="2400" dirty="0"/>
              <a:t>Quelles sont les cibles potentielles ?</a:t>
            </a:r>
          </a:p>
          <a:p>
            <a:endParaRPr lang="fr-FR" sz="2400" dirty="0"/>
          </a:p>
          <a:p>
            <a:r>
              <a:rPr lang="en-US" sz="2400" dirty="0"/>
              <a:t>Y a-t-il des moyens de pression ?</a:t>
            </a:r>
          </a:p>
          <a:p>
            <a:endParaRPr lang="fr-FR" sz="2400" dirty="0"/>
          </a:p>
          <a:p>
            <a:r>
              <a:rPr lang="en-US" sz="2400" dirty="0"/>
              <a:t>Quelle est l’envergure des ressources ?</a:t>
            </a:r>
          </a:p>
          <a:p>
            <a:endParaRPr lang="fr-FR" sz="2400" dirty="0"/>
          </a:p>
          <a:p>
            <a:r>
              <a:rPr lang="en-US" sz="2400" dirty="0"/>
              <a:t>Quels sont les délais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703384" y="533400"/>
            <a:ext cx="7338646" cy="5672138"/>
            <a:chOff x="480" y="336"/>
            <a:chExt cx="5008" cy="3573"/>
          </a:xfrm>
        </p:grpSpPr>
        <p:sp>
          <p:nvSpPr>
            <p:cNvPr id="19461" name="Line 6"/>
            <p:cNvSpPr>
              <a:spLocks noChangeShapeType="1"/>
            </p:cNvSpPr>
            <p:nvPr/>
          </p:nvSpPr>
          <p:spPr bwMode="auto">
            <a:xfrm>
              <a:off x="2881" y="3312"/>
              <a:ext cx="0" cy="384"/>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62" name="Oval 7"/>
            <p:cNvSpPr>
              <a:spLocks noChangeArrowheads="1"/>
            </p:cNvSpPr>
            <p:nvPr/>
          </p:nvSpPr>
          <p:spPr bwMode="auto">
            <a:xfrm>
              <a:off x="1845" y="1440"/>
              <a:ext cx="2119" cy="1872"/>
            </a:xfrm>
            <a:prstGeom prst="ellipse">
              <a:avLst/>
            </a:prstGeom>
            <a:solidFill>
              <a:srgbClr val="00FFFF"/>
            </a:solidFill>
            <a:ln w="38100" cmpd="dbl">
              <a:solidFill>
                <a:schemeClr val="tx1"/>
              </a:solidFill>
              <a:round/>
              <a:headEnd/>
              <a:tailEnd/>
            </a:ln>
          </p:spPr>
          <p:txBody>
            <a:bodyPr wrap="none" anchor="ctr">
              <a:prstTxWarp prst="textNoShape">
                <a:avLst/>
              </a:prstTxWarp>
            </a:bodyPr>
            <a:lstStyle/>
            <a:p>
              <a:endParaRPr lang="en-US"/>
            </a:p>
          </p:txBody>
        </p:sp>
        <p:sp>
          <p:nvSpPr>
            <p:cNvPr id="19463" name="Text Box 8"/>
            <p:cNvSpPr txBox="1">
              <a:spLocks noChangeArrowheads="1"/>
            </p:cNvSpPr>
            <p:nvPr/>
          </p:nvSpPr>
          <p:spPr bwMode="auto">
            <a:xfrm>
              <a:off x="2166" y="2144"/>
              <a:ext cx="1498" cy="407"/>
            </a:xfrm>
            <a:prstGeom prst="rect">
              <a:avLst/>
            </a:prstGeom>
            <a:solidFill>
              <a:srgbClr val="00FFFF"/>
            </a:solidFill>
            <a:ln w="38100" cmpd="dbl">
              <a:noFill/>
              <a:miter lim="800000"/>
              <a:headEnd/>
              <a:tailEnd/>
            </a:ln>
          </p:spPr>
          <p:txBody>
            <a:bodyPr wrap="square">
              <a:prstTxWarp prst="textNoShape">
                <a:avLst/>
              </a:prstTxWarp>
              <a:spAutoFit/>
            </a:bodyPr>
            <a:lstStyle/>
            <a:p>
              <a:pPr algn="ctr" defTabSz="914400" eaLnBrk="0" hangingPunct="0">
                <a:spcBef>
                  <a:spcPct val="50000"/>
                </a:spcBef>
              </a:pPr>
              <a:r>
                <a:rPr lang="en-US" sz="3600" b="1" dirty="0">
                  <a:latin typeface="Calibri"/>
                </a:rPr>
                <a:t>Entreprise</a:t>
              </a:r>
              <a:endParaRPr lang="fr-FR" sz="3600" dirty="0">
                <a:latin typeface="Calibri"/>
                <a:cs typeface="Calibri"/>
              </a:endParaRPr>
            </a:p>
          </p:txBody>
        </p:sp>
        <p:sp>
          <p:nvSpPr>
            <p:cNvPr id="19465" name="Text Box 10"/>
            <p:cNvSpPr txBox="1">
              <a:spLocks noChangeArrowheads="1"/>
            </p:cNvSpPr>
            <p:nvPr/>
          </p:nvSpPr>
          <p:spPr bwMode="auto">
            <a:xfrm>
              <a:off x="4341" y="2256"/>
              <a:ext cx="1036" cy="213"/>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fr-FR" sz="1600" b="1" dirty="0" smtClean="0">
                  <a:solidFill>
                    <a:schemeClr val="tx2"/>
                  </a:solidFill>
                  <a:latin typeface="Calibri"/>
                </a:rPr>
                <a:t>Médias</a:t>
              </a:r>
              <a:endParaRPr lang="fr-FR" sz="1600" b="1" dirty="0">
                <a:solidFill>
                  <a:schemeClr val="tx2"/>
                </a:solidFill>
                <a:latin typeface="Calibri"/>
              </a:endParaRPr>
            </a:p>
          </p:txBody>
        </p:sp>
        <p:sp>
          <p:nvSpPr>
            <p:cNvPr id="19467" name="Text Box 12"/>
            <p:cNvSpPr txBox="1">
              <a:spLocks noChangeArrowheads="1"/>
            </p:cNvSpPr>
            <p:nvPr/>
          </p:nvSpPr>
          <p:spPr bwMode="auto">
            <a:xfrm>
              <a:off x="2411" y="336"/>
              <a:ext cx="1035" cy="368"/>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smtClean="0">
                  <a:solidFill>
                    <a:schemeClr val="tx2"/>
                  </a:solidFill>
                  <a:latin typeface="Calibri"/>
                </a:rPr>
                <a:t>Financiers / investisseurs</a:t>
              </a:r>
              <a:endParaRPr lang="fr-FR" sz="1600" b="1" dirty="0">
                <a:solidFill>
                  <a:schemeClr val="tx2"/>
                </a:solidFill>
                <a:latin typeface="Calibri"/>
                <a:cs typeface="Calibri"/>
              </a:endParaRPr>
            </a:p>
          </p:txBody>
        </p:sp>
        <p:sp>
          <p:nvSpPr>
            <p:cNvPr id="19468" name="Text Box 13"/>
            <p:cNvSpPr txBox="1">
              <a:spLocks noChangeArrowheads="1"/>
            </p:cNvSpPr>
            <p:nvPr/>
          </p:nvSpPr>
          <p:spPr bwMode="auto">
            <a:xfrm>
              <a:off x="857" y="1132"/>
              <a:ext cx="1036" cy="213"/>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Public</a:t>
              </a:r>
            </a:p>
          </p:txBody>
        </p:sp>
        <p:sp>
          <p:nvSpPr>
            <p:cNvPr id="19469" name="Text Box 14"/>
            <p:cNvSpPr txBox="1">
              <a:spLocks noChangeArrowheads="1"/>
            </p:cNvSpPr>
            <p:nvPr/>
          </p:nvSpPr>
          <p:spPr bwMode="auto">
            <a:xfrm>
              <a:off x="480" y="2160"/>
              <a:ext cx="1177" cy="601"/>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Gouvernement</a:t>
              </a:r>
            </a:p>
            <a:p>
              <a:pPr algn="ctr" defTabSz="914400" eaLnBrk="0" hangingPunct="0">
                <a:spcBef>
                  <a:spcPct val="50000"/>
                </a:spcBef>
              </a:pPr>
              <a:r>
                <a:rPr lang="en-US" sz="1600" b="1" dirty="0">
                  <a:solidFill>
                    <a:schemeClr val="tx2"/>
                  </a:solidFill>
                  <a:latin typeface="Calibri"/>
                </a:rPr>
                <a:t>Autorités réglementaires</a:t>
              </a:r>
              <a:endParaRPr lang="fr-FR" sz="1600" b="1" dirty="0">
                <a:solidFill>
                  <a:schemeClr val="tx2"/>
                </a:solidFill>
                <a:latin typeface="Calibri"/>
                <a:cs typeface="Calibri"/>
              </a:endParaRPr>
            </a:p>
          </p:txBody>
        </p:sp>
        <p:sp>
          <p:nvSpPr>
            <p:cNvPr id="19470" name="Text Box 15"/>
            <p:cNvSpPr txBox="1">
              <a:spLocks noChangeArrowheads="1"/>
            </p:cNvSpPr>
            <p:nvPr/>
          </p:nvSpPr>
          <p:spPr bwMode="auto">
            <a:xfrm>
              <a:off x="608" y="3216"/>
              <a:ext cx="1237" cy="368"/>
            </a:xfrm>
            <a:prstGeom prst="rect">
              <a:avLst/>
            </a:prstGeom>
            <a:solidFill>
              <a:srgbClr val="FF6600"/>
            </a:solidFill>
            <a:ln w="38100" cmpd="dbl">
              <a:noFill/>
              <a:miter lim="800000"/>
              <a:headEnd/>
              <a:tailEnd/>
            </a:ln>
          </p:spPr>
          <p:txBody>
            <a:bodyPr wrap="square">
              <a:prstTxWarp prst="textNoShape">
                <a:avLst/>
              </a:prstTxWarp>
              <a:spAutoFit/>
            </a:bodyPr>
            <a:lstStyle/>
            <a:p>
              <a:pPr algn="ctr" defTabSz="914400" eaLnBrk="0" hangingPunct="0">
                <a:spcBef>
                  <a:spcPct val="50000"/>
                </a:spcBef>
              </a:pPr>
              <a:r>
                <a:rPr lang="fr-FR" sz="1600" b="1" dirty="0" smtClean="0">
                  <a:solidFill>
                    <a:schemeClr val="tx2"/>
                  </a:solidFill>
                  <a:latin typeface="Calibri"/>
                </a:rPr>
                <a:t>Consommateurs /</a:t>
              </a:r>
              <a:br>
                <a:rPr lang="fr-FR" sz="1600" b="1" dirty="0" smtClean="0">
                  <a:solidFill>
                    <a:schemeClr val="tx2"/>
                  </a:solidFill>
                  <a:latin typeface="Calibri"/>
                </a:rPr>
              </a:br>
              <a:r>
                <a:rPr lang="fr-FR" sz="1600" b="1" dirty="0" smtClean="0">
                  <a:solidFill>
                    <a:schemeClr val="tx2"/>
                  </a:solidFill>
                  <a:latin typeface="Calibri"/>
                </a:rPr>
                <a:t>clients</a:t>
              </a:r>
              <a:endParaRPr lang="fr-FR" sz="1600" b="1" dirty="0">
                <a:solidFill>
                  <a:schemeClr val="tx2"/>
                </a:solidFill>
                <a:latin typeface="Calibri"/>
                <a:cs typeface="Calibri"/>
              </a:endParaRPr>
            </a:p>
          </p:txBody>
        </p:sp>
        <p:sp>
          <p:nvSpPr>
            <p:cNvPr id="19471" name="Text Box 16"/>
            <p:cNvSpPr txBox="1">
              <a:spLocks noChangeArrowheads="1"/>
            </p:cNvSpPr>
            <p:nvPr/>
          </p:nvSpPr>
          <p:spPr bwMode="auto">
            <a:xfrm>
              <a:off x="2411" y="3696"/>
              <a:ext cx="1035" cy="213"/>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Travailleurs</a:t>
              </a:r>
            </a:p>
          </p:txBody>
        </p:sp>
        <p:sp>
          <p:nvSpPr>
            <p:cNvPr id="19472" name="Text Box 17"/>
            <p:cNvSpPr txBox="1">
              <a:spLocks noChangeArrowheads="1"/>
            </p:cNvSpPr>
            <p:nvPr/>
          </p:nvSpPr>
          <p:spPr bwMode="auto">
            <a:xfrm>
              <a:off x="3770" y="803"/>
              <a:ext cx="1036" cy="213"/>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Propriétaires</a:t>
              </a:r>
            </a:p>
          </p:txBody>
        </p:sp>
        <p:sp>
          <p:nvSpPr>
            <p:cNvPr id="19473" name="Line 18"/>
            <p:cNvSpPr>
              <a:spLocks noChangeShapeType="1"/>
            </p:cNvSpPr>
            <p:nvPr/>
          </p:nvSpPr>
          <p:spPr bwMode="auto">
            <a:xfrm flipH="1">
              <a:off x="1516" y="2976"/>
              <a:ext cx="565" cy="240"/>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4" name="Line 19"/>
            <p:cNvSpPr>
              <a:spLocks noChangeShapeType="1"/>
            </p:cNvSpPr>
            <p:nvPr/>
          </p:nvSpPr>
          <p:spPr bwMode="auto">
            <a:xfrm flipH="1" flipV="1">
              <a:off x="1657" y="2256"/>
              <a:ext cx="188" cy="48"/>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5" name="Line 20"/>
            <p:cNvSpPr>
              <a:spLocks noChangeShapeType="1"/>
            </p:cNvSpPr>
            <p:nvPr/>
          </p:nvSpPr>
          <p:spPr bwMode="auto">
            <a:xfrm flipH="1" flipV="1">
              <a:off x="1422" y="1344"/>
              <a:ext cx="659" cy="432"/>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6" name="Line 21"/>
            <p:cNvSpPr>
              <a:spLocks noChangeShapeType="1"/>
            </p:cNvSpPr>
            <p:nvPr/>
          </p:nvSpPr>
          <p:spPr bwMode="auto">
            <a:xfrm>
              <a:off x="2904" y="704"/>
              <a:ext cx="24" cy="736"/>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7" name="Line 22"/>
            <p:cNvSpPr>
              <a:spLocks noChangeShapeType="1"/>
            </p:cNvSpPr>
            <p:nvPr/>
          </p:nvSpPr>
          <p:spPr bwMode="auto">
            <a:xfrm flipH="1">
              <a:off x="3588" y="1008"/>
              <a:ext cx="659" cy="624"/>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8" name="Line 23"/>
            <p:cNvSpPr>
              <a:spLocks noChangeShapeType="1"/>
            </p:cNvSpPr>
            <p:nvPr/>
          </p:nvSpPr>
          <p:spPr bwMode="auto">
            <a:xfrm flipH="1">
              <a:off x="3870" y="1680"/>
              <a:ext cx="1036" cy="336"/>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9" name="Line 24"/>
            <p:cNvSpPr>
              <a:spLocks noChangeShapeType="1"/>
            </p:cNvSpPr>
            <p:nvPr/>
          </p:nvSpPr>
          <p:spPr bwMode="auto">
            <a:xfrm flipH="1">
              <a:off x="3964" y="2352"/>
              <a:ext cx="377" cy="0"/>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80" name="Line 25"/>
            <p:cNvSpPr>
              <a:spLocks noChangeShapeType="1"/>
            </p:cNvSpPr>
            <p:nvPr/>
          </p:nvSpPr>
          <p:spPr bwMode="auto">
            <a:xfrm flipH="1" flipV="1">
              <a:off x="3776" y="2928"/>
              <a:ext cx="770" cy="288"/>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64" name="Text Box 9"/>
            <p:cNvSpPr txBox="1">
              <a:spLocks noChangeArrowheads="1"/>
            </p:cNvSpPr>
            <p:nvPr/>
          </p:nvSpPr>
          <p:spPr bwMode="auto">
            <a:xfrm>
              <a:off x="4123" y="3216"/>
              <a:ext cx="1035" cy="368"/>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Autres intérêts commerciaux</a:t>
              </a:r>
              <a:endParaRPr lang="fr-FR" sz="1600" b="1" dirty="0">
                <a:solidFill>
                  <a:schemeClr val="tx2"/>
                </a:solidFill>
                <a:latin typeface="Calibri"/>
                <a:cs typeface="Calibri"/>
              </a:endParaRPr>
            </a:p>
          </p:txBody>
        </p:sp>
        <p:sp>
          <p:nvSpPr>
            <p:cNvPr id="19466" name="Text Box 11"/>
            <p:cNvSpPr txBox="1">
              <a:spLocks noChangeArrowheads="1"/>
            </p:cNvSpPr>
            <p:nvPr/>
          </p:nvSpPr>
          <p:spPr bwMode="auto">
            <a:xfrm>
              <a:off x="4452" y="1475"/>
              <a:ext cx="1036" cy="213"/>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Fournisseurs</a:t>
              </a:r>
            </a:p>
          </p:txBody>
        </p:sp>
      </p:grpSp>
      <p:pic>
        <p:nvPicPr>
          <p:cNvPr id="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2393" y="5802313"/>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US" sz="4000" b="1" dirty="0" smtClean="0"/>
              <a:t>Approbation de la campagne</a:t>
            </a:r>
            <a:endParaRPr lang="fr-FR" sz="4000" b="1" dirty="0">
              <a:ea typeface="ＭＳ Ｐゴシック" pitchFamily="-84" charset="-128"/>
              <a:cs typeface="ＭＳ Ｐゴシック" pitchFamily="-84" charset="-128"/>
            </a:endParaRPr>
          </a:p>
        </p:txBody>
      </p:sp>
      <p:sp>
        <p:nvSpPr>
          <p:cNvPr id="29699" name="TextBox 2"/>
          <p:cNvSpPr txBox="1">
            <a:spLocks noChangeArrowheads="1"/>
          </p:cNvSpPr>
          <p:nvPr/>
        </p:nvSpPr>
        <p:spPr bwMode="auto">
          <a:xfrm>
            <a:off x="709325" y="1655625"/>
            <a:ext cx="7852784" cy="3416320"/>
          </a:xfrm>
          <a:prstGeom prst="rect">
            <a:avLst/>
          </a:prstGeom>
          <a:noFill/>
          <a:ln w="9525">
            <a:noFill/>
            <a:miter lim="800000"/>
            <a:headEnd/>
            <a:tailEnd/>
          </a:ln>
        </p:spPr>
        <p:txBody>
          <a:bodyPr wrap="square">
            <a:prstTxWarp prst="textNoShape">
              <a:avLst/>
            </a:prstTxWarp>
            <a:spAutoFit/>
          </a:bodyPr>
          <a:lstStyle/>
          <a:p>
            <a:r>
              <a:rPr lang="en-US" sz="2400" dirty="0"/>
              <a:t>Mobiliser les dirigeants principaux – mandat démocratique</a:t>
            </a:r>
          </a:p>
          <a:p>
            <a:endParaRPr lang="fr-FR" sz="2400" dirty="0"/>
          </a:p>
          <a:p>
            <a:r>
              <a:rPr lang="en-US" sz="2400" dirty="0"/>
              <a:t>Calculer les ressources nécessaires</a:t>
            </a:r>
          </a:p>
          <a:p>
            <a:pPr>
              <a:buFont typeface="Arial" pitchFamily="-84" charset="0"/>
              <a:buChar char="•"/>
            </a:pPr>
            <a:r>
              <a:rPr lang="en-US" sz="2400" dirty="0"/>
              <a:t>  « Terriennes »</a:t>
            </a:r>
          </a:p>
          <a:p>
            <a:pPr>
              <a:buFont typeface="Arial" pitchFamily="-84" charset="0"/>
              <a:buChar char="•"/>
            </a:pPr>
            <a:r>
              <a:rPr lang="en-US" sz="2400" dirty="0"/>
              <a:t>  Moyens de pression nécessaires</a:t>
            </a:r>
          </a:p>
          <a:p>
            <a:pPr>
              <a:buFont typeface="Arial" pitchFamily="-84" charset="0"/>
              <a:buChar char="•"/>
            </a:pPr>
            <a:r>
              <a:rPr lang="en-US" sz="2400" dirty="0"/>
              <a:t>  Autres éléments « aériens » (communications, etc.)</a:t>
            </a:r>
          </a:p>
          <a:p>
            <a:pPr>
              <a:buFont typeface="Arial" pitchFamily="-84" charset="0"/>
              <a:buChar char="•"/>
            </a:pPr>
            <a:endParaRPr lang="fr-FR" sz="2400" dirty="0"/>
          </a:p>
          <a:p>
            <a:r>
              <a:rPr lang="en-US" sz="2400" dirty="0"/>
              <a:t>Cela s’inscrit-il dans la stratégie globale de l’industrie et de croissance du syndicat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388"/>
            <a:ext cx="7391400" cy="1552575"/>
          </a:xfrm>
        </p:spPr>
        <p:txBody>
          <a:bodyPr>
            <a:noAutofit/>
          </a:bodyPr>
          <a:lstStyle/>
          <a:p>
            <a:pPr eaLnBrk="1" hangingPunct="1"/>
            <a:r>
              <a:rPr lang="en-US" sz="3600" b="1" dirty="0" smtClean="0"/>
              <a:t>Développer les éléments « Terre », « Air » et internes</a:t>
            </a:r>
          </a:p>
        </p:txBody>
      </p:sp>
      <p:sp>
        <p:nvSpPr>
          <p:cNvPr id="3" name="Text Placeholder 2"/>
          <p:cNvSpPr>
            <a:spLocks noGrp="1"/>
          </p:cNvSpPr>
          <p:nvPr>
            <p:ph type="body" idx="1"/>
          </p:nvPr>
        </p:nvSpPr>
        <p:spPr>
          <a:xfrm>
            <a:off x="304800" y="1340463"/>
            <a:ext cx="4040188" cy="639762"/>
          </a:xfrm>
        </p:spPr>
        <p:txBody>
          <a:bodyPr/>
          <a:lstStyle/>
          <a:p>
            <a:pPr eaLnBrk="1" hangingPunct="1"/>
            <a:r>
              <a:rPr dirty="0" smtClean="0"/>
              <a:t>La stratégie inclut …</a:t>
            </a:r>
          </a:p>
        </p:txBody>
      </p:sp>
      <p:sp>
        <p:nvSpPr>
          <p:cNvPr id="4" name="Content Placeholder 3"/>
          <p:cNvSpPr>
            <a:spLocks noGrp="1"/>
          </p:cNvSpPr>
          <p:nvPr>
            <p:ph sz="half" idx="2"/>
          </p:nvPr>
        </p:nvSpPr>
        <p:spPr>
          <a:xfrm>
            <a:off x="304800" y="2027725"/>
            <a:ext cx="4192588" cy="3951287"/>
          </a:xfrm>
          <a:ln>
            <a:noFill/>
          </a:ln>
        </p:spPr>
        <p:txBody>
          <a:bodyPr>
            <a:noAutofit/>
          </a:bodyPr>
          <a:lstStyle/>
          <a:p>
            <a:pPr marL="273050" indent="-273050" eaLnBrk="1" hangingPunct="1">
              <a:lnSpc>
                <a:spcPct val="80000"/>
              </a:lnSpc>
            </a:pPr>
            <a:r>
              <a:rPr lang="en-GB" sz="1800" dirty="0" smtClean="0"/>
              <a:t>« Terre »</a:t>
            </a:r>
          </a:p>
          <a:p>
            <a:pPr marL="534988" lvl="1" indent="-273050" eaLnBrk="1" hangingPunct="1">
              <a:lnSpc>
                <a:spcPct val="80000"/>
              </a:lnSpc>
            </a:pPr>
            <a:r>
              <a:rPr lang="en-GB" sz="1700" dirty="0" smtClean="0"/>
              <a:t>Activité dynamique de travailleurs non syndiqués</a:t>
            </a:r>
          </a:p>
          <a:p>
            <a:pPr marL="534988" lvl="1" indent="-273050" eaLnBrk="1" hangingPunct="1">
              <a:lnSpc>
                <a:spcPct val="80000"/>
              </a:lnSpc>
            </a:pPr>
            <a:r>
              <a:rPr lang="en-GB" sz="1700" dirty="0" smtClean="0"/>
              <a:t>Mobilisation des membres</a:t>
            </a:r>
          </a:p>
          <a:p>
            <a:pPr marL="273050" indent="-273050" eaLnBrk="1" hangingPunct="1">
              <a:lnSpc>
                <a:spcPct val="80000"/>
              </a:lnSpc>
            </a:pPr>
            <a:r>
              <a:rPr lang="en-GB" sz="1800" dirty="0" smtClean="0"/>
              <a:t>« Interne »</a:t>
            </a:r>
          </a:p>
          <a:p>
            <a:pPr marL="534988" lvl="1" indent="-273050" eaLnBrk="1" hangingPunct="1">
              <a:lnSpc>
                <a:spcPct val="80000"/>
              </a:lnSpc>
            </a:pPr>
            <a:r>
              <a:rPr lang="en-GB" sz="1700" dirty="0" smtClean="0"/>
              <a:t>Intégrer les négociations (au sommet)</a:t>
            </a:r>
          </a:p>
          <a:p>
            <a:pPr marL="534988" lvl="1" indent="-273050" eaLnBrk="1" hangingPunct="1">
              <a:lnSpc>
                <a:spcPct val="80000"/>
              </a:lnSpc>
            </a:pPr>
            <a:r>
              <a:rPr lang="en-GB" sz="1700" dirty="0" smtClean="0"/>
              <a:t>Perspective organisationnelle</a:t>
            </a:r>
          </a:p>
          <a:p>
            <a:pPr marL="273050" indent="-273050" eaLnBrk="1" hangingPunct="1">
              <a:lnSpc>
                <a:spcPct val="80000"/>
              </a:lnSpc>
            </a:pPr>
            <a:r>
              <a:rPr lang="en-GB" sz="1800" dirty="0" smtClean="0"/>
              <a:t>« Air »</a:t>
            </a:r>
          </a:p>
          <a:p>
            <a:pPr marL="534988" lvl="1" indent="-273050" eaLnBrk="1" hangingPunct="1">
              <a:lnSpc>
                <a:spcPct val="80000"/>
              </a:lnSpc>
            </a:pPr>
            <a:r>
              <a:rPr lang="en-GB" sz="1700" dirty="0" smtClean="0"/>
              <a:t>Message : « justice pour les travailleurs » et mauvaise « entreprise citoyenne »</a:t>
            </a:r>
          </a:p>
          <a:p>
            <a:pPr marL="534988" lvl="1" indent="-273050" eaLnBrk="1" hangingPunct="1">
              <a:lnSpc>
                <a:spcPct val="80000"/>
              </a:lnSpc>
              <a:buFont typeface="Arial" pitchFamily="-84" charset="0"/>
              <a:buNone/>
            </a:pPr>
            <a:r>
              <a:rPr lang="en-US" sz="1700" dirty="0" smtClean="0"/>
              <a:t>	</a:t>
            </a:r>
            <a:r>
              <a:rPr lang="en-GB" sz="1700" dirty="0" smtClean="0"/>
              <a:t>(position de force morale)</a:t>
            </a:r>
          </a:p>
          <a:p>
            <a:pPr marL="534988" lvl="1" indent="-273050" eaLnBrk="1" hangingPunct="1">
              <a:lnSpc>
                <a:spcPct val="80000"/>
              </a:lnSpc>
            </a:pPr>
            <a:r>
              <a:rPr lang="en-GB" sz="1700" dirty="0" smtClean="0"/>
              <a:t>Image de la société (clients et consommateurs)</a:t>
            </a:r>
          </a:p>
          <a:p>
            <a:pPr marL="534988" lvl="1" indent="-273050" eaLnBrk="1" hangingPunct="1">
              <a:lnSpc>
                <a:spcPct val="80000"/>
              </a:lnSpc>
            </a:pPr>
            <a:r>
              <a:rPr lang="en-GB" sz="1700" dirty="0" smtClean="0"/>
              <a:t>Pression économique</a:t>
            </a:r>
          </a:p>
          <a:p>
            <a:pPr marL="534988" lvl="1" indent="-273050" eaLnBrk="1" hangingPunct="1">
              <a:lnSpc>
                <a:spcPct val="80000"/>
              </a:lnSpc>
            </a:pPr>
            <a:r>
              <a:rPr lang="en-GB" sz="1700" dirty="0" smtClean="0"/>
              <a:t>Alliés communautaires, politiques et autres</a:t>
            </a:r>
            <a:endParaRPr lang="fr-FR" sz="1700" dirty="0">
              <a:ea typeface="ＭＳ Ｐゴシック" pitchFamily="-84" charset="-128"/>
            </a:endParaRPr>
          </a:p>
        </p:txBody>
      </p:sp>
      <p:sp>
        <p:nvSpPr>
          <p:cNvPr id="5" name="Text Placeholder 4"/>
          <p:cNvSpPr>
            <a:spLocks noGrp="1"/>
          </p:cNvSpPr>
          <p:nvPr>
            <p:ph type="body" sz="quarter" idx="3"/>
          </p:nvPr>
        </p:nvSpPr>
        <p:spPr>
          <a:xfrm>
            <a:off x="4645025" y="1340463"/>
            <a:ext cx="4041775" cy="639762"/>
          </a:xfrm>
        </p:spPr>
        <p:txBody>
          <a:bodyPr/>
          <a:lstStyle/>
          <a:p>
            <a:pPr algn="r" eaLnBrk="1" hangingPunct="1"/>
            <a:r>
              <a:rPr dirty="0" smtClean="0"/>
              <a:t>… des activités de campagne</a:t>
            </a:r>
          </a:p>
        </p:txBody>
      </p:sp>
      <p:sp>
        <p:nvSpPr>
          <p:cNvPr id="6" name="Content Placeholder 5"/>
          <p:cNvSpPr>
            <a:spLocks noGrp="1"/>
          </p:cNvSpPr>
          <p:nvPr>
            <p:ph sz="quarter" idx="4"/>
          </p:nvPr>
        </p:nvSpPr>
        <p:spPr>
          <a:xfrm>
            <a:off x="4846900" y="2027725"/>
            <a:ext cx="4041775" cy="3951287"/>
          </a:xfrm>
          <a:ln>
            <a:noFill/>
          </a:ln>
        </p:spPr>
        <p:txBody>
          <a:bodyPr>
            <a:normAutofit/>
          </a:bodyPr>
          <a:lstStyle/>
          <a:p>
            <a:pPr eaLnBrk="1" hangingPunct="1"/>
            <a:r>
              <a:rPr lang="en-US" sz="1800" dirty="0" smtClean="0"/>
              <a:t>Organisation syndicale</a:t>
            </a:r>
            <a:endParaRPr lang="fr-FR" sz="1800" dirty="0">
              <a:ea typeface="ＭＳ Ｐゴシック" pitchFamily="-84" charset="-128"/>
              <a:cs typeface="ＭＳ Ｐゴシック" pitchFamily="-84" charset="-128"/>
            </a:endParaRPr>
          </a:p>
          <a:p>
            <a:pPr eaLnBrk="1" hangingPunct="1"/>
            <a:r>
              <a:rPr lang="en-US" sz="1800" dirty="0"/>
              <a:t>Stratégie de négociation</a:t>
            </a:r>
          </a:p>
          <a:p>
            <a:pPr eaLnBrk="1" hangingPunct="1"/>
            <a:r>
              <a:rPr lang="en-US" sz="1800" dirty="0"/>
              <a:t>Relations syndicat-employeur</a:t>
            </a:r>
          </a:p>
          <a:p>
            <a:pPr eaLnBrk="1" hangingPunct="1"/>
            <a:r>
              <a:rPr lang="en-US" sz="1800" dirty="0"/>
              <a:t>Médias et communications</a:t>
            </a:r>
          </a:p>
          <a:p>
            <a:pPr eaLnBrk="1" hangingPunct="1"/>
            <a:r>
              <a:rPr lang="en-US" sz="1800" dirty="0"/>
              <a:t>Alliés communautaires et sur les questions</a:t>
            </a:r>
          </a:p>
          <a:p>
            <a:pPr eaLnBrk="1" hangingPunct="1"/>
            <a:r>
              <a:rPr lang="en-US" sz="1800" dirty="0"/>
              <a:t>Alliés politiques et soutien de personnes élues</a:t>
            </a:r>
          </a:p>
          <a:p>
            <a:pPr eaLnBrk="1" hangingPunct="1"/>
            <a:r>
              <a:rPr lang="en-US" sz="1800" dirty="0"/>
              <a:t>Recherche stratégique</a:t>
            </a:r>
          </a:p>
          <a:p>
            <a:pPr eaLnBrk="1" hangingPunct="1"/>
            <a:r>
              <a:rPr lang="en-US" sz="1800" dirty="0"/>
              <a:t>Stratégies de capital</a:t>
            </a:r>
          </a:p>
          <a:p>
            <a:pPr eaLnBrk="1" hangingPunct="1"/>
            <a:r>
              <a:rPr lang="en-US" sz="1800" dirty="0"/>
              <a:t>Offensive juridique</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9067" y="575642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ox(in)">
                                      <p:cBhvr>
                                        <p:cTn id="10" dur="500"/>
                                        <p:tgtEl>
                                          <p:spTgt spid="4">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ox(in)">
                                      <p:cBhvr>
                                        <p:cTn id="13" dur="500"/>
                                        <p:tgtEl>
                                          <p:spTgt spid="4">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ox(in)">
                                      <p:cBhvr>
                                        <p:cTn id="16" dur="500"/>
                                        <p:tgtEl>
                                          <p:spTgt spid="4">
                                            <p:txEl>
                                              <p:pRg st="2" end="2"/>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ox(in)">
                                      <p:cBhvr>
                                        <p:cTn id="19" dur="500"/>
                                        <p:tgtEl>
                                          <p:spTgt spid="4">
                                            <p:txEl>
                                              <p:pRg st="3" end="3"/>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ox(in)">
                                      <p:cBhvr>
                                        <p:cTn id="22" dur="500"/>
                                        <p:tgtEl>
                                          <p:spTgt spid="4">
                                            <p:txEl>
                                              <p:pRg st="4" end="4"/>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box(in)">
                                      <p:cBhvr>
                                        <p:cTn id="25" dur="500"/>
                                        <p:tgtEl>
                                          <p:spTgt spid="4">
                                            <p:txEl>
                                              <p:pRg st="5" end="5"/>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ox(in)">
                                      <p:cBhvr>
                                        <p:cTn id="28" dur="500"/>
                                        <p:tgtEl>
                                          <p:spTgt spid="4">
                                            <p:txEl>
                                              <p:pRg st="6" end="6"/>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ox(in)">
                                      <p:cBhvr>
                                        <p:cTn id="31" dur="500"/>
                                        <p:tgtEl>
                                          <p:spTgt spid="4">
                                            <p:txEl>
                                              <p:pRg st="7" end="7"/>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ox(in)">
                                      <p:cBhvr>
                                        <p:cTn id="34" dur="500"/>
                                        <p:tgtEl>
                                          <p:spTgt spid="4">
                                            <p:txEl>
                                              <p:pRg st="8" end="8"/>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box(in)">
                                      <p:cBhvr>
                                        <p:cTn id="37" dur="500"/>
                                        <p:tgtEl>
                                          <p:spTgt spid="4">
                                            <p:txEl>
                                              <p:pRg st="9" end="9"/>
                                            </p:txEl>
                                          </p:spTgt>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box(in)">
                                      <p:cBhvr>
                                        <p:cTn id="40" dur="500"/>
                                        <p:tgtEl>
                                          <p:spTgt spid="4">
                                            <p:txEl>
                                              <p:pRg st="10" end="10"/>
                                            </p:txEl>
                                          </p:spTgt>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box(in)">
                                      <p:cBhvr>
                                        <p:cTn id="43" dur="500"/>
                                        <p:tgtEl>
                                          <p:spTgt spid="4">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box(in)">
                                      <p:cBhvr>
                                        <p:cTn id="48" dur="500"/>
                                        <p:tgtEl>
                                          <p:spTgt spid="5">
                                            <p:txEl>
                                              <p:pRg st="0" end="0"/>
                                            </p:txEl>
                                          </p:spTgt>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Effect transition="in" filter="box(in)">
                                      <p:cBhvr>
                                        <p:cTn id="51" dur="500"/>
                                        <p:tgtEl>
                                          <p:spTgt spid="6">
                                            <p:txEl>
                                              <p:pRg st="0" end="0"/>
                                            </p:txEl>
                                          </p:spTgt>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box(in)">
                                      <p:cBhvr>
                                        <p:cTn id="54" dur="500"/>
                                        <p:tgtEl>
                                          <p:spTgt spid="6">
                                            <p:txEl>
                                              <p:pRg st="1" end="1"/>
                                            </p:txEl>
                                          </p:spTgt>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box(in)">
                                      <p:cBhvr>
                                        <p:cTn id="57" dur="500"/>
                                        <p:tgtEl>
                                          <p:spTgt spid="6">
                                            <p:txEl>
                                              <p:pRg st="2" end="2"/>
                                            </p:txEl>
                                          </p:spTgt>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6">
                                            <p:txEl>
                                              <p:pRg st="3" end="3"/>
                                            </p:txEl>
                                          </p:spTgt>
                                        </p:tgtEl>
                                        <p:attrNameLst>
                                          <p:attrName>style.visibility</p:attrName>
                                        </p:attrNameLst>
                                      </p:cBhvr>
                                      <p:to>
                                        <p:strVal val="visible"/>
                                      </p:to>
                                    </p:set>
                                    <p:animEffect transition="in" filter="box(in)">
                                      <p:cBhvr>
                                        <p:cTn id="60" dur="500"/>
                                        <p:tgtEl>
                                          <p:spTgt spid="6">
                                            <p:txEl>
                                              <p:pRg st="3" end="3"/>
                                            </p:txEl>
                                          </p:spTgt>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Effect transition="in" filter="box(in)">
                                      <p:cBhvr>
                                        <p:cTn id="63" dur="500"/>
                                        <p:tgtEl>
                                          <p:spTgt spid="6">
                                            <p:txEl>
                                              <p:pRg st="4" end="4"/>
                                            </p:txEl>
                                          </p:spTgt>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6">
                                            <p:txEl>
                                              <p:pRg st="5" end="5"/>
                                            </p:txEl>
                                          </p:spTgt>
                                        </p:tgtEl>
                                        <p:attrNameLst>
                                          <p:attrName>style.visibility</p:attrName>
                                        </p:attrNameLst>
                                      </p:cBhvr>
                                      <p:to>
                                        <p:strVal val="visible"/>
                                      </p:to>
                                    </p:set>
                                    <p:animEffect transition="in" filter="box(in)">
                                      <p:cBhvr>
                                        <p:cTn id="66" dur="500"/>
                                        <p:tgtEl>
                                          <p:spTgt spid="6">
                                            <p:txEl>
                                              <p:pRg st="5" end="5"/>
                                            </p:txEl>
                                          </p:spTgt>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6">
                                            <p:txEl>
                                              <p:pRg st="6" end="6"/>
                                            </p:txEl>
                                          </p:spTgt>
                                        </p:tgtEl>
                                        <p:attrNameLst>
                                          <p:attrName>style.visibility</p:attrName>
                                        </p:attrNameLst>
                                      </p:cBhvr>
                                      <p:to>
                                        <p:strVal val="visible"/>
                                      </p:to>
                                    </p:set>
                                    <p:animEffect transition="in" filter="box(in)">
                                      <p:cBhvr>
                                        <p:cTn id="69" dur="500"/>
                                        <p:tgtEl>
                                          <p:spTgt spid="6">
                                            <p:txEl>
                                              <p:pRg st="6" end="6"/>
                                            </p:txEl>
                                          </p:spTgt>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6">
                                            <p:txEl>
                                              <p:pRg st="7" end="7"/>
                                            </p:txEl>
                                          </p:spTgt>
                                        </p:tgtEl>
                                        <p:attrNameLst>
                                          <p:attrName>style.visibility</p:attrName>
                                        </p:attrNameLst>
                                      </p:cBhvr>
                                      <p:to>
                                        <p:strVal val="visible"/>
                                      </p:to>
                                    </p:set>
                                    <p:animEffect transition="in" filter="box(in)">
                                      <p:cBhvr>
                                        <p:cTn id="72" dur="500"/>
                                        <p:tgtEl>
                                          <p:spTgt spid="6">
                                            <p:txEl>
                                              <p:pRg st="7" end="7"/>
                                            </p:txEl>
                                          </p:spTgt>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6">
                                            <p:txEl>
                                              <p:pRg st="8" end="8"/>
                                            </p:txEl>
                                          </p:spTgt>
                                        </p:tgtEl>
                                        <p:attrNameLst>
                                          <p:attrName>style.visibility</p:attrName>
                                        </p:attrNameLst>
                                      </p:cBhvr>
                                      <p:to>
                                        <p:strVal val="visible"/>
                                      </p:to>
                                    </p:set>
                                    <p:animEffect transition="in" filter="box(in)">
                                      <p:cBhvr>
                                        <p:cTn id="75"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4" name="Group 6"/>
          <p:cNvGraphicFramePr>
            <a:graphicFrameLocks noGrp="1"/>
          </p:cNvGraphicFramePr>
          <p:nvPr>
            <p:extLst>
              <p:ext uri="{D42A27DB-BD31-4B8C-83A1-F6EECF244321}">
                <p14:modId xmlns:p14="http://schemas.microsoft.com/office/powerpoint/2010/main" val="3065480225"/>
              </p:ext>
            </p:extLst>
          </p:nvPr>
        </p:nvGraphicFramePr>
        <p:xfrm>
          <a:off x="320636" y="1079500"/>
          <a:ext cx="8566217" cy="4834412"/>
        </p:xfrm>
        <a:graphic>
          <a:graphicData uri="http://schemas.openxmlformats.org/drawingml/2006/table">
            <a:tbl>
              <a:tblPr/>
              <a:tblGrid>
                <a:gridCol w="1282533"/>
                <a:gridCol w="2945080"/>
                <a:gridCol w="4338604"/>
              </a:tblGrid>
              <a:tr h="27463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mn-lt"/>
                        </a:rPr>
                        <a:t>Élément de campagne</a:t>
                      </a:r>
                      <a:endParaRPr kumimoji="0" lang="fr-FR" sz="12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mn-lt"/>
                        </a:rPr>
                        <a:t>Objectifs</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Activités</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Recherche</a:t>
                      </a:r>
                      <a:endParaRPr kumimoji="0" lang="fr-FR" sz="1200" b="1"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a:ln>
                            <a:noFill/>
                          </a:ln>
                          <a:solidFill>
                            <a:schemeClr val="tx1"/>
                          </a:solidFill>
                          <a:effectLst/>
                          <a:latin typeface="+mn-lt"/>
                        </a:rPr>
                        <a:t>Profil de l’entreprise et</a:t>
                      </a: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a:ln>
                            <a:noFill/>
                          </a:ln>
                          <a:solidFill>
                            <a:schemeClr val="tx1"/>
                          </a:solidFill>
                          <a:effectLst/>
                          <a:latin typeface="+mn-lt"/>
                        </a:rPr>
                        <a:t>identification des investisseurs</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dirty="0">
                          <a:ln>
                            <a:noFill/>
                          </a:ln>
                          <a:solidFill>
                            <a:schemeClr val="tx1"/>
                          </a:solidFill>
                          <a:effectLst/>
                          <a:latin typeface="+mn-lt"/>
                        </a:rPr>
                        <a:t>Rechercher sur Internet des réponses aux questions sur le profil de l’entreprise</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Terrain : Organisation des militants et des travailleurs</a:t>
                      </a:r>
                      <a:endParaRPr kumimoji="0" lang="fr-FR" sz="1200" b="1"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a:ln>
                            <a:noFill/>
                          </a:ln>
                          <a:solidFill>
                            <a:schemeClr val="tx1"/>
                          </a:solidFill>
                          <a:effectLst/>
                          <a:latin typeface="+mn-lt"/>
                        </a:rPr>
                        <a:t>Faire augmenter la syndicalisation à 60 %</a:t>
                      </a: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a:ln>
                            <a:noFill/>
                          </a:ln>
                          <a:solidFill>
                            <a:schemeClr val="tx1"/>
                          </a:solidFill>
                          <a:effectLst/>
                          <a:latin typeface="+mn-lt"/>
                        </a:rPr>
                        <a:t>Former 50 militants</a:t>
                      </a: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a:ln>
                            <a:noFill/>
                          </a:ln>
                          <a:solidFill>
                            <a:schemeClr val="tx1"/>
                          </a:solidFill>
                          <a:effectLst/>
                          <a:latin typeface="+mn-lt"/>
                        </a:rPr>
                        <a:t>Créer 5 comités dans différents domaines</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dirty="0">
                          <a:ln>
                            <a:noFill/>
                          </a:ln>
                          <a:solidFill>
                            <a:schemeClr val="tx1"/>
                          </a:solidFill>
                          <a:effectLst/>
                          <a:latin typeface="+mn-lt"/>
                        </a:rPr>
                        <a:t>Cartographier l’entreprise géographiquement dans les villes</a:t>
                      </a:r>
                      <a:endParaRPr kumimoji="0" lang="fr-FR" sz="12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dirty="0">
                          <a:ln>
                            <a:noFill/>
                          </a:ln>
                          <a:solidFill>
                            <a:schemeClr val="tx1"/>
                          </a:solidFill>
                          <a:effectLst/>
                          <a:latin typeface="+mn-lt"/>
                        </a:rPr>
                        <a:t>Contacts individuels systématiques avec les travailleurs dans les régions clés</a:t>
                      </a: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dirty="0">
                          <a:ln>
                            <a:noFill/>
                          </a:ln>
                          <a:solidFill>
                            <a:schemeClr val="tx1"/>
                          </a:solidFill>
                          <a:effectLst/>
                          <a:latin typeface="+mn-lt"/>
                        </a:rPr>
                        <a:t>Identifier 1 militant pour 10 travailleurs</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Terrain : </a:t>
                      </a:r>
                    </a:p>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Actions des membres</a:t>
                      </a:r>
                      <a:endParaRPr kumimoji="0" lang="fr-FR" sz="1200" b="1"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dirty="0">
                          <a:ln>
                            <a:noFill/>
                          </a:ln>
                          <a:solidFill>
                            <a:schemeClr val="tx1"/>
                          </a:solidFill>
                          <a:effectLst/>
                          <a:latin typeface="+mn-lt"/>
                        </a:rPr>
                        <a:t>Rassembler 1000 signatures pour une pétition portant sur une question réglable</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dirty="0">
                          <a:ln>
                            <a:noFill/>
                          </a:ln>
                          <a:solidFill>
                            <a:schemeClr val="tx1"/>
                          </a:solidFill>
                          <a:effectLst/>
                          <a:latin typeface="+mn-lt"/>
                        </a:rPr>
                        <a:t>Demander à 20 militants clés de rassembler 50 signatures chacun</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1767">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Juridique</a:t>
                      </a:r>
                      <a:endParaRPr kumimoji="0" lang="fr-FR" sz="1200" b="1"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2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2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135">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Médias</a:t>
                      </a:r>
                      <a:endParaRPr kumimoji="0" lang="fr-FR" sz="1200" b="1"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200" b="0"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2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Gouvernement et politique</a:t>
                      </a:r>
                      <a:endParaRPr kumimoji="0" lang="fr-FR" sz="1200" b="1"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200" b="0"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2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ONG, collectivités</a:t>
                      </a:r>
                      <a:endParaRPr kumimoji="0" lang="fr-FR" sz="1200" b="1"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a:ln>
                            <a:noFill/>
                          </a:ln>
                          <a:solidFill>
                            <a:schemeClr val="tx1"/>
                          </a:solidFill>
                          <a:effectLst/>
                          <a:latin typeface="+mn-lt"/>
                        </a:rPr>
                        <a:t>Identifier 3 groupes ONG qui signeront en faveur de la campagne</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n-US" sz="1200" b="0" i="0" u="none" strike="noStrike" cap="none" normalizeH="0" baseline="0" dirty="0">
                          <a:ln>
                            <a:noFill/>
                          </a:ln>
                          <a:solidFill>
                            <a:schemeClr val="tx1"/>
                          </a:solidFill>
                          <a:effectLst/>
                          <a:latin typeface="+mn-lt"/>
                        </a:rPr>
                        <a:t>Identifier les ONG qui font campagne sur la pauvreté/les questions pertinentes. Mener des entretiens individuels avec des dirigeants d’ONG</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963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mn-lt"/>
                        </a:rPr>
                        <a:t>Client</a:t>
                      </a:r>
                      <a:endParaRPr kumimoji="0" lang="fr-FR" sz="1200" b="1"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2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2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Title 1"/>
          <p:cNvSpPr txBox="1">
            <a:spLocks/>
          </p:cNvSpPr>
          <p:nvPr/>
        </p:nvSpPr>
        <p:spPr>
          <a:xfrm>
            <a:off x="0" y="180109"/>
            <a:ext cx="9144000" cy="705716"/>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t>Objectifs de la campagne</a:t>
            </a:r>
            <a:endParaRPr lang="fr-FR" sz="4000" b="1" dirty="0">
              <a:ea typeface="ＭＳ Ｐゴシック" pitchFamily="-84" charset="-128"/>
              <a:cs typeface="ＭＳ Ｐゴシック" pitchFamily="-84" charset="-128"/>
            </a:endParaRPr>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986" b="13077"/>
          <a:stretch/>
        </p:blipFill>
        <p:spPr bwMode="auto">
          <a:xfrm>
            <a:off x="6691645" y="5949537"/>
            <a:ext cx="2313958" cy="81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611" name="Group 107"/>
          <p:cNvGraphicFramePr>
            <a:graphicFrameLocks noGrp="1"/>
          </p:cNvGraphicFramePr>
          <p:nvPr>
            <p:extLst>
              <p:ext uri="{D42A27DB-BD31-4B8C-83A1-F6EECF244321}">
                <p14:modId xmlns:p14="http://schemas.microsoft.com/office/powerpoint/2010/main" val="1682845854"/>
              </p:ext>
            </p:extLst>
          </p:nvPr>
        </p:nvGraphicFramePr>
        <p:xfrm>
          <a:off x="332275" y="1100450"/>
          <a:ext cx="8431714" cy="4748214"/>
        </p:xfrm>
        <a:graphic>
          <a:graphicData uri="http://schemas.openxmlformats.org/drawingml/2006/table">
            <a:tbl>
              <a:tblPr/>
              <a:tblGrid>
                <a:gridCol w="2007163"/>
                <a:gridCol w="1104405"/>
                <a:gridCol w="1033153"/>
                <a:gridCol w="1068780"/>
                <a:gridCol w="1080654"/>
                <a:gridCol w="1080655"/>
                <a:gridCol w="1056904"/>
              </a:tblGrid>
              <a:tr h="27463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Calibri"/>
                        </a:rPr>
                        <a:t>Élément de campagne</a:t>
                      </a:r>
                      <a:endParaRPr kumimoji="0" lang="fr-FR" sz="1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Activité </a:t>
                      </a:r>
                      <a:br>
                        <a:rPr kumimoji="0" lang="fr-FR" sz="1200" b="1" i="0" u="none" strike="noStrike" cap="none" normalizeH="0" baseline="0" noProof="0" dirty="0" smtClean="0">
                          <a:ln>
                            <a:noFill/>
                          </a:ln>
                          <a:solidFill>
                            <a:schemeClr val="tx1"/>
                          </a:solidFill>
                          <a:effectLst/>
                          <a:latin typeface="Calibri"/>
                        </a:rPr>
                      </a:br>
                      <a:r>
                        <a:rPr kumimoji="0" lang="fr-FR" sz="1200" b="1" i="0" u="none" strike="noStrike" cap="none" normalizeH="0" baseline="0" noProof="0" dirty="0" smtClean="0">
                          <a:ln>
                            <a:noFill/>
                          </a:ln>
                          <a:solidFill>
                            <a:schemeClr val="tx1"/>
                          </a:solidFill>
                          <a:effectLst/>
                          <a:latin typeface="Calibri"/>
                        </a:rPr>
                        <a:t>Mois 1</a:t>
                      </a:r>
                      <a:endParaRPr kumimoji="0" lang="fr-FR" sz="1000" b="0" i="0" u="none" strike="noStrike" cap="none" normalizeH="0" baseline="0" noProof="0" dirty="0">
                        <a:ln>
                          <a:noFill/>
                        </a:ln>
                        <a:solidFill>
                          <a:schemeClr val="tx1"/>
                        </a:solidFill>
                        <a:effectLst/>
                        <a:latin typeface="Calibri"/>
                        <a:ea typeface="Times New Roman" pitchFamily="-84" charset="0"/>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Activité </a:t>
                      </a:r>
                      <a:br>
                        <a:rPr kumimoji="0" lang="fr-FR" sz="1200" b="1" i="0" u="none" strike="noStrike" cap="none" normalizeH="0" baseline="0" noProof="0" dirty="0" smtClean="0">
                          <a:ln>
                            <a:noFill/>
                          </a:ln>
                          <a:solidFill>
                            <a:schemeClr val="tx1"/>
                          </a:solidFill>
                          <a:effectLst/>
                          <a:latin typeface="Calibri"/>
                        </a:rPr>
                      </a:br>
                      <a:r>
                        <a:rPr kumimoji="0" lang="fr-FR" sz="1200" b="1" i="0" u="none" strike="noStrike" cap="none" normalizeH="0" baseline="0" noProof="0" dirty="0" smtClean="0">
                          <a:ln>
                            <a:noFill/>
                          </a:ln>
                          <a:solidFill>
                            <a:schemeClr val="tx1"/>
                          </a:solidFill>
                          <a:effectLst/>
                          <a:latin typeface="Calibri"/>
                        </a:rPr>
                        <a:t>Mois 2</a:t>
                      </a:r>
                      <a:endParaRPr kumimoji="0" lang="fr-FR" sz="1800" b="0" i="0" u="none" strike="noStrike" cap="none" normalizeH="0" baseline="0" noProof="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Activité </a:t>
                      </a:r>
                      <a:br>
                        <a:rPr kumimoji="0" lang="fr-FR" sz="1200" b="1" i="0" u="none" strike="noStrike" cap="none" normalizeH="0" baseline="0" noProof="0" dirty="0" smtClean="0">
                          <a:ln>
                            <a:noFill/>
                          </a:ln>
                          <a:solidFill>
                            <a:schemeClr val="tx1"/>
                          </a:solidFill>
                          <a:effectLst/>
                          <a:latin typeface="Calibri"/>
                        </a:rPr>
                      </a:br>
                      <a:r>
                        <a:rPr kumimoji="0" lang="fr-FR" sz="1200" b="1" i="0" u="none" strike="noStrike" cap="none" normalizeH="0" baseline="0" noProof="0" dirty="0" smtClean="0">
                          <a:ln>
                            <a:noFill/>
                          </a:ln>
                          <a:solidFill>
                            <a:schemeClr val="tx1"/>
                          </a:solidFill>
                          <a:effectLst/>
                          <a:latin typeface="Calibri"/>
                        </a:rPr>
                        <a:t>Mois 3</a:t>
                      </a:r>
                      <a:endParaRPr kumimoji="0" lang="fr-FR" sz="1800" b="0" i="0" u="none" strike="noStrike" cap="none" normalizeH="0" baseline="0" noProof="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Activité </a:t>
                      </a:r>
                    </a:p>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Mois 4</a:t>
                      </a:r>
                      <a:endParaRPr kumimoji="0" lang="fr-FR" sz="1800" b="0" i="0" u="none" strike="noStrike" cap="none" normalizeH="0" baseline="0" noProof="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Activité </a:t>
                      </a:r>
                    </a:p>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Mois 5</a:t>
                      </a:r>
                      <a:endParaRPr kumimoji="0" lang="fr-FR" sz="1800" b="0" i="0" u="none" strike="noStrike" cap="none" normalizeH="0" baseline="0" noProof="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Activité </a:t>
                      </a:r>
                    </a:p>
                    <a:p>
                      <a:pPr marL="0" marR="0" lvl="0" indent="0" algn="ctr" defTabSz="914400" rtl="0" eaLnBrk="0" fontAlgn="base" latinLnBrk="0" hangingPunct="0">
                        <a:lnSpc>
                          <a:spcPct val="100000"/>
                        </a:lnSpc>
                        <a:spcBef>
                          <a:spcPct val="0"/>
                        </a:spcBef>
                        <a:spcAft>
                          <a:spcPct val="0"/>
                        </a:spcAft>
                        <a:buClrTx/>
                        <a:buSzTx/>
                        <a:buFont typeface="Arial" pitchFamily="-84" charset="0"/>
                        <a:buNone/>
                        <a:tabLst/>
                      </a:pPr>
                      <a:r>
                        <a:rPr kumimoji="0" lang="fr-FR" sz="1200" b="1" i="0" u="none" strike="noStrike" cap="none" normalizeH="0" baseline="0" noProof="0" dirty="0" smtClean="0">
                          <a:ln>
                            <a:noFill/>
                          </a:ln>
                          <a:solidFill>
                            <a:schemeClr val="tx1"/>
                          </a:solidFill>
                          <a:effectLst/>
                          <a:latin typeface="Calibri"/>
                        </a:rPr>
                        <a:t>Mois 6</a:t>
                      </a:r>
                      <a:endParaRPr kumimoji="0" lang="fr-FR" sz="1800" b="0" i="0" u="none" strike="noStrike" cap="none" normalizeH="0" baseline="0" noProof="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Calibri"/>
                        </a:rPr>
                        <a:t>Recherche</a:t>
                      </a:r>
                      <a:endParaRPr kumimoji="0" lang="fr-FR" sz="1200" b="1"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Terrain : Organisation des travailleurs et autres actions des militants</a:t>
                      </a:r>
                      <a:endParaRPr kumimoji="0" lang="fr-FR"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Juridique</a:t>
                      </a:r>
                      <a:endParaRPr kumimoji="0" lang="fr-FR"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Média</a:t>
                      </a:r>
                      <a:endParaRPr kumimoji="0" lang="fr-FR"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Gouvernement et politique</a:t>
                      </a:r>
                      <a:endParaRPr kumimoji="0" lang="fr-FR"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ONG, collectivités</a:t>
                      </a:r>
                      <a:endParaRPr kumimoji="0" lang="fr-FR"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fr-CH" sz="1200" b="1" i="0" u="none" strike="noStrike" cap="none" normalizeH="0" baseline="0">
                          <a:ln>
                            <a:noFill/>
                          </a:ln>
                          <a:solidFill>
                            <a:schemeClr val="tx1"/>
                          </a:solidFill>
                          <a:effectLst/>
                          <a:latin typeface="Calibri"/>
                        </a:rPr>
                        <a:t>Investisseurs</a:t>
                      </a:r>
                      <a:endParaRPr kumimoji="0" lang="fr-FR"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Client</a:t>
                      </a:r>
                      <a:endParaRPr kumimoji="0" lang="fr-FR"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Title 1"/>
          <p:cNvSpPr txBox="1">
            <a:spLocks/>
          </p:cNvSpPr>
          <p:nvPr/>
        </p:nvSpPr>
        <p:spPr>
          <a:xfrm>
            <a:off x="1168906" y="215900"/>
            <a:ext cx="6400293" cy="141143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t>Planification de la campagne</a:t>
            </a:r>
            <a:endParaRPr lang="fr-FR" sz="4000" b="1" dirty="0">
              <a:ea typeface="ＭＳ Ｐゴシック" pitchFamily="-84" charset="-128"/>
              <a:cs typeface="ＭＳ Ｐゴシック" pitchFamily="-84" charset="-128"/>
            </a:endParaRPr>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857"/>
          <a:stretch/>
        </p:blipFill>
        <p:spPr bwMode="auto">
          <a:xfrm>
            <a:off x="6549727" y="5936779"/>
            <a:ext cx="2313958" cy="84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30200"/>
            <a:ext cx="8509000" cy="1143000"/>
          </a:xfrm>
        </p:spPr>
        <p:txBody>
          <a:bodyPr>
            <a:noAutofit/>
          </a:bodyPr>
          <a:lstStyle/>
          <a:p>
            <a:pPr eaLnBrk="1" hangingPunct="1"/>
            <a:r>
              <a:rPr lang="fr-FR" sz="3600" b="1" dirty="0" smtClean="0"/>
              <a:t>Guerre « terrestre » : mobiliser les travailleurs sur les questions</a:t>
            </a:r>
          </a:p>
        </p:txBody>
      </p:sp>
      <p:sp>
        <p:nvSpPr>
          <p:cNvPr id="4" name="TextBox 3"/>
          <p:cNvSpPr txBox="1">
            <a:spLocks noChangeArrowheads="1"/>
          </p:cNvSpPr>
          <p:nvPr/>
        </p:nvSpPr>
        <p:spPr bwMode="auto">
          <a:xfrm>
            <a:off x="78315" y="3898404"/>
            <a:ext cx="1002340" cy="784830"/>
          </a:xfrm>
          <a:prstGeom prst="rect">
            <a:avLst/>
          </a:prstGeom>
          <a:noFill/>
          <a:ln w="9525">
            <a:solidFill>
              <a:schemeClr val="tx1"/>
            </a:solidFill>
            <a:miter lim="800000"/>
            <a:headEnd/>
            <a:tailEnd/>
          </a:ln>
        </p:spPr>
        <p:txBody>
          <a:bodyPr wrap="square">
            <a:prstTxWarp prst="textNoShape">
              <a:avLst/>
            </a:prstTxWarp>
            <a:spAutoFit/>
          </a:bodyPr>
          <a:lstStyle/>
          <a:p>
            <a:pPr algn="ctr"/>
            <a:r>
              <a:rPr lang="fr-FR" sz="1500" dirty="0" smtClean="0">
                <a:latin typeface="Calibri" pitchFamily="-84" charset="0"/>
              </a:rPr>
              <a:t>Cibler</a:t>
            </a:r>
          </a:p>
          <a:p>
            <a:pPr algn="ctr"/>
            <a:r>
              <a:rPr lang="fr-FR" sz="1500" dirty="0" smtClean="0">
                <a:latin typeface="Calibri" pitchFamily="-84" charset="0"/>
              </a:rPr>
              <a:t>un lieu de travail</a:t>
            </a:r>
            <a:endParaRPr lang="fr-FR" sz="1500" dirty="0">
              <a:latin typeface="Calibri" pitchFamily="-84" charset="0"/>
            </a:endParaRPr>
          </a:p>
        </p:txBody>
      </p:sp>
      <p:sp>
        <p:nvSpPr>
          <p:cNvPr id="5" name="TextBox 4"/>
          <p:cNvSpPr txBox="1">
            <a:spLocks noChangeArrowheads="1"/>
          </p:cNvSpPr>
          <p:nvPr/>
        </p:nvSpPr>
        <p:spPr bwMode="auto">
          <a:xfrm>
            <a:off x="1175658" y="3898404"/>
            <a:ext cx="1324656" cy="784830"/>
          </a:xfrm>
          <a:prstGeom prst="rect">
            <a:avLst/>
          </a:prstGeom>
          <a:noFill/>
          <a:ln w="9525">
            <a:solidFill>
              <a:schemeClr val="tx1"/>
            </a:solidFill>
            <a:miter lim="800000"/>
            <a:headEnd/>
            <a:tailEnd/>
          </a:ln>
        </p:spPr>
        <p:txBody>
          <a:bodyPr wrap="square">
            <a:prstTxWarp prst="textNoShape">
              <a:avLst/>
            </a:prstTxWarp>
            <a:spAutoFit/>
          </a:bodyPr>
          <a:lstStyle/>
          <a:p>
            <a:pPr lvl="0" algn="ctr"/>
            <a:r>
              <a:rPr lang="fr-FR" sz="1500" dirty="0" smtClean="0">
                <a:solidFill>
                  <a:prstClr val="black"/>
                </a:solidFill>
                <a:latin typeface="Calibri" pitchFamily="-84" charset="0"/>
              </a:rPr>
              <a:t>Sensibilisation initiale des travailleurs</a:t>
            </a:r>
            <a:endParaRPr lang="fr-FR" sz="1500" dirty="0">
              <a:solidFill>
                <a:prstClr val="black"/>
              </a:solidFill>
              <a:latin typeface="Calibri" pitchFamily="-84" charset="0"/>
            </a:endParaRPr>
          </a:p>
        </p:txBody>
      </p:sp>
      <p:sp>
        <p:nvSpPr>
          <p:cNvPr id="6" name="TextBox 5"/>
          <p:cNvSpPr txBox="1">
            <a:spLocks noChangeArrowheads="1"/>
          </p:cNvSpPr>
          <p:nvPr/>
        </p:nvSpPr>
        <p:spPr bwMode="auto">
          <a:xfrm>
            <a:off x="2571750" y="3456993"/>
            <a:ext cx="1466850" cy="1015663"/>
          </a:xfrm>
          <a:prstGeom prst="rect">
            <a:avLst/>
          </a:prstGeom>
          <a:noFill/>
          <a:ln w="9525">
            <a:solidFill>
              <a:schemeClr val="tx1"/>
            </a:solidFill>
            <a:miter lim="800000"/>
            <a:headEnd/>
            <a:tailEnd/>
          </a:ln>
        </p:spPr>
        <p:txBody>
          <a:bodyPr wrap="square">
            <a:prstTxWarp prst="textNoShape">
              <a:avLst/>
            </a:prstTxWarp>
            <a:spAutoFit/>
          </a:bodyPr>
          <a:lstStyle/>
          <a:p>
            <a:r>
              <a:rPr lang="fr-FR" sz="1500" dirty="0">
                <a:latin typeface="Calibri" pitchFamily="-84" charset="0"/>
              </a:rPr>
              <a:t>Cartographier </a:t>
            </a:r>
          </a:p>
          <a:p>
            <a:r>
              <a:rPr lang="fr-FR" sz="1500" dirty="0">
                <a:latin typeface="Calibri" pitchFamily="-84" charset="0"/>
              </a:rPr>
              <a:t>le lieu de travail</a:t>
            </a:r>
          </a:p>
          <a:p>
            <a:r>
              <a:rPr lang="fr-FR" sz="1500" dirty="0">
                <a:latin typeface="Calibri" pitchFamily="-84" charset="0"/>
              </a:rPr>
              <a:t>… les </a:t>
            </a:r>
            <a:r>
              <a:rPr lang="fr-FR" sz="1500" dirty="0" smtClean="0">
                <a:latin typeface="Calibri" pitchFamily="-84" charset="0"/>
              </a:rPr>
              <a:t>postes </a:t>
            </a:r>
            <a:r>
              <a:rPr lang="fr-FR" sz="1500" dirty="0">
                <a:latin typeface="Calibri" pitchFamily="-84" charset="0"/>
              </a:rPr>
              <a:t>et </a:t>
            </a:r>
          </a:p>
          <a:p>
            <a:r>
              <a:rPr lang="fr-FR" sz="1500" dirty="0">
                <a:latin typeface="Calibri" pitchFamily="-84" charset="0"/>
              </a:rPr>
              <a:t>les services</a:t>
            </a:r>
          </a:p>
        </p:txBody>
      </p:sp>
      <p:sp>
        <p:nvSpPr>
          <p:cNvPr id="7" name="TextBox 6"/>
          <p:cNvSpPr txBox="1">
            <a:spLocks noChangeArrowheads="1"/>
          </p:cNvSpPr>
          <p:nvPr/>
        </p:nvSpPr>
        <p:spPr bwMode="auto">
          <a:xfrm>
            <a:off x="2571750" y="4560123"/>
            <a:ext cx="1466850" cy="553998"/>
          </a:xfrm>
          <a:prstGeom prst="rect">
            <a:avLst/>
          </a:prstGeom>
          <a:noFill/>
          <a:ln w="9525">
            <a:solidFill>
              <a:schemeClr val="tx1"/>
            </a:solidFill>
            <a:miter lim="800000"/>
            <a:headEnd/>
            <a:tailEnd/>
          </a:ln>
        </p:spPr>
        <p:txBody>
          <a:bodyPr>
            <a:prstTxWarp prst="textNoShape">
              <a:avLst/>
            </a:prstTxWarp>
            <a:spAutoFit/>
          </a:bodyPr>
          <a:lstStyle/>
          <a:p>
            <a:r>
              <a:rPr lang="fr-FR" sz="1500" dirty="0">
                <a:latin typeface="Calibri" pitchFamily="-84" charset="0"/>
              </a:rPr>
              <a:t>Obtenir la liste des </a:t>
            </a:r>
            <a:r>
              <a:rPr lang="fr-FR" sz="1500" dirty="0" smtClean="0">
                <a:latin typeface="Calibri" pitchFamily="-84" charset="0"/>
              </a:rPr>
              <a:t>travailleurs</a:t>
            </a:r>
            <a:endParaRPr lang="fr-FR" sz="1500" dirty="0">
              <a:latin typeface="Calibri" pitchFamily="-84" charset="0"/>
            </a:endParaRPr>
          </a:p>
        </p:txBody>
      </p:sp>
      <p:sp>
        <p:nvSpPr>
          <p:cNvPr id="8" name="TextBox 7"/>
          <p:cNvSpPr txBox="1">
            <a:spLocks noChangeArrowheads="1"/>
          </p:cNvSpPr>
          <p:nvPr/>
        </p:nvSpPr>
        <p:spPr bwMode="auto">
          <a:xfrm>
            <a:off x="4122988" y="2928938"/>
            <a:ext cx="1201996" cy="2400657"/>
          </a:xfrm>
          <a:prstGeom prst="rect">
            <a:avLst/>
          </a:prstGeom>
          <a:noFill/>
          <a:ln w="9525">
            <a:solidFill>
              <a:schemeClr val="tx1"/>
            </a:solidFill>
            <a:miter lim="800000"/>
            <a:headEnd/>
            <a:tailEnd/>
          </a:ln>
        </p:spPr>
        <p:txBody>
          <a:bodyPr wrap="none">
            <a:prstTxWarp prst="textNoShape">
              <a:avLst/>
            </a:prstTxWarp>
            <a:spAutoFit/>
          </a:bodyPr>
          <a:lstStyle/>
          <a:p>
            <a:r>
              <a:rPr lang="fr-FR" sz="1500" dirty="0"/>
              <a:t>Identifier </a:t>
            </a:r>
          </a:p>
          <a:p>
            <a:r>
              <a:rPr lang="fr-FR" sz="1500" dirty="0"/>
              <a:t>les questions</a:t>
            </a:r>
          </a:p>
          <a:p>
            <a:r>
              <a:rPr lang="fr-FR" sz="1500" dirty="0"/>
              <a:t>potentielles</a:t>
            </a:r>
          </a:p>
          <a:p>
            <a:endParaRPr lang="fr-FR" sz="1500" dirty="0"/>
          </a:p>
          <a:p>
            <a:r>
              <a:rPr lang="fr-FR" sz="1500" dirty="0"/>
              <a:t>Identifier les</a:t>
            </a:r>
          </a:p>
          <a:p>
            <a:r>
              <a:rPr lang="fr-FR" sz="1500" dirty="0"/>
              <a:t>militants</a:t>
            </a:r>
          </a:p>
          <a:p>
            <a:endParaRPr lang="fr-FR" sz="1500" dirty="0"/>
          </a:p>
          <a:p>
            <a:r>
              <a:rPr lang="fr-FR" sz="1500" dirty="0"/>
              <a:t>Étendre et </a:t>
            </a:r>
          </a:p>
          <a:p>
            <a:r>
              <a:rPr lang="fr-FR" sz="1500" dirty="0"/>
              <a:t>approfondir</a:t>
            </a:r>
          </a:p>
          <a:p>
            <a:r>
              <a:rPr lang="fr-FR" sz="1500" dirty="0"/>
              <a:t>la « portée</a:t>
            </a:r>
            <a:endParaRPr lang="en-US" sz="1500" dirty="0"/>
          </a:p>
        </p:txBody>
      </p:sp>
      <p:sp>
        <p:nvSpPr>
          <p:cNvPr id="9" name="TextBox 8"/>
          <p:cNvSpPr txBox="1">
            <a:spLocks noChangeArrowheads="1"/>
          </p:cNvSpPr>
          <p:nvPr/>
        </p:nvSpPr>
        <p:spPr bwMode="auto">
          <a:xfrm>
            <a:off x="5413625" y="2133600"/>
            <a:ext cx="1470724" cy="3554819"/>
          </a:xfrm>
          <a:prstGeom prst="rect">
            <a:avLst/>
          </a:prstGeom>
          <a:noFill/>
          <a:ln w="9525">
            <a:solidFill>
              <a:schemeClr val="tx1"/>
            </a:solidFill>
            <a:miter lim="800000"/>
            <a:headEnd/>
            <a:tailEnd/>
          </a:ln>
        </p:spPr>
        <p:txBody>
          <a:bodyPr wrap="none">
            <a:prstTxWarp prst="textNoShape">
              <a:avLst/>
            </a:prstTxWarp>
            <a:spAutoFit/>
          </a:bodyPr>
          <a:lstStyle/>
          <a:p>
            <a:r>
              <a:rPr lang="fr-FR" sz="1500" dirty="0"/>
              <a:t>Évaluer le </a:t>
            </a:r>
          </a:p>
          <a:p>
            <a:r>
              <a:rPr lang="fr-FR" sz="1500" dirty="0"/>
              <a:t>soutien</a:t>
            </a:r>
          </a:p>
          <a:p>
            <a:r>
              <a:rPr lang="fr-FR" sz="1500" dirty="0"/>
              <a:t>… se concentrer </a:t>
            </a:r>
          </a:p>
          <a:p>
            <a:r>
              <a:rPr lang="fr-FR" sz="1500" dirty="0"/>
              <a:t>sur 2 et 3</a:t>
            </a:r>
          </a:p>
          <a:p>
            <a:endParaRPr lang="fr-FR" sz="1500" dirty="0"/>
          </a:p>
          <a:p>
            <a:r>
              <a:rPr lang="fr-FR" sz="1500" dirty="0"/>
              <a:t>Éduquer et</a:t>
            </a:r>
          </a:p>
          <a:p>
            <a:r>
              <a:rPr lang="fr-FR" sz="1500" dirty="0"/>
              <a:t>convaincre les </a:t>
            </a:r>
          </a:p>
          <a:p>
            <a:r>
              <a:rPr lang="fr-FR" sz="1500" dirty="0"/>
              <a:t>sympathisants</a:t>
            </a:r>
          </a:p>
          <a:p>
            <a:endParaRPr lang="fr-FR" sz="1500" dirty="0"/>
          </a:p>
          <a:p>
            <a:r>
              <a:rPr lang="fr-FR" sz="1500" dirty="0"/>
              <a:t>Accroître la </a:t>
            </a:r>
          </a:p>
          <a:p>
            <a:r>
              <a:rPr lang="fr-FR" sz="1500" dirty="0"/>
              <a:t>visibilité</a:t>
            </a:r>
          </a:p>
          <a:p>
            <a:endParaRPr lang="fr-FR" sz="1500" dirty="0"/>
          </a:p>
          <a:p>
            <a:r>
              <a:rPr lang="fr-FR" sz="1500" dirty="0"/>
              <a:t>Identifier et </a:t>
            </a:r>
          </a:p>
          <a:p>
            <a:r>
              <a:rPr lang="fr-FR" sz="1500" dirty="0"/>
              <a:t>tester les </a:t>
            </a:r>
          </a:p>
          <a:p>
            <a:r>
              <a:rPr lang="fr-FR" sz="1500" dirty="0"/>
              <a:t>dirigeants</a:t>
            </a:r>
          </a:p>
        </p:txBody>
      </p:sp>
      <p:sp>
        <p:nvSpPr>
          <p:cNvPr id="10" name="TextBox 9"/>
          <p:cNvSpPr txBox="1">
            <a:spLocks noChangeArrowheads="1"/>
          </p:cNvSpPr>
          <p:nvPr/>
        </p:nvSpPr>
        <p:spPr bwMode="auto">
          <a:xfrm>
            <a:off x="6994526" y="1795000"/>
            <a:ext cx="1638836" cy="4247317"/>
          </a:xfrm>
          <a:prstGeom prst="rect">
            <a:avLst/>
          </a:prstGeom>
          <a:noFill/>
          <a:ln w="38100">
            <a:solidFill>
              <a:srgbClr val="FF0000"/>
            </a:solidFill>
            <a:round/>
            <a:headEnd/>
            <a:tailEnd/>
          </a:ln>
        </p:spPr>
        <p:txBody>
          <a:bodyPr wrap="square">
            <a:prstTxWarp prst="textNoShape">
              <a:avLst/>
            </a:prstTxWarp>
            <a:spAutoFit/>
          </a:bodyPr>
          <a:lstStyle/>
          <a:p>
            <a:pPr lvl="0"/>
            <a:r>
              <a:rPr lang="fr-FR" sz="1500" i="1" dirty="0">
                <a:solidFill>
                  <a:prstClr val="black"/>
                </a:solidFill>
                <a:latin typeface="Calibri" pitchFamily="-84" charset="0"/>
              </a:rPr>
              <a:t>Choisir une question concernant le lieu de travail qui est importante pour les </a:t>
            </a:r>
            <a:r>
              <a:rPr lang="fr-FR" sz="1500" i="1" dirty="0" smtClean="0">
                <a:solidFill>
                  <a:prstClr val="black"/>
                </a:solidFill>
                <a:latin typeface="Calibri" pitchFamily="-84" charset="0"/>
              </a:rPr>
              <a:t>travailleurs</a:t>
            </a:r>
          </a:p>
          <a:p>
            <a:pPr lvl="0"/>
            <a:endParaRPr lang="fr-FR" sz="1500" i="1" dirty="0">
              <a:solidFill>
                <a:prstClr val="black"/>
              </a:solidFill>
              <a:latin typeface="Calibri" pitchFamily="-84" charset="0"/>
            </a:endParaRPr>
          </a:p>
          <a:p>
            <a:pPr lvl="0"/>
            <a:r>
              <a:rPr lang="fr-FR" sz="1500" i="1" dirty="0" smtClean="0">
                <a:solidFill>
                  <a:prstClr val="black"/>
                </a:solidFill>
                <a:latin typeface="Calibri" pitchFamily="-84" charset="0"/>
              </a:rPr>
              <a:t>Identifier le décideur et la solution</a:t>
            </a:r>
            <a:endParaRPr lang="fr-FR" sz="1500" i="1" dirty="0">
              <a:solidFill>
                <a:prstClr val="black"/>
              </a:solidFill>
              <a:latin typeface="Calibri" pitchFamily="-84" charset="0"/>
            </a:endParaRPr>
          </a:p>
          <a:p>
            <a:pPr lvl="0"/>
            <a:endParaRPr lang="fr-FR" sz="1500" i="1" dirty="0">
              <a:solidFill>
                <a:prstClr val="black"/>
              </a:solidFill>
              <a:latin typeface="Calibri" pitchFamily="-84" charset="0"/>
            </a:endParaRPr>
          </a:p>
          <a:p>
            <a:pPr lvl="0"/>
            <a:r>
              <a:rPr lang="fr-FR" sz="1500" i="1" dirty="0">
                <a:solidFill>
                  <a:prstClr val="black"/>
                </a:solidFill>
                <a:latin typeface="Calibri" pitchFamily="-84" charset="0"/>
              </a:rPr>
              <a:t>Mobiliser le soutien</a:t>
            </a:r>
          </a:p>
          <a:p>
            <a:pPr lvl="0"/>
            <a:r>
              <a:rPr lang="fr-FR" sz="1500" i="1" dirty="0">
                <a:solidFill>
                  <a:prstClr val="black"/>
                </a:solidFill>
                <a:latin typeface="Calibri" pitchFamily="-84" charset="0"/>
              </a:rPr>
              <a:t>… affronter le patrons</a:t>
            </a:r>
          </a:p>
          <a:p>
            <a:pPr lvl="0"/>
            <a:endParaRPr lang="fr-FR" sz="1500" i="1" dirty="0">
              <a:solidFill>
                <a:prstClr val="black"/>
              </a:solidFill>
              <a:latin typeface="Calibri" pitchFamily="-84" charset="0"/>
            </a:endParaRPr>
          </a:p>
          <a:p>
            <a:pPr lvl="0"/>
            <a:r>
              <a:rPr lang="fr-FR" sz="1500" i="1" dirty="0">
                <a:solidFill>
                  <a:prstClr val="black"/>
                </a:solidFill>
                <a:latin typeface="Calibri" pitchFamily="-84" charset="0"/>
              </a:rPr>
              <a:t>Faire connaître notre victoire</a:t>
            </a:r>
            <a:r>
              <a:rPr lang="en-GB" sz="1500" dirty="0" smtClean="0">
                <a:latin typeface="Calibri" pitchFamily="-84" charset="0"/>
              </a:rPr>
              <a:t>!</a:t>
            </a:r>
            <a:endParaRPr lang="fr-FR" sz="1500" dirty="0">
              <a:latin typeface="Calibri" pitchFamily="-84" charset="0"/>
            </a:endParaRPr>
          </a:p>
        </p:txBody>
      </p:sp>
      <p:cxnSp>
        <p:nvCxnSpPr>
          <p:cNvPr id="18" name="Straight Arrow Connector 17"/>
          <p:cNvCxnSpPr/>
          <p:nvPr/>
        </p:nvCxnSpPr>
        <p:spPr>
          <a:xfrm>
            <a:off x="2844800" y="6050726"/>
            <a:ext cx="3860800"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677" y="5599710"/>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8" accel="50000" decel="5000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anim calcmode="lin" valueType="num">
                                      <p:cBhvr additive="base">
                                        <p:cTn id="9" dur="1000" fill="hold"/>
                                        <p:tgtEl>
                                          <p:spTgt spid="18"/>
                                        </p:tgtEl>
                                        <p:attrNameLst>
                                          <p:attrName>ppt_x</p:attrName>
                                        </p:attrNameLst>
                                      </p:cBhvr>
                                      <p:tavLst>
                                        <p:tav tm="0">
                                          <p:val>
                                            <p:strVal val="0-#ppt_w/2"/>
                                          </p:val>
                                        </p:tav>
                                        <p:tav tm="100000">
                                          <p:val>
                                            <p:strVal val="#ppt_x"/>
                                          </p:val>
                                        </p:tav>
                                      </p:tavLst>
                                    </p:anim>
                                    <p:anim calcmode="lin" valueType="num">
                                      <p:cBhvr additive="base">
                                        <p:cTn id="10"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accel="50000" decel="5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0-#ppt_w/2"/>
                                          </p:val>
                                        </p:tav>
                                        <p:tav tm="100000">
                                          <p:val>
                                            <p:strVal val="#ppt_x"/>
                                          </p:val>
                                        </p:tav>
                                      </p:tavLst>
                                    </p:anim>
                                    <p:anim calcmode="lin" valueType="num">
                                      <p:cBhvr additive="base">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accel="50000" decel="5000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1000" fill="hold"/>
                                        <p:tgtEl>
                                          <p:spTgt spid="6"/>
                                        </p:tgtEl>
                                        <p:attrNameLst>
                                          <p:attrName>ppt_x</p:attrName>
                                        </p:attrNameLst>
                                      </p:cBhvr>
                                      <p:tavLst>
                                        <p:tav tm="0">
                                          <p:val>
                                            <p:strVal val="0-#ppt_w/2"/>
                                          </p:val>
                                        </p:tav>
                                        <p:tav tm="100000">
                                          <p:val>
                                            <p:strVal val="#ppt_x"/>
                                          </p:val>
                                        </p:tav>
                                      </p:tavLst>
                                    </p:anim>
                                    <p:anim calcmode="lin" valueType="num">
                                      <p:cBhvr additive="base">
                                        <p:cTn id="22" dur="10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8" accel="50000" decel="5000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0-#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accel="50000" decel="5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0-#ppt_w/2"/>
                                          </p:val>
                                        </p:tav>
                                        <p:tav tm="100000">
                                          <p:val>
                                            <p:strVal val="#ppt_x"/>
                                          </p:val>
                                        </p:tav>
                                      </p:tavLst>
                                    </p:anim>
                                    <p:anim calcmode="lin" valueType="num">
                                      <p:cBhvr additive="base">
                                        <p:cTn id="32"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50000" decel="5000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0-#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accel="50000" decel="5000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1000" fill="hold"/>
                                        <p:tgtEl>
                                          <p:spTgt spid="10"/>
                                        </p:tgtEl>
                                        <p:attrNameLst>
                                          <p:attrName>ppt_x</p:attrName>
                                        </p:attrNameLst>
                                      </p:cBhvr>
                                      <p:tavLst>
                                        <p:tav tm="0">
                                          <p:val>
                                            <p:strVal val="0-#ppt_w/2"/>
                                          </p:val>
                                        </p:tav>
                                        <p:tav tm="100000">
                                          <p:val>
                                            <p:strVal val="#ppt_x"/>
                                          </p:val>
                                        </p:tav>
                                      </p:tavLst>
                                    </p:anim>
                                    <p:anim calcmode="lin" valueType="num">
                                      <p:cBhvr additive="base">
                                        <p:cTn id="4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415810"/>
            <a:ext cx="8229600" cy="1143000"/>
          </a:xfrm>
        </p:spPr>
        <p:txBody>
          <a:bodyPr>
            <a:noAutofit/>
          </a:bodyPr>
          <a:lstStyle/>
          <a:p>
            <a:pPr eaLnBrk="1" hangingPunct="1"/>
            <a:r>
              <a:rPr lang="fr-FR" sz="3400" b="1" dirty="0" smtClean="0">
                <a:solidFill>
                  <a:srgbClr val="000000"/>
                </a:solidFill>
              </a:rPr>
              <a:t>Guerre « aérienne » : </a:t>
            </a:r>
            <a:br>
              <a:rPr lang="fr-FR" sz="3400" b="1" dirty="0" smtClean="0">
                <a:solidFill>
                  <a:srgbClr val="000000"/>
                </a:solidFill>
              </a:rPr>
            </a:br>
            <a:r>
              <a:rPr lang="fr-FR" sz="3400" b="1" dirty="0" smtClean="0">
                <a:solidFill>
                  <a:srgbClr val="000000"/>
                </a:solidFill>
              </a:rPr>
              <a:t>Campagne sur les questions en </a:t>
            </a:r>
            <a:br>
              <a:rPr lang="fr-FR" sz="3400" b="1" dirty="0" smtClean="0">
                <a:solidFill>
                  <a:srgbClr val="000000"/>
                </a:solidFill>
              </a:rPr>
            </a:br>
            <a:r>
              <a:rPr lang="fr-FR" sz="3400" b="1" dirty="0" smtClean="0">
                <a:solidFill>
                  <a:srgbClr val="000000"/>
                </a:solidFill>
              </a:rPr>
              <a:t>dehors du lieu de travail</a:t>
            </a:r>
          </a:p>
        </p:txBody>
      </p:sp>
      <p:sp>
        <p:nvSpPr>
          <p:cNvPr id="4" name="TextBox 3"/>
          <p:cNvSpPr txBox="1">
            <a:spLocks noChangeArrowheads="1"/>
          </p:cNvSpPr>
          <p:nvPr/>
        </p:nvSpPr>
        <p:spPr bwMode="auto">
          <a:xfrm>
            <a:off x="152400" y="1905000"/>
            <a:ext cx="3101439" cy="4708981"/>
          </a:xfrm>
          <a:prstGeom prst="rect">
            <a:avLst/>
          </a:prstGeom>
          <a:noFill/>
          <a:ln w="9525">
            <a:solidFill>
              <a:schemeClr val="tx1"/>
            </a:solidFill>
            <a:miter lim="800000"/>
            <a:headEnd/>
            <a:tailEnd/>
          </a:ln>
        </p:spPr>
        <p:txBody>
          <a:bodyPr wrap="square">
            <a:prstTxWarp prst="textNoShape">
              <a:avLst/>
            </a:prstTxWarp>
            <a:spAutoFit/>
          </a:bodyPr>
          <a:lstStyle/>
          <a:p>
            <a:r>
              <a:rPr lang="fr-FR" sz="1500" dirty="0" smtClean="0"/>
              <a:t>Obtenir des documents gouvernementaux</a:t>
            </a:r>
          </a:p>
          <a:p>
            <a:pPr marL="177800" indent="-177800">
              <a:buFont typeface="Arial" pitchFamily="-84" charset="0"/>
              <a:buChar char="•"/>
            </a:pPr>
            <a:r>
              <a:rPr lang="fr-FR" sz="1500" i="1" dirty="0" smtClean="0"/>
              <a:t>Rapports d’inspection</a:t>
            </a:r>
          </a:p>
          <a:p>
            <a:pPr marL="177800" indent="-177800">
              <a:buFont typeface="Arial" pitchFamily="-84" charset="0"/>
              <a:buChar char="•"/>
            </a:pPr>
            <a:r>
              <a:rPr lang="fr-FR" sz="1500" i="1" dirty="0" smtClean="0"/>
              <a:t>Plaintes des consommateurs</a:t>
            </a:r>
          </a:p>
          <a:p>
            <a:pPr marL="177800" indent="-177800">
              <a:buFont typeface="Arial" pitchFamily="-84" charset="0"/>
              <a:buChar char="•"/>
            </a:pPr>
            <a:r>
              <a:rPr lang="fr-FR" sz="1500" i="1" dirty="0" smtClean="0"/>
              <a:t>Dossiers financiers</a:t>
            </a:r>
          </a:p>
          <a:p>
            <a:pPr marL="177800" indent="-177800">
              <a:buFont typeface="Arial" pitchFamily="-84" charset="0"/>
              <a:buChar char="•"/>
            </a:pPr>
            <a:r>
              <a:rPr lang="fr-FR" sz="1500" i="1" dirty="0" smtClean="0"/>
              <a:t>Dossiers judiciaires</a:t>
            </a:r>
          </a:p>
          <a:p>
            <a:pPr>
              <a:buFont typeface="Arial" pitchFamily="-84" charset="0"/>
              <a:buChar char="•"/>
            </a:pPr>
            <a:endParaRPr lang="fr-FR" sz="1500" dirty="0" smtClean="0"/>
          </a:p>
          <a:p>
            <a:r>
              <a:rPr lang="fr-FR" sz="1500" dirty="0" smtClean="0"/>
              <a:t>S'entretenir avec les défenseurs et les militants</a:t>
            </a:r>
          </a:p>
          <a:p>
            <a:endParaRPr lang="fr-FR" sz="1500" dirty="0" smtClean="0"/>
          </a:p>
          <a:p>
            <a:r>
              <a:rPr lang="fr-FR" sz="1500" dirty="0" smtClean="0"/>
              <a:t>Préparer les critiques</a:t>
            </a:r>
          </a:p>
          <a:p>
            <a:pPr marL="177800" indent="-177800">
              <a:buFont typeface="Arial" pitchFamily="-84" charset="0"/>
              <a:buChar char="•"/>
            </a:pPr>
            <a:r>
              <a:rPr lang="fr-FR" sz="1500" i="1" dirty="0" smtClean="0"/>
              <a:t>Carences types</a:t>
            </a:r>
          </a:p>
          <a:p>
            <a:pPr marL="177800" indent="-177800">
              <a:buFont typeface="Arial" pitchFamily="-84" charset="0"/>
              <a:buChar char="•"/>
            </a:pPr>
            <a:r>
              <a:rPr lang="fr-FR" sz="1500" i="1" dirty="0" smtClean="0"/>
              <a:t>Conclusions tirées des plaintes</a:t>
            </a:r>
          </a:p>
          <a:p>
            <a:pPr marL="177800" indent="-177800">
              <a:buFont typeface="Arial" pitchFamily="-84" charset="0"/>
              <a:buChar char="•"/>
            </a:pPr>
            <a:r>
              <a:rPr lang="fr-FR" sz="1500" i="1" dirty="0" smtClean="0"/>
              <a:t>Pénalités et leur application</a:t>
            </a:r>
          </a:p>
          <a:p>
            <a:pPr marL="177800" indent="-177800">
              <a:buFont typeface="Arial" pitchFamily="-84" charset="0"/>
              <a:buChar char="•"/>
            </a:pPr>
            <a:r>
              <a:rPr lang="fr-FR" sz="1500" i="1" dirty="0" smtClean="0"/>
              <a:t>Habitudes de dépenses</a:t>
            </a:r>
          </a:p>
          <a:p>
            <a:pPr marL="177800" indent="-177800">
              <a:buFont typeface="Arial" pitchFamily="-84" charset="0"/>
              <a:buChar char="•"/>
            </a:pPr>
            <a:r>
              <a:rPr lang="fr-FR" sz="1500" i="1" dirty="0" smtClean="0"/>
              <a:t>Implications au niveau des politiques publiques</a:t>
            </a:r>
          </a:p>
          <a:p>
            <a:endParaRPr lang="fr-FR" sz="1500" dirty="0" smtClean="0"/>
          </a:p>
          <a:p>
            <a:r>
              <a:rPr lang="fr-FR" sz="1500" dirty="0" smtClean="0"/>
              <a:t>Conférence de presse</a:t>
            </a:r>
          </a:p>
          <a:p>
            <a:r>
              <a:rPr lang="fr-FR" sz="1500" dirty="0" smtClean="0"/>
              <a:t> et sensibilisation des médias</a:t>
            </a:r>
            <a:endParaRPr lang="fr-FR" sz="1500" dirty="0"/>
          </a:p>
        </p:txBody>
      </p:sp>
      <p:sp>
        <p:nvSpPr>
          <p:cNvPr id="5" name="TextBox 4"/>
          <p:cNvSpPr txBox="1">
            <a:spLocks noChangeArrowheads="1"/>
          </p:cNvSpPr>
          <p:nvPr/>
        </p:nvSpPr>
        <p:spPr bwMode="auto">
          <a:xfrm>
            <a:off x="3352800" y="2382837"/>
            <a:ext cx="3071751" cy="4231143"/>
          </a:xfrm>
          <a:prstGeom prst="rect">
            <a:avLst/>
          </a:prstGeom>
          <a:noFill/>
          <a:ln w="9525">
            <a:solidFill>
              <a:schemeClr val="tx1"/>
            </a:solidFill>
            <a:miter lim="800000"/>
            <a:headEnd/>
            <a:tailEnd/>
          </a:ln>
        </p:spPr>
        <p:txBody>
          <a:bodyPr wrap="square">
            <a:prstTxWarp prst="textNoShape">
              <a:avLst/>
            </a:prstTxWarp>
            <a:noAutofit/>
          </a:bodyPr>
          <a:lstStyle/>
          <a:p>
            <a:r>
              <a:rPr lang="fr-FR" sz="1500" dirty="0" smtClean="0"/>
              <a:t>Déclarations législatives de l’État</a:t>
            </a:r>
          </a:p>
          <a:p>
            <a:endParaRPr lang="fr-FR" sz="1500" dirty="0" smtClean="0"/>
          </a:p>
          <a:p>
            <a:r>
              <a:rPr lang="fr-FR" sz="1500" dirty="0" smtClean="0"/>
              <a:t>Interventions réglementaires</a:t>
            </a:r>
          </a:p>
          <a:p>
            <a:pPr marL="177800" indent="-177800">
              <a:buFont typeface="Arial" pitchFamily="-84" charset="0"/>
              <a:buChar char="•"/>
            </a:pPr>
            <a:r>
              <a:rPr lang="fr-FR" sz="1500" i="1" dirty="0" smtClean="0"/>
              <a:t>Expansion de l’entreprise</a:t>
            </a:r>
          </a:p>
          <a:p>
            <a:pPr marL="177800" indent="-177800">
              <a:buFont typeface="Arial" pitchFamily="-84" charset="0"/>
              <a:buChar char="•"/>
            </a:pPr>
            <a:r>
              <a:rPr lang="fr-FR" sz="1500" i="1" dirty="0" smtClean="0"/>
              <a:t>Crédits et subventions à l’entreprise</a:t>
            </a:r>
          </a:p>
          <a:p>
            <a:pPr>
              <a:buFont typeface="Arial" pitchFamily="-84" charset="0"/>
              <a:buChar char="•"/>
            </a:pPr>
            <a:endParaRPr lang="fr-FR" sz="1500" dirty="0" smtClean="0"/>
          </a:p>
          <a:p>
            <a:r>
              <a:rPr lang="fr-FR" sz="1500" dirty="0" smtClean="0"/>
              <a:t>Création de coalitions</a:t>
            </a:r>
          </a:p>
          <a:p>
            <a:pPr>
              <a:buFont typeface="Arial" pitchFamily="-84" charset="0"/>
              <a:buChar char="•"/>
            </a:pPr>
            <a:r>
              <a:rPr lang="fr-FR" sz="1500" i="1" dirty="0" smtClean="0"/>
              <a:t>   Défenseurs de maisons de retraite</a:t>
            </a:r>
          </a:p>
          <a:p>
            <a:pPr>
              <a:buFont typeface="Arial" pitchFamily="-84" charset="0"/>
              <a:buChar char="•"/>
            </a:pPr>
            <a:r>
              <a:rPr lang="fr-FR" sz="1500" i="1" dirty="0" smtClean="0"/>
              <a:t>   Familles des patients</a:t>
            </a:r>
          </a:p>
          <a:p>
            <a:pPr>
              <a:buFont typeface="Arial" pitchFamily="-84" charset="0"/>
              <a:buChar char="•"/>
            </a:pPr>
            <a:endParaRPr lang="fr-FR" sz="1500" dirty="0" smtClean="0"/>
          </a:p>
          <a:p>
            <a:r>
              <a:rPr lang="fr-FR" sz="1500" dirty="0" smtClean="0"/>
              <a:t>Processus budgétaire annuel de l’État</a:t>
            </a:r>
          </a:p>
          <a:p>
            <a:endParaRPr lang="fr-FR" sz="1500" dirty="0" smtClean="0"/>
          </a:p>
          <a:p>
            <a:r>
              <a:rPr lang="fr-FR" sz="1500" dirty="0" smtClean="0"/>
              <a:t>Réforme réglementaire de l’État</a:t>
            </a:r>
          </a:p>
          <a:p>
            <a:endParaRPr lang="fr-FR" sz="1500" dirty="0" smtClean="0"/>
          </a:p>
          <a:p>
            <a:r>
              <a:rPr lang="fr-FR" sz="1500" dirty="0" smtClean="0"/>
              <a:t>Enquêtes publiques</a:t>
            </a:r>
            <a:endParaRPr lang="fr-FR" sz="1500" dirty="0"/>
          </a:p>
        </p:txBody>
      </p:sp>
      <p:sp>
        <p:nvSpPr>
          <p:cNvPr id="6" name="TextBox 5"/>
          <p:cNvSpPr txBox="1">
            <a:spLocks noChangeArrowheads="1"/>
          </p:cNvSpPr>
          <p:nvPr/>
        </p:nvSpPr>
        <p:spPr bwMode="auto">
          <a:xfrm>
            <a:off x="6553200" y="2059781"/>
            <a:ext cx="2362200" cy="523220"/>
          </a:xfrm>
          <a:prstGeom prst="rect">
            <a:avLst/>
          </a:prstGeom>
          <a:noFill/>
          <a:ln w="9525">
            <a:solidFill>
              <a:schemeClr val="tx1"/>
            </a:solidFill>
            <a:miter lim="800000"/>
            <a:headEnd/>
            <a:tailEnd/>
          </a:ln>
        </p:spPr>
        <p:txBody>
          <a:bodyPr>
            <a:prstTxWarp prst="textNoShape">
              <a:avLst/>
            </a:prstTxWarp>
            <a:spAutoFit/>
          </a:bodyPr>
          <a:lstStyle/>
          <a:p>
            <a:r>
              <a:rPr lang="en-US" sz="1400" dirty="0">
                <a:latin typeface="Calibri" pitchFamily="-84" charset="0"/>
              </a:rPr>
              <a:t>Préparer des « critiques » dans d’autres États</a:t>
            </a:r>
          </a:p>
        </p:txBody>
      </p:sp>
      <p:sp>
        <p:nvSpPr>
          <p:cNvPr id="7" name="TextBox 6"/>
          <p:cNvSpPr txBox="1">
            <a:spLocks noChangeArrowheads="1"/>
          </p:cNvSpPr>
          <p:nvPr/>
        </p:nvSpPr>
        <p:spPr bwMode="auto">
          <a:xfrm>
            <a:off x="6553200" y="2801105"/>
            <a:ext cx="2362200" cy="553998"/>
          </a:xfrm>
          <a:prstGeom prst="rect">
            <a:avLst/>
          </a:prstGeom>
          <a:noFill/>
          <a:ln w="9525">
            <a:solidFill>
              <a:schemeClr val="tx1"/>
            </a:solidFill>
            <a:miter lim="800000"/>
            <a:headEnd/>
            <a:tailEnd/>
          </a:ln>
        </p:spPr>
        <p:txBody>
          <a:bodyPr>
            <a:prstTxWarp prst="textNoShape">
              <a:avLst/>
            </a:prstTxWarp>
            <a:spAutoFit/>
          </a:bodyPr>
          <a:lstStyle/>
          <a:p>
            <a:pPr lvl="0"/>
            <a:r>
              <a:rPr lang="fr-FR" sz="1500" dirty="0">
                <a:solidFill>
                  <a:prstClr val="black"/>
                </a:solidFill>
                <a:latin typeface="Calibri" pitchFamily="-84" charset="0"/>
              </a:rPr>
              <a:t>Législation et processus réglementaires  fédéraux </a:t>
            </a:r>
          </a:p>
        </p:txBody>
      </p:sp>
      <p:sp>
        <p:nvSpPr>
          <p:cNvPr id="8" name="TextBox 7"/>
          <p:cNvSpPr txBox="1">
            <a:spLocks noChangeArrowheads="1"/>
          </p:cNvSpPr>
          <p:nvPr/>
        </p:nvSpPr>
        <p:spPr bwMode="auto">
          <a:xfrm>
            <a:off x="6553200" y="3590597"/>
            <a:ext cx="2362200" cy="1015663"/>
          </a:xfrm>
          <a:prstGeom prst="rect">
            <a:avLst/>
          </a:prstGeom>
          <a:noFill/>
          <a:ln w="9525">
            <a:solidFill>
              <a:schemeClr val="tx1"/>
            </a:solidFill>
            <a:miter lim="800000"/>
            <a:headEnd/>
            <a:tailEnd/>
          </a:ln>
        </p:spPr>
        <p:txBody>
          <a:bodyPr>
            <a:prstTxWarp prst="textNoShape">
              <a:avLst/>
            </a:prstTxWarp>
            <a:spAutoFit/>
          </a:bodyPr>
          <a:lstStyle/>
          <a:p>
            <a:pPr lvl="0"/>
            <a:r>
              <a:rPr lang="fr-FR" sz="1500" dirty="0">
                <a:solidFill>
                  <a:prstClr val="black"/>
                </a:solidFill>
                <a:latin typeface="Calibri" pitchFamily="-84" charset="0"/>
              </a:rPr>
              <a:t>Sensibilisation des investisseurs et des financiers sur un contrôle accru</a:t>
            </a:r>
          </a:p>
        </p:txBody>
      </p:sp>
      <p:sp>
        <p:nvSpPr>
          <p:cNvPr id="9" name="TextBox 8"/>
          <p:cNvSpPr txBox="1">
            <a:spLocks noChangeArrowheads="1"/>
          </p:cNvSpPr>
          <p:nvPr/>
        </p:nvSpPr>
        <p:spPr bwMode="auto">
          <a:xfrm>
            <a:off x="6553200" y="4831088"/>
            <a:ext cx="2362200" cy="784830"/>
          </a:xfrm>
          <a:prstGeom prst="rect">
            <a:avLst/>
          </a:prstGeom>
          <a:noFill/>
          <a:ln w="9525">
            <a:solidFill>
              <a:schemeClr val="tx1"/>
            </a:solidFill>
            <a:miter lim="800000"/>
            <a:headEnd/>
            <a:tailEnd/>
          </a:ln>
        </p:spPr>
        <p:txBody>
          <a:bodyPr>
            <a:prstTxWarp prst="textNoShape">
              <a:avLst/>
            </a:prstTxWarp>
            <a:spAutoFit/>
          </a:bodyPr>
          <a:lstStyle/>
          <a:p>
            <a:pPr lvl="0"/>
            <a:r>
              <a:rPr lang="fr-FR" sz="1500" dirty="0">
                <a:solidFill>
                  <a:prstClr val="black"/>
                </a:solidFill>
                <a:latin typeface="Calibri" pitchFamily="-84" charset="0"/>
              </a:rPr>
              <a:t>Sensibilisation des avocats chargés des cas de « négligence »</a:t>
            </a:r>
          </a:p>
        </p:txBody>
      </p:sp>
      <p:sp>
        <p:nvSpPr>
          <p:cNvPr id="10" name="TextBox 9"/>
          <p:cNvSpPr txBox="1">
            <a:spLocks noChangeArrowheads="1"/>
          </p:cNvSpPr>
          <p:nvPr/>
        </p:nvSpPr>
        <p:spPr bwMode="auto">
          <a:xfrm>
            <a:off x="6553200" y="5802419"/>
            <a:ext cx="2362200" cy="323165"/>
          </a:xfrm>
          <a:prstGeom prst="rect">
            <a:avLst/>
          </a:prstGeom>
          <a:noFill/>
          <a:ln w="9525">
            <a:solidFill>
              <a:schemeClr val="tx1"/>
            </a:solidFill>
            <a:miter lim="800000"/>
            <a:headEnd/>
            <a:tailEnd/>
          </a:ln>
        </p:spPr>
        <p:txBody>
          <a:bodyPr>
            <a:prstTxWarp prst="textNoShape">
              <a:avLst/>
            </a:prstTxWarp>
            <a:spAutoFit/>
          </a:bodyPr>
          <a:lstStyle/>
          <a:p>
            <a:r>
              <a:rPr lang="en-US" sz="1500" dirty="0">
                <a:latin typeface="Calibri" pitchFamily="-84" charset="0"/>
              </a:rPr>
              <a:t>Médias nationaux</a:t>
            </a:r>
          </a:p>
        </p:txBody>
      </p:sp>
      <p:sp>
        <p:nvSpPr>
          <p:cNvPr id="11" name="TextBox 10"/>
          <p:cNvSpPr txBox="1">
            <a:spLocks noChangeArrowheads="1"/>
          </p:cNvSpPr>
          <p:nvPr/>
        </p:nvSpPr>
        <p:spPr bwMode="auto">
          <a:xfrm>
            <a:off x="6553200" y="6296769"/>
            <a:ext cx="2362200" cy="323165"/>
          </a:xfrm>
          <a:prstGeom prst="rect">
            <a:avLst/>
          </a:prstGeom>
          <a:noFill/>
          <a:ln w="9525">
            <a:solidFill>
              <a:schemeClr val="tx1"/>
            </a:solidFill>
            <a:miter lim="800000"/>
            <a:headEnd/>
            <a:tailEnd/>
          </a:ln>
        </p:spPr>
        <p:txBody>
          <a:bodyPr>
            <a:prstTxWarp prst="textNoShape">
              <a:avLst/>
            </a:prstTxWarp>
            <a:spAutoFit/>
          </a:bodyPr>
          <a:lstStyle/>
          <a:p>
            <a:r>
              <a:rPr lang="en-US" sz="1500" dirty="0">
                <a:latin typeface="Calibri" pitchFamily="-84" charset="0"/>
              </a:rPr>
              <a:t>Sensibilisation d’autres pays</a:t>
            </a:r>
            <a:endParaRPr lang="fr-FR" sz="1500" dirty="0">
              <a:latin typeface="Calibri" pitchFamily="-84" charset="0"/>
            </a:endParaRPr>
          </a:p>
        </p:txBody>
      </p:sp>
      <p:cxnSp>
        <p:nvCxnSpPr>
          <p:cNvPr id="13" name="Straight Arrow Connector 12"/>
          <p:cNvCxnSpPr/>
          <p:nvPr/>
        </p:nvCxnSpPr>
        <p:spPr>
          <a:xfrm>
            <a:off x="3352800" y="1906588"/>
            <a:ext cx="5562600"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1742"/>
          <a:stretch/>
        </p:blipFill>
        <p:spPr bwMode="auto">
          <a:xfrm>
            <a:off x="7083865" y="81565"/>
            <a:ext cx="1963519" cy="714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2" presetClass="entr" presetSubtype="8" accel="50000" decel="5000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1000" fill="hold"/>
                                        <p:tgtEl>
                                          <p:spTgt spid="13"/>
                                        </p:tgtEl>
                                        <p:attrNameLst>
                                          <p:attrName>ppt_x</p:attrName>
                                        </p:attrNameLst>
                                      </p:cBhvr>
                                      <p:tavLst>
                                        <p:tav tm="0">
                                          <p:val>
                                            <p:strVal val="0-#ppt_w/2"/>
                                          </p:val>
                                        </p:tav>
                                        <p:tav tm="100000">
                                          <p:val>
                                            <p:strVal val="#ppt_x"/>
                                          </p:val>
                                        </p:tav>
                                      </p:tavLst>
                                    </p:anim>
                                    <p:anim calcmode="lin" valueType="num">
                                      <p:cBhvr additive="base">
                                        <p:cTn id="11"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linds(horizontal)">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linds(horizontal)">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03331" y="413991"/>
            <a:ext cx="7038834" cy="707886"/>
          </a:xfrm>
          <a:prstGeom prst="rect">
            <a:avLst/>
          </a:prstGeom>
          <a:noFill/>
        </p:spPr>
        <p:txBody>
          <a:bodyPr wrap="square" rtlCol="0">
            <a:spAutoFit/>
          </a:bodyPr>
          <a:lstStyle/>
          <a:p>
            <a:pPr algn="ctr"/>
            <a:r>
              <a:rPr lang="en-US" sz="4000" b="1" dirty="0" smtClean="0">
                <a:latin typeface="+mj-lt"/>
              </a:rPr>
              <a:t>Des campagnes exhaustives</a:t>
            </a:r>
            <a:endParaRPr lang="fr-FR" sz="4000" b="1" dirty="0">
              <a:latin typeface="+mj-lt"/>
            </a:endParaRPr>
          </a:p>
        </p:txBody>
      </p:sp>
      <p:sp>
        <p:nvSpPr>
          <p:cNvPr id="4" name="TextBox 3"/>
          <p:cNvSpPr txBox="1"/>
          <p:nvPr/>
        </p:nvSpPr>
        <p:spPr>
          <a:xfrm>
            <a:off x="903331" y="1236988"/>
            <a:ext cx="7643304" cy="8586966"/>
          </a:xfrm>
          <a:prstGeom prst="rect">
            <a:avLst/>
          </a:prstGeom>
          <a:noFill/>
        </p:spPr>
        <p:txBody>
          <a:bodyPr wrap="square" rtlCol="0">
            <a:spAutoFit/>
          </a:bodyPr>
          <a:lstStyle/>
          <a:p>
            <a:pPr>
              <a:buFont typeface="Arial"/>
              <a:buChar char="•"/>
            </a:pPr>
            <a:r>
              <a:rPr lang="en-GB" sz="2200" dirty="0" smtClean="0"/>
              <a:t>  </a:t>
            </a:r>
            <a:r>
              <a:rPr lang="en-US" sz="2200" dirty="0" smtClean="0"/>
              <a:t>	</a:t>
            </a:r>
            <a:r>
              <a:rPr lang="en-GB" sz="2200" dirty="0" smtClean="0"/>
              <a:t>Syndicalisation ou campagne pour une convention collective</a:t>
            </a:r>
          </a:p>
          <a:p>
            <a:pPr>
              <a:buFont typeface="Arial"/>
              <a:buChar char="•"/>
            </a:pPr>
            <a:r>
              <a:rPr lang="en-GB" sz="2200" dirty="0" smtClean="0"/>
              <a:t>  </a:t>
            </a:r>
            <a:r>
              <a:rPr lang="en-US" sz="2200" dirty="0" smtClean="0"/>
              <a:t>	</a:t>
            </a:r>
            <a:r>
              <a:rPr lang="en-GB" sz="2200" dirty="0" smtClean="0"/>
              <a:t>Fort accent sur la recherche</a:t>
            </a:r>
          </a:p>
          <a:p>
            <a:pPr>
              <a:buFont typeface="Arial"/>
              <a:buChar char="•"/>
            </a:pPr>
            <a:r>
              <a:rPr lang="en-GB" sz="2200" dirty="0" smtClean="0"/>
              <a:t> </a:t>
            </a:r>
            <a:r>
              <a:rPr lang="en-US" sz="2200" dirty="0" smtClean="0"/>
              <a:t>	</a:t>
            </a:r>
            <a:r>
              <a:rPr lang="en-GB" sz="2200" dirty="0" smtClean="0"/>
              <a:t>Renforcement des coalitions associatives</a:t>
            </a:r>
          </a:p>
          <a:p>
            <a:pPr>
              <a:buFont typeface="Arial"/>
              <a:buChar char="•"/>
            </a:pPr>
            <a:r>
              <a:rPr lang="en-GB" sz="2200" dirty="0" smtClean="0"/>
              <a:t> </a:t>
            </a:r>
            <a:r>
              <a:rPr lang="en-US" sz="2200" dirty="0" smtClean="0"/>
              <a:t>	</a:t>
            </a:r>
            <a:r>
              <a:rPr lang="en-GB" sz="2200" dirty="0" smtClean="0"/>
              <a:t>Publicité et pression sur l’opinion publique </a:t>
            </a:r>
          </a:p>
          <a:p>
            <a:pPr marL="342900" indent="-342900">
              <a:buFont typeface="Arial"/>
              <a:buChar char="•"/>
            </a:pPr>
            <a:r>
              <a:rPr lang="en-GB" sz="2200" dirty="0" smtClean="0"/>
              <a:t> </a:t>
            </a:r>
            <a:r>
              <a:rPr lang="en-US" sz="2200" dirty="0" smtClean="0"/>
              <a:t>	</a:t>
            </a:r>
            <a:r>
              <a:rPr lang="en-GB" sz="2200" dirty="0" smtClean="0"/>
              <a:t>Pressions politiques et réglementaires</a:t>
            </a:r>
          </a:p>
          <a:p>
            <a:pPr marL="342900" indent="-342900">
              <a:buFont typeface="Arial"/>
              <a:buChar char="•"/>
            </a:pPr>
            <a:r>
              <a:rPr sz="2200" dirty="0" smtClean="0"/>
              <a:t> </a:t>
            </a:r>
            <a:r>
              <a:rPr lang="en-GB" sz="2200" dirty="0" smtClean="0"/>
              <a:t> Pressions économiques et juridiques </a:t>
            </a:r>
          </a:p>
          <a:p>
            <a:pPr marL="342900" indent="-342900">
              <a:buFont typeface="Arial"/>
              <a:buChar char="•"/>
            </a:pPr>
            <a:r>
              <a:rPr lang="en-GB" sz="2200" dirty="0" smtClean="0"/>
              <a:t>  Tactiques traditionnelles d’organisation.</a:t>
            </a:r>
          </a:p>
          <a:p>
            <a:pPr>
              <a:buFont typeface="Arial"/>
              <a:buChar char="•"/>
            </a:pPr>
            <a:endParaRPr lang="fr-FR" sz="2200" dirty="0" smtClean="0"/>
          </a:p>
          <a:p>
            <a:r>
              <a:rPr lang="en-GB" sz="2200" dirty="0" smtClean="0"/>
              <a:t>Les campagnes exhaustives peuvent être coûteuses et nécessitent des compétences et connaissances organisationnelles. Un nombre croissant de syndicats renforcent toutefois leurs capacités en matière de campagnes exhaustives.</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4327" y="5724561"/>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0338"/>
            <a:ext cx="8229600" cy="1143000"/>
          </a:xfrm>
        </p:spPr>
        <p:txBody>
          <a:bodyPr>
            <a:normAutofit/>
          </a:bodyPr>
          <a:lstStyle/>
          <a:p>
            <a:r>
              <a:rPr lang="en-US" sz="4000" b="1" dirty="0" smtClean="0"/>
              <a:t>Campagne interne</a:t>
            </a:r>
            <a:endParaRPr lang="fr-FR" sz="4000" b="1" dirty="0">
              <a:ea typeface="ＭＳ Ｐゴシック" pitchFamily="-84" charset="-128"/>
              <a:cs typeface="ＭＳ Ｐゴシック" pitchFamily="-84" charset="-128"/>
            </a:endParaRPr>
          </a:p>
        </p:txBody>
      </p:sp>
      <p:sp>
        <p:nvSpPr>
          <p:cNvPr id="3" name="TextBox 2"/>
          <p:cNvSpPr txBox="1">
            <a:spLocks noChangeArrowheads="1"/>
          </p:cNvSpPr>
          <p:nvPr/>
        </p:nvSpPr>
        <p:spPr bwMode="auto">
          <a:xfrm>
            <a:off x="381000" y="3255825"/>
            <a:ext cx="2801938" cy="1015663"/>
          </a:xfrm>
          <a:prstGeom prst="rect">
            <a:avLst/>
          </a:prstGeom>
          <a:noFill/>
          <a:ln w="9525">
            <a:solidFill>
              <a:schemeClr val="tx1"/>
            </a:solidFill>
            <a:miter lim="800000"/>
            <a:headEnd/>
            <a:tailEnd/>
          </a:ln>
        </p:spPr>
        <p:txBody>
          <a:bodyPr wrap="square">
            <a:prstTxWarp prst="textNoShape">
              <a:avLst/>
            </a:prstTxWarp>
            <a:spAutoFit/>
          </a:bodyPr>
          <a:lstStyle/>
          <a:p>
            <a:r>
              <a:rPr lang="fr-FR" sz="1500" dirty="0" smtClean="0"/>
              <a:t>Enquêter sur les questions clés</a:t>
            </a:r>
            <a:br>
              <a:rPr lang="fr-FR" sz="1500" dirty="0" smtClean="0"/>
            </a:br>
            <a:r>
              <a:rPr lang="fr-FR" sz="1500" dirty="0" smtClean="0"/>
              <a:t> concernant les travailleurs</a:t>
            </a:r>
          </a:p>
          <a:p>
            <a:pPr>
              <a:buFont typeface="Arial" pitchFamily="-84" charset="0"/>
              <a:buChar char="•"/>
            </a:pPr>
            <a:r>
              <a:rPr lang="fr-FR" sz="1500" dirty="0" smtClean="0"/>
              <a:t> économiques</a:t>
            </a:r>
          </a:p>
          <a:p>
            <a:pPr>
              <a:buFont typeface="Arial" pitchFamily="-84" charset="0"/>
              <a:buChar char="•"/>
            </a:pPr>
            <a:r>
              <a:rPr lang="fr-FR" sz="1500" dirty="0" smtClean="0"/>
              <a:t> non-économiques</a:t>
            </a:r>
            <a:endParaRPr lang="fr-FR" sz="1500" dirty="0"/>
          </a:p>
        </p:txBody>
      </p:sp>
      <p:sp>
        <p:nvSpPr>
          <p:cNvPr id="4" name="TextBox 3"/>
          <p:cNvSpPr txBox="1">
            <a:spLocks noChangeArrowheads="1"/>
          </p:cNvSpPr>
          <p:nvPr/>
        </p:nvSpPr>
        <p:spPr bwMode="auto">
          <a:xfrm>
            <a:off x="381000" y="2133600"/>
            <a:ext cx="2801938" cy="784830"/>
          </a:xfrm>
          <a:prstGeom prst="rect">
            <a:avLst/>
          </a:prstGeom>
          <a:noFill/>
          <a:ln w="9525">
            <a:solidFill>
              <a:srgbClr val="000000"/>
            </a:solidFill>
            <a:miter lim="800000"/>
            <a:headEnd/>
            <a:tailEnd/>
          </a:ln>
        </p:spPr>
        <p:txBody>
          <a:bodyPr>
            <a:prstTxWarp prst="textNoShape">
              <a:avLst/>
            </a:prstTxWarp>
            <a:spAutoFit/>
          </a:bodyPr>
          <a:lstStyle/>
          <a:p>
            <a:r>
              <a:rPr lang="fr-FR" sz="1500" dirty="0" smtClean="0"/>
              <a:t>Identifier et former les militants, élargir les structures des lieux de travail</a:t>
            </a:r>
            <a:endParaRPr lang="fr-FR" sz="1500" dirty="0"/>
          </a:p>
        </p:txBody>
      </p:sp>
      <p:sp>
        <p:nvSpPr>
          <p:cNvPr id="5" name="TextBox 4"/>
          <p:cNvSpPr txBox="1">
            <a:spLocks noChangeArrowheads="1"/>
          </p:cNvSpPr>
          <p:nvPr/>
        </p:nvSpPr>
        <p:spPr bwMode="auto">
          <a:xfrm>
            <a:off x="381000" y="4627425"/>
            <a:ext cx="2801938" cy="553998"/>
          </a:xfrm>
          <a:prstGeom prst="rect">
            <a:avLst/>
          </a:prstGeom>
          <a:noFill/>
          <a:ln w="9525">
            <a:solidFill>
              <a:srgbClr val="000000"/>
            </a:solidFill>
            <a:miter lim="800000"/>
            <a:headEnd/>
            <a:tailEnd/>
          </a:ln>
        </p:spPr>
        <p:txBody>
          <a:bodyPr>
            <a:prstTxWarp prst="textNoShape">
              <a:avLst/>
            </a:prstTxWarp>
            <a:spAutoFit/>
          </a:bodyPr>
          <a:lstStyle/>
          <a:p>
            <a:r>
              <a:rPr lang="fr-FR" sz="1500" dirty="0" smtClean="0"/>
              <a:t>Organiser (« soyons forts et gagnons »)</a:t>
            </a:r>
          </a:p>
        </p:txBody>
      </p:sp>
      <p:sp>
        <p:nvSpPr>
          <p:cNvPr id="6" name="TextBox 5"/>
          <p:cNvSpPr txBox="1">
            <a:spLocks noChangeArrowheads="1"/>
          </p:cNvSpPr>
          <p:nvPr/>
        </p:nvSpPr>
        <p:spPr bwMode="auto">
          <a:xfrm>
            <a:off x="3510150" y="2133600"/>
            <a:ext cx="3077510" cy="784830"/>
          </a:xfrm>
          <a:prstGeom prst="rect">
            <a:avLst/>
          </a:prstGeom>
          <a:noFill/>
          <a:ln w="9525">
            <a:solidFill>
              <a:srgbClr val="000000"/>
            </a:solidFill>
            <a:miter lim="800000"/>
            <a:headEnd/>
            <a:tailEnd/>
          </a:ln>
        </p:spPr>
        <p:txBody>
          <a:bodyPr wrap="square">
            <a:prstTxWarp prst="textNoShape">
              <a:avLst/>
            </a:prstTxWarp>
            <a:spAutoFit/>
          </a:bodyPr>
          <a:lstStyle/>
          <a:p>
            <a:r>
              <a:rPr lang="fr-FR" sz="1500" dirty="0" smtClean="0"/>
              <a:t>Annoncer les revendications</a:t>
            </a:r>
          </a:p>
          <a:p>
            <a:pPr>
              <a:buFont typeface="Arial" pitchFamily="-84" charset="0"/>
              <a:buChar char="•"/>
            </a:pPr>
            <a:r>
              <a:rPr lang="fr-FR" sz="1500" dirty="0" smtClean="0"/>
              <a:t> communication sur le lieu de travail</a:t>
            </a:r>
          </a:p>
          <a:p>
            <a:pPr>
              <a:buFont typeface="Arial" pitchFamily="-84" charset="0"/>
              <a:buChar char="•"/>
            </a:pPr>
            <a:r>
              <a:rPr lang="fr-FR" sz="1500" dirty="0" smtClean="0"/>
              <a:t> communication externe</a:t>
            </a:r>
            <a:endParaRPr lang="fr-FR" sz="1500" dirty="0"/>
          </a:p>
        </p:txBody>
      </p:sp>
      <p:sp>
        <p:nvSpPr>
          <p:cNvPr id="7" name="TextBox 6"/>
          <p:cNvSpPr txBox="1">
            <a:spLocks noChangeArrowheads="1"/>
          </p:cNvSpPr>
          <p:nvPr/>
        </p:nvSpPr>
        <p:spPr bwMode="auto">
          <a:xfrm>
            <a:off x="3510149" y="3255825"/>
            <a:ext cx="3077509" cy="553998"/>
          </a:xfrm>
          <a:prstGeom prst="rect">
            <a:avLst/>
          </a:prstGeom>
          <a:noFill/>
          <a:ln w="9525">
            <a:solidFill>
              <a:srgbClr val="000000"/>
            </a:solidFill>
            <a:miter lim="800000"/>
            <a:headEnd/>
            <a:tailEnd/>
          </a:ln>
        </p:spPr>
        <p:txBody>
          <a:bodyPr wrap="square">
            <a:prstTxWarp prst="textNoShape">
              <a:avLst/>
            </a:prstTxWarp>
            <a:spAutoFit/>
          </a:bodyPr>
          <a:lstStyle/>
          <a:p>
            <a:r>
              <a:rPr lang="fr-FR" sz="1500" dirty="0" smtClean="0"/>
              <a:t>Générer une activité sur le lieu de travail</a:t>
            </a:r>
            <a:endParaRPr lang="fr-FR" sz="1500" dirty="0"/>
          </a:p>
        </p:txBody>
      </p:sp>
      <p:sp>
        <p:nvSpPr>
          <p:cNvPr id="8" name="TextBox 7"/>
          <p:cNvSpPr txBox="1">
            <a:spLocks noChangeArrowheads="1"/>
          </p:cNvSpPr>
          <p:nvPr/>
        </p:nvSpPr>
        <p:spPr bwMode="auto">
          <a:xfrm>
            <a:off x="3510150" y="4112825"/>
            <a:ext cx="5283200" cy="323165"/>
          </a:xfrm>
          <a:prstGeom prst="rect">
            <a:avLst/>
          </a:prstGeom>
          <a:noFill/>
          <a:ln w="9525">
            <a:solidFill>
              <a:srgbClr val="000000"/>
            </a:solidFill>
            <a:miter lim="800000"/>
            <a:headEnd/>
            <a:tailEnd/>
          </a:ln>
        </p:spPr>
        <p:txBody>
          <a:bodyPr>
            <a:prstTxWarp prst="textNoShape">
              <a:avLst/>
            </a:prstTxWarp>
            <a:spAutoFit/>
          </a:bodyPr>
          <a:lstStyle/>
          <a:p>
            <a:r>
              <a:rPr lang="fr-FR" sz="1500" dirty="0" smtClean="0"/>
              <a:t>Générer une activité de soutien externe</a:t>
            </a:r>
            <a:endParaRPr lang="fr-FR" sz="1500" dirty="0"/>
          </a:p>
        </p:txBody>
      </p:sp>
      <p:sp>
        <p:nvSpPr>
          <p:cNvPr id="9" name="TextBox 8"/>
          <p:cNvSpPr txBox="1">
            <a:spLocks noChangeArrowheads="1"/>
          </p:cNvSpPr>
          <p:nvPr/>
        </p:nvSpPr>
        <p:spPr bwMode="auto">
          <a:xfrm>
            <a:off x="3510150" y="4839200"/>
            <a:ext cx="5283200" cy="323165"/>
          </a:xfrm>
          <a:prstGeom prst="rect">
            <a:avLst/>
          </a:prstGeom>
          <a:noFill/>
          <a:ln w="9525">
            <a:solidFill>
              <a:srgbClr val="000000"/>
            </a:solidFill>
            <a:miter lim="800000"/>
            <a:headEnd/>
            <a:tailEnd/>
          </a:ln>
        </p:spPr>
        <p:txBody>
          <a:bodyPr>
            <a:prstTxWarp prst="textNoShape">
              <a:avLst/>
            </a:prstTxWarp>
            <a:spAutoFit/>
          </a:bodyPr>
          <a:lstStyle/>
          <a:p>
            <a:r>
              <a:rPr lang="en-US" sz="1500" dirty="0"/>
              <a:t>Tableau </a:t>
            </a:r>
          </a:p>
        </p:txBody>
      </p:sp>
      <p:sp>
        <p:nvSpPr>
          <p:cNvPr id="10" name="TextBox 9"/>
          <p:cNvSpPr txBox="1"/>
          <p:nvPr/>
        </p:nvSpPr>
        <p:spPr>
          <a:xfrm>
            <a:off x="6934201" y="2133600"/>
            <a:ext cx="1859150" cy="1661993"/>
          </a:xfrm>
          <a:prstGeom prst="rect">
            <a:avLst/>
          </a:prstGeom>
          <a:noFill/>
          <a:ln w="19050" cap="flat" cmpd="sng" algn="ctr">
            <a:solidFill>
              <a:srgbClr val="FF0000"/>
            </a:solidFill>
            <a:prstDash val="solid"/>
            <a:round/>
            <a:headEnd type="none" w="med" len="med"/>
            <a:tailEnd type="none" w="med" len="med"/>
          </a:ln>
        </p:spPr>
        <p:txBody>
          <a:bodyPr wrap="square">
            <a:spAutoFit/>
          </a:bodyPr>
          <a:lstStyle/>
          <a:p>
            <a:pPr>
              <a:defRPr/>
            </a:pPr>
            <a:r>
              <a:rPr lang="en-US" sz="1600" dirty="0" smtClean="0"/>
              <a:t>Manifestations ? </a:t>
            </a:r>
          </a:p>
          <a:p>
            <a:pPr>
              <a:defRPr/>
            </a:pPr>
            <a:endParaRPr lang="fr-FR" sz="1600" dirty="0" smtClean="0">
              <a:ea typeface="ＭＳ Ｐゴシック" pitchFamily="-65" charset="-128"/>
              <a:cs typeface="ＭＳ Ｐゴシック" pitchFamily="-65" charset="-128"/>
            </a:endParaRPr>
          </a:p>
          <a:p>
            <a:pPr>
              <a:defRPr/>
            </a:pPr>
            <a:r>
              <a:rPr lang="en-US" sz="1600" dirty="0" smtClean="0"/>
              <a:t>Grève ?</a:t>
            </a:r>
          </a:p>
          <a:p>
            <a:pPr>
              <a:defRPr/>
            </a:pPr>
            <a:endParaRPr lang="fr-FR" sz="1800" dirty="0">
              <a:latin typeface="Arial" pitchFamily="-65" charset="0"/>
              <a:ea typeface="ＭＳ Ｐゴシック" pitchFamily="-65" charset="-128"/>
              <a:cs typeface="ＭＳ Ｐゴシック" pitchFamily="-65" charset="-128"/>
            </a:endParaRPr>
          </a:p>
          <a:p>
            <a:pPr>
              <a:defRPr/>
            </a:pPr>
            <a:endParaRPr lang="fr-FR" sz="1800" dirty="0">
              <a:latin typeface="Arial" pitchFamily="-65" charset="0"/>
              <a:ea typeface="ＭＳ Ｐゴシック" pitchFamily="-65" charset="-128"/>
              <a:cs typeface="ＭＳ Ｐゴシック" pitchFamily="-65" charset="-128"/>
            </a:endParaRPr>
          </a:p>
          <a:p>
            <a:pPr>
              <a:defRPr/>
            </a:pPr>
            <a:endParaRPr lang="fr-FR" sz="1800" dirty="0">
              <a:ln>
                <a:solidFill>
                  <a:srgbClr val="FF0000"/>
                </a:solidFill>
              </a:ln>
              <a:latin typeface="Arial" pitchFamily="-65" charset="0"/>
              <a:ea typeface="ＭＳ Ｐゴシック" pitchFamily="-65" charset="-128"/>
              <a:cs typeface="ＭＳ Ｐゴシック" pitchFamily="-65" charset="-128"/>
            </a:endParaRPr>
          </a:p>
        </p:txBody>
      </p:sp>
      <p:sp>
        <p:nvSpPr>
          <p:cNvPr id="11" name="Right Arrow 10"/>
          <p:cNvSpPr/>
          <p:nvPr/>
        </p:nvSpPr>
        <p:spPr>
          <a:xfrm>
            <a:off x="381000" y="1417638"/>
            <a:ext cx="8483600" cy="182562"/>
          </a:xfrm>
          <a:prstGeom prst="rightArrow">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0-#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0-#ppt_w/2"/>
                                          </p:val>
                                        </p:tav>
                                        <p:tav tm="100000">
                                          <p:val>
                                            <p:strVal val="#ppt_x"/>
                                          </p:val>
                                        </p:tav>
                                      </p:tavLst>
                                    </p:anim>
                                    <p:anim calcmode="lin" valueType="num">
                                      <p:cBhvr additive="base">
                                        <p:cTn id="20"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50000" decel="5000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1000" fill="hold"/>
                                        <p:tgtEl>
                                          <p:spTgt spid="5"/>
                                        </p:tgtEl>
                                        <p:attrNameLst>
                                          <p:attrName>ppt_x</p:attrName>
                                        </p:attrNameLst>
                                      </p:cBhvr>
                                      <p:tavLst>
                                        <p:tav tm="0">
                                          <p:val>
                                            <p:strVal val="0-#ppt_w/2"/>
                                          </p:val>
                                        </p:tav>
                                        <p:tav tm="100000">
                                          <p:val>
                                            <p:strVal val="#ppt_x"/>
                                          </p:val>
                                        </p:tav>
                                      </p:tavLst>
                                    </p:anim>
                                    <p:anim calcmode="lin" valueType="num">
                                      <p:cBhvr additive="base">
                                        <p:cTn id="26"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accel="50000" decel="5000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1000" fill="hold"/>
                                        <p:tgtEl>
                                          <p:spTgt spid="6"/>
                                        </p:tgtEl>
                                        <p:attrNameLst>
                                          <p:attrName>ppt_x</p:attrName>
                                        </p:attrNameLst>
                                      </p:cBhvr>
                                      <p:tavLst>
                                        <p:tav tm="0">
                                          <p:val>
                                            <p:strVal val="0-#ppt_w/2"/>
                                          </p:val>
                                        </p:tav>
                                        <p:tav tm="100000">
                                          <p:val>
                                            <p:strVal val="#ppt_x"/>
                                          </p:val>
                                        </p:tav>
                                      </p:tavLst>
                                    </p:anim>
                                    <p:anim calcmode="lin" valueType="num">
                                      <p:cBhvr additive="base">
                                        <p:cTn id="32"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50000" decel="5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1000" fill="hold"/>
                                        <p:tgtEl>
                                          <p:spTgt spid="7"/>
                                        </p:tgtEl>
                                        <p:attrNameLst>
                                          <p:attrName>ppt_x</p:attrName>
                                        </p:attrNameLst>
                                      </p:cBhvr>
                                      <p:tavLst>
                                        <p:tav tm="0">
                                          <p:val>
                                            <p:strVal val="0-#ppt_w/2"/>
                                          </p:val>
                                        </p:tav>
                                        <p:tav tm="100000">
                                          <p:val>
                                            <p:strVal val="#ppt_x"/>
                                          </p:val>
                                        </p:tav>
                                      </p:tavLst>
                                    </p:anim>
                                    <p:anim calcmode="lin" valueType="num">
                                      <p:cBhvr additive="base">
                                        <p:cTn id="3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accel="50000" decel="5000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1000" fill="hold"/>
                                        <p:tgtEl>
                                          <p:spTgt spid="8"/>
                                        </p:tgtEl>
                                        <p:attrNameLst>
                                          <p:attrName>ppt_x</p:attrName>
                                        </p:attrNameLst>
                                      </p:cBhvr>
                                      <p:tavLst>
                                        <p:tav tm="0">
                                          <p:val>
                                            <p:strVal val="0-#ppt_w/2"/>
                                          </p:val>
                                        </p:tav>
                                        <p:tav tm="100000">
                                          <p:val>
                                            <p:strVal val="#ppt_x"/>
                                          </p:val>
                                        </p:tav>
                                      </p:tavLst>
                                    </p:anim>
                                    <p:anim calcmode="lin" valueType="num">
                                      <p:cBhvr additive="base">
                                        <p:cTn id="4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900" decel="100000" fill="hold"/>
                                        <p:tgtEl>
                                          <p:spTgt spid="9"/>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accel="50000" decel="5000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1000" fill="hold"/>
                                        <p:tgtEl>
                                          <p:spTgt spid="10"/>
                                        </p:tgtEl>
                                        <p:attrNameLst>
                                          <p:attrName>ppt_x</p:attrName>
                                        </p:attrNameLst>
                                      </p:cBhvr>
                                      <p:tavLst>
                                        <p:tav tm="0">
                                          <p:val>
                                            <p:strVal val="0-#ppt_w/2"/>
                                          </p:val>
                                        </p:tav>
                                        <p:tav tm="100000">
                                          <p:val>
                                            <p:strVal val="#ppt_x"/>
                                          </p:val>
                                        </p:tav>
                                      </p:tavLst>
                                    </p:anim>
                                    <p:anim calcmode="lin" valueType="num">
                                      <p:cBhvr additive="base">
                                        <p:cTn id="5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4" presetClass="emph" presetSubtype="0" fill="hold" grpId="1" nodeType="clickEffect">
                                  <p:stCondLst>
                                    <p:cond delay="0"/>
                                  </p:stCondLst>
                                  <p:childTnLst>
                                    <p:animClr clrSpc="rgb" dir="cw">
                                      <p:cBhvr override="childStyle">
                                        <p:cTn id="62" dur="1900" fill="hold">
                                          <p:stCondLst>
                                            <p:cond delay="100"/>
                                          </p:stCondLst>
                                        </p:cTn>
                                        <p:tgtEl>
                                          <p:spTgt spid="10"/>
                                        </p:tgtEl>
                                        <p:attrNameLst>
                                          <p:attrName>style.color</p:attrName>
                                        </p:attrNameLst>
                                      </p:cBhvr>
                                      <p:to>
                                        <a:schemeClr val="accent2"/>
                                      </p:to>
                                    </p:animClr>
                                    <p:animClr clrSpc="rgb" dir="cw">
                                      <p:cBhvr>
                                        <p:cTn id="63" dur="1900" fill="hold">
                                          <p:stCondLst>
                                            <p:cond delay="100"/>
                                          </p:stCondLst>
                                        </p:cTn>
                                        <p:tgtEl>
                                          <p:spTgt spid="10"/>
                                        </p:tgtEl>
                                        <p:attrNameLst>
                                          <p:attrName>fillColor</p:attrName>
                                        </p:attrNameLst>
                                      </p:cBhvr>
                                      <p:to>
                                        <a:schemeClr val="accent2"/>
                                      </p:to>
                                    </p:animClr>
                                    <p:set>
                                      <p:cBhvr>
                                        <p:cTn id="64" dur="1900" fill="hold">
                                          <p:stCondLst>
                                            <p:cond delay="100"/>
                                          </p:stCondLst>
                                        </p:cTn>
                                        <p:tgtEl>
                                          <p:spTgt spid="10"/>
                                        </p:tgtEl>
                                        <p:attrNameLst>
                                          <p:attrName>fill.type</p:attrName>
                                        </p:attrNameLst>
                                      </p:cBhvr>
                                      <p:to>
                                        <p:strVal val="solid"/>
                                      </p:to>
                                    </p:set>
                                    <p:set>
                                      <p:cBhvr>
                                        <p:cTn id="65" dur="1900" fill="hold">
                                          <p:stCondLst>
                                            <p:cond delay="100"/>
                                          </p:stCondLst>
                                        </p:cTn>
                                        <p:tgtEl>
                                          <p:spTgt spid="10"/>
                                        </p:tgtEl>
                                        <p:attrNameLst>
                                          <p:attrName>fill.on</p:attrName>
                                        </p:attrNameLst>
                                      </p:cBhvr>
                                      <p:to>
                                        <p:strVal val="true"/>
                                      </p:to>
                                    </p:set>
                                    <p:animScale>
                                      <p:cBhvr>
                                        <p:cTn id="66" dur="200" fill="hold">
                                          <p:stCondLst>
                                            <p:cond delay="0"/>
                                          </p:stCondLst>
                                        </p:cTn>
                                        <p:tgtEl>
                                          <p:spTgt spid="10"/>
                                        </p:tgtEl>
                                      </p:cBhvr>
                                      <p:from x="100000" y="100000"/>
                                      <p:to x="100000" y="5000"/>
                                    </p:animScale>
                                    <p:animScale>
                                      <p:cBhvr>
                                        <p:cTn id="67" dur="200" fill="hold">
                                          <p:stCondLst>
                                            <p:cond delay="200"/>
                                          </p:stCondLst>
                                        </p:cTn>
                                        <p:tgtEl>
                                          <p:spTgt spid="10"/>
                                        </p:tgtEl>
                                      </p:cBhvr>
                                      <p:from x="100000" y="5000"/>
                                      <p:to x="120000" y="150000"/>
                                    </p:animScale>
                                    <p:animScale>
                                      <p:cBhvr>
                                        <p:cTn id="68" dur="600" fill="hold">
                                          <p:stCondLst>
                                            <p:cond delay="1400"/>
                                          </p:stCondLst>
                                        </p:cTn>
                                        <p:tgtEl>
                                          <p:spTgt spid="10"/>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0" grpId="1"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a:bodyPr>
          <a:lstStyle/>
          <a:p>
            <a:r>
              <a:rPr lang="en-US" sz="4000" b="1" dirty="0"/>
              <a:t>Éléments de dimension mondiale</a:t>
            </a:r>
          </a:p>
        </p:txBody>
      </p:sp>
      <p:sp>
        <p:nvSpPr>
          <p:cNvPr id="37891" name="Content Placeholder 2"/>
          <p:cNvSpPr>
            <a:spLocks noGrp="1"/>
          </p:cNvSpPr>
          <p:nvPr>
            <p:ph idx="1"/>
          </p:nvPr>
        </p:nvSpPr>
        <p:spPr/>
        <p:txBody>
          <a:bodyPr/>
          <a:lstStyle/>
          <a:p>
            <a:r>
              <a:rPr lang="fr-FR" sz="2400" dirty="0" smtClean="0"/>
              <a:t>Activation de réseaux, mobilisation des membres et « activité de solidarité » </a:t>
            </a:r>
          </a:p>
          <a:p>
            <a:r>
              <a:rPr lang="fr-FR" sz="2400" dirty="0" smtClean="0"/>
              <a:t>Activité coordonnée de relations avec l'employeur</a:t>
            </a:r>
          </a:p>
          <a:p>
            <a:r>
              <a:rPr lang="fr-FR" sz="2400" dirty="0" smtClean="0"/>
              <a:t>Soutien financier et du personnel</a:t>
            </a:r>
          </a:p>
          <a:p>
            <a:r>
              <a:rPr lang="fr-FR" sz="2400" dirty="0" smtClean="0"/>
              <a:t>« Visites » d’échange de travailleurs et visites de dirigeants (reçues et rendues)</a:t>
            </a:r>
          </a:p>
          <a:p>
            <a:r>
              <a:rPr lang="fr-FR" sz="2400" dirty="0" smtClean="0"/>
              <a:t>Activités de visibilité et pour faire pression</a:t>
            </a:r>
          </a:p>
          <a:p>
            <a:r>
              <a:rPr lang="fr-FR" sz="2400" dirty="0" smtClean="0"/>
              <a:t>Grève</a:t>
            </a:r>
          </a:p>
          <a:p>
            <a:pPr>
              <a:buFont typeface="Arial" pitchFamily="-84" charset="0"/>
              <a:buNone/>
            </a:pPr>
            <a:endParaRPr lang="fr-FR" dirty="0" smtClean="0">
              <a:ea typeface="ＭＳ Ｐゴシック" pitchFamily="-84" charset="-128"/>
              <a:cs typeface="ＭＳ Ｐゴシック" pitchFamily="-84" charset="-128"/>
            </a:endParaRPr>
          </a:p>
          <a:p>
            <a:endParaRPr lang="fr-FR" dirty="0">
              <a:ea typeface="ＭＳ Ｐゴシック" pitchFamily="-84" charset="-128"/>
              <a:cs typeface="ＭＳ Ｐゴシック" pitchFamily="-84" charset="-128"/>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1143000"/>
          </a:xfrm>
        </p:spPr>
        <p:txBody>
          <a:bodyPr>
            <a:normAutofit/>
          </a:bodyPr>
          <a:lstStyle/>
          <a:p>
            <a:r>
              <a:rPr lang="en-US" sz="4000" b="1" dirty="0"/>
              <a:t>Résultats</a:t>
            </a:r>
          </a:p>
        </p:txBody>
      </p:sp>
      <p:sp>
        <p:nvSpPr>
          <p:cNvPr id="38915" name="Content Placeholder 2"/>
          <p:cNvSpPr>
            <a:spLocks noGrp="1"/>
          </p:cNvSpPr>
          <p:nvPr>
            <p:ph idx="1"/>
          </p:nvPr>
        </p:nvSpPr>
        <p:spPr>
          <a:xfrm>
            <a:off x="228600" y="1219200"/>
            <a:ext cx="2895600" cy="4876800"/>
          </a:xfrm>
        </p:spPr>
        <p:txBody>
          <a:bodyPr>
            <a:normAutofit/>
          </a:bodyPr>
          <a:lstStyle/>
          <a:p>
            <a:pPr>
              <a:buFont typeface="Arial" pitchFamily="-84" charset="0"/>
              <a:buNone/>
            </a:pPr>
            <a:r>
              <a:rPr lang="en-US" sz="1600" b="1" u="sng" dirty="0"/>
              <a:t>Visibles pour le public</a:t>
            </a:r>
          </a:p>
          <a:p>
            <a:pPr marL="177800" indent="-177800"/>
            <a:r>
              <a:rPr lang="en-US" sz="1600" dirty="0"/>
              <a:t>Livre blanc</a:t>
            </a:r>
          </a:p>
          <a:p>
            <a:pPr marL="177800" indent="-177800"/>
            <a:r>
              <a:rPr lang="en-US" sz="1600" dirty="0"/>
              <a:t>Brochures et dépliants</a:t>
            </a:r>
          </a:p>
          <a:p>
            <a:pPr marL="177800" indent="-177800"/>
            <a:r>
              <a:rPr lang="en-US" sz="1600" dirty="0"/>
              <a:t>Exposés sur les questions</a:t>
            </a:r>
            <a:endParaRPr lang="fr-FR" sz="1600" dirty="0">
              <a:ea typeface="ＭＳ Ｐゴシック" pitchFamily="-84" charset="-128"/>
              <a:cs typeface="ＭＳ Ｐゴシック" pitchFamily="-84" charset="-128"/>
            </a:endParaRPr>
          </a:p>
          <a:p>
            <a:pPr marL="177800" indent="-177800"/>
            <a:r>
              <a:rPr lang="en-US" sz="1600" dirty="0"/>
              <a:t>Rassemblements et manifestations</a:t>
            </a:r>
          </a:p>
          <a:p>
            <a:pPr marL="177800" indent="-177800"/>
            <a:r>
              <a:rPr lang="en-US" sz="1600" dirty="0"/>
              <a:t>Alliés et sympathisants</a:t>
            </a:r>
          </a:p>
          <a:p>
            <a:pPr marL="177800" indent="-177800"/>
            <a:r>
              <a:rPr lang="en-US" sz="1600" dirty="0"/>
              <a:t>« Justice pour les travailleurs »</a:t>
            </a:r>
          </a:p>
          <a:p>
            <a:pPr marL="177800" indent="-177800"/>
            <a:r>
              <a:rPr lang="en-US" sz="1600" dirty="0"/>
              <a:t>« Mauvaise entreprise citoyenne »</a:t>
            </a:r>
          </a:p>
          <a:p>
            <a:pPr marL="177800" indent="-177800"/>
            <a:r>
              <a:rPr lang="en-US" sz="1600" dirty="0"/>
              <a:t>Couverture médiatique</a:t>
            </a:r>
          </a:p>
          <a:p>
            <a:pPr marL="177800" indent="-177800"/>
            <a:r>
              <a:rPr lang="en-US" sz="1600" dirty="0"/>
              <a:t>Médias payants</a:t>
            </a:r>
          </a:p>
          <a:p>
            <a:pPr marL="177800" indent="-177800"/>
            <a:r>
              <a:rPr lang="en-US" sz="1600" dirty="0"/>
              <a:t>Activité mondiale</a:t>
            </a:r>
          </a:p>
          <a:p>
            <a:pPr marL="177800" indent="-177800"/>
            <a:r>
              <a:rPr lang="en-US" sz="1600" dirty="0"/>
              <a:t>Activité pour faire pression</a:t>
            </a:r>
          </a:p>
        </p:txBody>
      </p:sp>
      <p:sp>
        <p:nvSpPr>
          <p:cNvPr id="5" name="TextBox 4"/>
          <p:cNvSpPr txBox="1"/>
          <p:nvPr/>
        </p:nvSpPr>
        <p:spPr>
          <a:xfrm>
            <a:off x="3029200" y="1219200"/>
            <a:ext cx="3066800" cy="3847207"/>
          </a:xfrm>
          <a:prstGeom prst="rect">
            <a:avLst/>
          </a:prstGeom>
          <a:noFill/>
        </p:spPr>
        <p:txBody>
          <a:bodyPr wrap="square">
            <a:prstTxWarp prst="textNoShape">
              <a:avLst/>
            </a:prstTxWarp>
            <a:spAutoFit/>
          </a:bodyPr>
          <a:lstStyle/>
          <a:p>
            <a:pPr>
              <a:spcBef>
                <a:spcPts val="384"/>
              </a:spcBef>
            </a:pPr>
            <a:r>
              <a:rPr lang="fr-FR" sz="1600" b="1" u="sng" dirty="0" smtClean="0">
                <a:latin typeface="Calibri" pitchFamily="-84" charset="0"/>
              </a:rPr>
              <a:t>Visibles pour l’employeur</a:t>
            </a:r>
          </a:p>
          <a:p>
            <a:pPr marL="177800" indent="-177800">
              <a:spcBef>
                <a:spcPts val="384"/>
              </a:spcBef>
              <a:buFont typeface="Arial" pitchFamily="-84" charset="0"/>
              <a:buChar char="•"/>
            </a:pPr>
            <a:r>
              <a:rPr lang="fr-FR" sz="1600" dirty="0" smtClean="0">
                <a:latin typeface="Calibri" pitchFamily="-84" charset="0"/>
              </a:rPr>
              <a:t>Employés mobilisés et leaders sur le lieu de travail</a:t>
            </a:r>
          </a:p>
          <a:p>
            <a:pPr marL="177800" indent="-177800">
              <a:spcBef>
                <a:spcPts val="384"/>
              </a:spcBef>
              <a:buFont typeface="Arial" pitchFamily="-84" charset="0"/>
              <a:buChar char="•"/>
            </a:pPr>
            <a:r>
              <a:rPr lang="fr-FR" sz="1600" dirty="0" smtClean="0">
                <a:latin typeface="Calibri" pitchFamily="-84" charset="0"/>
              </a:rPr>
              <a:t>Relations tendues</a:t>
            </a:r>
          </a:p>
          <a:p>
            <a:pPr marL="177800" indent="-177800">
              <a:spcBef>
                <a:spcPts val="384"/>
              </a:spcBef>
              <a:buFont typeface="Arial" pitchFamily="-84" charset="0"/>
              <a:buChar char="•"/>
            </a:pPr>
            <a:r>
              <a:rPr lang="fr-FR" sz="1600" dirty="0" smtClean="0">
                <a:latin typeface="Calibri" pitchFamily="-84" charset="0"/>
              </a:rPr>
              <a:t>Le syndicat mobilise ses moyens et focalise ses ressources</a:t>
            </a:r>
          </a:p>
          <a:p>
            <a:pPr marL="177800" indent="-177800">
              <a:spcBef>
                <a:spcPts val="384"/>
              </a:spcBef>
              <a:buFont typeface="Arial" pitchFamily="-84" charset="0"/>
              <a:buChar char="•"/>
            </a:pPr>
            <a:r>
              <a:rPr lang="fr-FR" sz="1600" dirty="0" smtClean="0">
                <a:latin typeface="Calibri" pitchFamily="-84" charset="0"/>
              </a:rPr>
              <a:t>Réseau mobilisé – d’autres lieux de travail se joignent au combat</a:t>
            </a:r>
          </a:p>
          <a:p>
            <a:pPr marL="177800" indent="-177800">
              <a:spcBef>
                <a:spcPts val="384"/>
              </a:spcBef>
              <a:buFont typeface="Arial" pitchFamily="-84" charset="0"/>
              <a:buChar char="•"/>
            </a:pPr>
            <a:r>
              <a:rPr lang="fr-FR" sz="1600" dirty="0" smtClean="0">
                <a:latin typeface="Calibri" pitchFamily="-84" charset="0"/>
              </a:rPr>
              <a:t>Interventions dans des activités de l’entreprise en dehors du lieu de travail, impact sur les grandes parties prenantes</a:t>
            </a:r>
          </a:p>
          <a:p>
            <a:pPr marL="177800" indent="-177800">
              <a:spcBef>
                <a:spcPts val="384"/>
              </a:spcBef>
              <a:buFont typeface="Arial" pitchFamily="-84" charset="0"/>
              <a:buChar char="•"/>
            </a:pPr>
            <a:r>
              <a:rPr lang="fr-FR" sz="1600" dirty="0" smtClean="0">
                <a:latin typeface="Calibri" pitchFamily="-84" charset="0"/>
              </a:rPr>
              <a:t>Dommages économiques ?  Atteintes à l’image de marque ?</a:t>
            </a:r>
            <a:endParaRPr lang="fr-FR" sz="1600" dirty="0"/>
          </a:p>
        </p:txBody>
      </p:sp>
      <p:sp>
        <p:nvSpPr>
          <p:cNvPr id="38918" name="TextBox 5"/>
          <p:cNvSpPr txBox="1">
            <a:spLocks noChangeArrowheads="1"/>
          </p:cNvSpPr>
          <p:nvPr/>
        </p:nvSpPr>
        <p:spPr bwMode="auto">
          <a:xfrm>
            <a:off x="6095999" y="1228088"/>
            <a:ext cx="2846119" cy="4339650"/>
          </a:xfrm>
          <a:prstGeom prst="rect">
            <a:avLst/>
          </a:prstGeom>
          <a:noFill/>
          <a:ln w="9525">
            <a:noFill/>
            <a:miter lim="800000"/>
            <a:headEnd/>
            <a:tailEnd/>
          </a:ln>
        </p:spPr>
        <p:txBody>
          <a:bodyPr wrap="square">
            <a:prstTxWarp prst="textNoShape">
              <a:avLst/>
            </a:prstTxWarp>
            <a:spAutoFit/>
          </a:bodyPr>
          <a:lstStyle/>
          <a:p>
            <a:pPr>
              <a:spcBef>
                <a:spcPts val="384"/>
              </a:spcBef>
            </a:pPr>
            <a:r>
              <a:rPr lang="fr-FR" sz="1600" b="1" u="sng" dirty="0" smtClean="0"/>
              <a:t>Visibles pour les travailleurs</a:t>
            </a:r>
          </a:p>
          <a:p>
            <a:pPr marL="177800" indent="-177800">
              <a:spcBef>
                <a:spcPts val="384"/>
              </a:spcBef>
              <a:buFont typeface="Arial" pitchFamily="-84" charset="0"/>
              <a:buChar char="•"/>
            </a:pPr>
            <a:r>
              <a:rPr lang="fr-FR" sz="1600" dirty="0" smtClean="0"/>
              <a:t>Collègues unis, dirigeants actifs, victoire sur le lieu de travail</a:t>
            </a:r>
          </a:p>
          <a:p>
            <a:pPr marL="177800" indent="-177800">
              <a:spcBef>
                <a:spcPts val="384"/>
              </a:spcBef>
              <a:buFont typeface="Arial" pitchFamily="-84" charset="0"/>
              <a:buChar char="•"/>
            </a:pPr>
            <a:r>
              <a:rPr lang="fr-FR" sz="1600" dirty="0" smtClean="0"/>
              <a:t>Négociations pour un pouvoir accru</a:t>
            </a:r>
          </a:p>
          <a:p>
            <a:pPr marL="177800" indent="-177800">
              <a:spcBef>
                <a:spcPts val="384"/>
              </a:spcBef>
              <a:buFont typeface="Arial" pitchFamily="-84" charset="0"/>
              <a:buChar char="•"/>
            </a:pPr>
            <a:r>
              <a:rPr lang="fr-FR" sz="1600" dirty="0" smtClean="0"/>
              <a:t>Le syndicat mobilise et galvanise</a:t>
            </a:r>
          </a:p>
          <a:p>
            <a:pPr marL="177800" indent="-177800">
              <a:spcBef>
                <a:spcPts val="384"/>
              </a:spcBef>
              <a:buFont typeface="Arial" pitchFamily="-84" charset="0"/>
              <a:buChar char="•"/>
            </a:pPr>
            <a:r>
              <a:rPr lang="fr-FR" sz="1600" dirty="0" smtClean="0"/>
              <a:t>Vaste soutien au sein de la communauté locale, sur le lieu de travail, à l’échelle mondiale</a:t>
            </a:r>
          </a:p>
          <a:p>
            <a:pPr marL="177800" indent="-177800">
              <a:spcBef>
                <a:spcPts val="384"/>
              </a:spcBef>
              <a:buFont typeface="Arial" pitchFamily="-84" charset="0"/>
              <a:buChar char="•"/>
            </a:pPr>
            <a:r>
              <a:rPr lang="fr-FR" sz="1600" dirty="0" smtClean="0"/>
              <a:t>Médias – notre combat est important</a:t>
            </a:r>
          </a:p>
          <a:p>
            <a:pPr marL="177800" indent="-177800">
              <a:spcBef>
                <a:spcPts val="384"/>
              </a:spcBef>
              <a:buFont typeface="Arial" pitchFamily="-84" charset="0"/>
              <a:buChar char="•"/>
            </a:pPr>
            <a:r>
              <a:rPr lang="fr-FR" sz="1600" dirty="0" smtClean="0"/>
              <a:t>Nous avons le pouvoir de lutter contre le patron </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4727" y="5877404"/>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914400"/>
          </a:xfrm>
        </p:spPr>
        <p:txBody>
          <a:bodyPr>
            <a:normAutofit/>
          </a:bodyPr>
          <a:lstStyle/>
          <a:p>
            <a:r>
              <a:rPr lang="en-US" sz="3000" b="1" dirty="0"/>
              <a:t>Rôles clés du personnel dans une campagne</a:t>
            </a:r>
          </a:p>
        </p:txBody>
      </p:sp>
      <p:sp>
        <p:nvSpPr>
          <p:cNvPr id="39939" name="Content Placeholder 2"/>
          <p:cNvSpPr>
            <a:spLocks noGrp="1"/>
          </p:cNvSpPr>
          <p:nvPr>
            <p:ph idx="1"/>
          </p:nvPr>
        </p:nvSpPr>
        <p:spPr>
          <a:xfrm>
            <a:off x="457200" y="914400"/>
            <a:ext cx="4038600" cy="5867400"/>
          </a:xfrm>
        </p:spPr>
        <p:txBody>
          <a:bodyPr>
            <a:normAutofit/>
          </a:bodyPr>
          <a:lstStyle/>
          <a:p>
            <a:pPr>
              <a:spcBef>
                <a:spcPts val="300"/>
              </a:spcBef>
              <a:buFont typeface="Arial" pitchFamily="-84" charset="0"/>
              <a:buNone/>
            </a:pPr>
            <a:r>
              <a:rPr lang="en-US" sz="1500" u="sng" dirty="0"/>
              <a:t>Responsable</a:t>
            </a:r>
          </a:p>
          <a:p>
            <a:pPr marL="177800" indent="-177800">
              <a:spcBef>
                <a:spcPts val="300"/>
              </a:spcBef>
            </a:pPr>
            <a:r>
              <a:rPr lang="en-US" sz="1500" dirty="0"/>
              <a:t>Ressources</a:t>
            </a:r>
          </a:p>
          <a:p>
            <a:pPr marL="177800" indent="-177800">
              <a:spcBef>
                <a:spcPts val="300"/>
              </a:spcBef>
            </a:pPr>
            <a:r>
              <a:rPr lang="en-US" sz="1500" dirty="0"/>
              <a:t>Stratégie</a:t>
            </a:r>
          </a:p>
          <a:p>
            <a:pPr marL="177800" indent="-177800">
              <a:spcBef>
                <a:spcPts val="300"/>
              </a:spcBef>
            </a:pPr>
            <a:r>
              <a:rPr lang="en-US" sz="1500" dirty="0"/>
              <a:t>Grandes décisions</a:t>
            </a:r>
            <a:endParaRPr lang="fr-FR" sz="1500" dirty="0" smtClean="0">
              <a:ea typeface="ＭＳ Ｐゴシック" pitchFamily="-84" charset="-128"/>
              <a:cs typeface="ＭＳ Ｐゴシック" pitchFamily="-84" charset="-128"/>
            </a:endParaRPr>
          </a:p>
          <a:p>
            <a:pPr marL="177800" indent="-177800">
              <a:spcBef>
                <a:spcPts val="300"/>
              </a:spcBef>
            </a:pPr>
            <a:r>
              <a:rPr lang="en-US" sz="1500" dirty="0" smtClean="0"/>
              <a:t>Règlement</a:t>
            </a:r>
            <a:endParaRPr lang="fr-FR" sz="1500" dirty="0">
              <a:ea typeface="ＭＳ Ｐゴシック" pitchFamily="-84" charset="-128"/>
              <a:cs typeface="ＭＳ Ｐゴシック" pitchFamily="-84" charset="-128"/>
            </a:endParaRPr>
          </a:p>
          <a:p>
            <a:pPr>
              <a:spcBef>
                <a:spcPts val="300"/>
              </a:spcBef>
              <a:buFont typeface="Arial" pitchFamily="-84" charset="0"/>
              <a:buNone/>
            </a:pPr>
            <a:r>
              <a:rPr lang="en-US" sz="1500" u="sng" dirty="0"/>
              <a:t>Directeur de campagne (meneur)</a:t>
            </a:r>
          </a:p>
          <a:p>
            <a:pPr marL="177800" indent="-177800">
              <a:spcBef>
                <a:spcPts val="300"/>
              </a:spcBef>
            </a:pPr>
            <a:r>
              <a:rPr lang="en-US" sz="1500" dirty="0"/>
              <a:t>Stratégie</a:t>
            </a:r>
          </a:p>
          <a:p>
            <a:pPr marL="177800" indent="-177800">
              <a:spcBef>
                <a:spcPts val="300"/>
              </a:spcBef>
            </a:pPr>
            <a:r>
              <a:rPr lang="en-US" sz="1500" dirty="0"/>
              <a:t>Plan d'ensemble</a:t>
            </a:r>
          </a:p>
          <a:p>
            <a:pPr marL="177800" indent="-177800">
              <a:spcBef>
                <a:spcPts val="300"/>
              </a:spcBef>
            </a:pPr>
            <a:r>
              <a:rPr lang="en-US" sz="1500" dirty="0"/>
              <a:t>Fait travailler 24h/24, 7j/7</a:t>
            </a:r>
          </a:p>
          <a:p>
            <a:pPr marL="177800" indent="-177800">
              <a:spcBef>
                <a:spcPts val="300"/>
              </a:spcBef>
            </a:pPr>
            <a:r>
              <a:rPr lang="en-US" sz="1500" dirty="0"/>
              <a:t>Crée et maintient « l’espace »</a:t>
            </a:r>
          </a:p>
          <a:p>
            <a:pPr marL="177800" indent="-177800">
              <a:spcBef>
                <a:spcPts val="300"/>
              </a:spcBef>
            </a:pPr>
            <a:r>
              <a:rPr lang="en-US" sz="1500" dirty="0"/>
              <a:t>Stimule le leader et le tient au courant</a:t>
            </a:r>
          </a:p>
          <a:p>
            <a:pPr>
              <a:spcBef>
                <a:spcPts val="300"/>
              </a:spcBef>
              <a:buFont typeface="Arial" pitchFamily="-84" charset="0"/>
              <a:buNone/>
            </a:pPr>
            <a:r>
              <a:rPr lang="en-US" sz="1500" u="sng" dirty="0" smtClean="0"/>
              <a:t>Organisateur</a:t>
            </a:r>
            <a:endParaRPr lang="fr-FR" sz="1500" u="sng" dirty="0">
              <a:ea typeface="ＭＳ Ｐゴシック" pitchFamily="-84" charset="-128"/>
              <a:cs typeface="ＭＳ Ｐゴシック" pitchFamily="-84" charset="-128"/>
            </a:endParaRPr>
          </a:p>
          <a:p>
            <a:pPr marL="177800" indent="-177800">
              <a:spcBef>
                <a:spcPts val="300"/>
              </a:spcBef>
            </a:pPr>
            <a:r>
              <a:rPr lang="en-US" sz="1500" dirty="0"/>
              <a:t>Membres et non-membres</a:t>
            </a:r>
            <a:endParaRPr lang="fr-FR" sz="1500" dirty="0" smtClean="0">
              <a:ea typeface="ＭＳ Ｐゴシック" pitchFamily="-84" charset="-128"/>
              <a:cs typeface="ＭＳ Ｐゴシック" pitchFamily="-84" charset="-128"/>
            </a:endParaRPr>
          </a:p>
          <a:p>
            <a:pPr marL="177800" indent="-177800">
              <a:spcBef>
                <a:spcPts val="300"/>
              </a:spcBef>
            </a:pPr>
            <a:r>
              <a:rPr lang="en-US" sz="1500" dirty="0" smtClean="0"/>
              <a:t>Combats et victoires sur le lieu de travail</a:t>
            </a:r>
          </a:p>
          <a:p>
            <a:pPr marL="177800" indent="-177800">
              <a:spcBef>
                <a:spcPts val="300"/>
              </a:spcBef>
            </a:pPr>
            <a:r>
              <a:rPr lang="en-US" sz="1500" dirty="0"/>
              <a:t>Retour de flamme</a:t>
            </a:r>
          </a:p>
          <a:p>
            <a:pPr marL="177800" indent="-177800">
              <a:spcBef>
                <a:spcPts val="300"/>
              </a:spcBef>
            </a:pPr>
            <a:r>
              <a:rPr lang="en-US" sz="1500" dirty="0"/>
              <a:t>« Troupes » pour les activités</a:t>
            </a:r>
          </a:p>
        </p:txBody>
      </p:sp>
      <p:sp>
        <p:nvSpPr>
          <p:cNvPr id="5" name="TextBox 4"/>
          <p:cNvSpPr txBox="1"/>
          <p:nvPr/>
        </p:nvSpPr>
        <p:spPr>
          <a:xfrm>
            <a:off x="4495800" y="914400"/>
            <a:ext cx="4410694" cy="5557652"/>
          </a:xfrm>
          <a:prstGeom prst="rect">
            <a:avLst/>
          </a:prstGeom>
          <a:noFill/>
        </p:spPr>
        <p:txBody>
          <a:bodyPr>
            <a:prstTxWarp prst="textNoShape">
              <a:avLst/>
            </a:prstTxWarp>
            <a:noAutofit/>
          </a:bodyPr>
          <a:lstStyle/>
          <a:p>
            <a:pPr>
              <a:spcBef>
                <a:spcPts val="300"/>
              </a:spcBef>
            </a:pPr>
            <a:r>
              <a:rPr lang="fr-FR" sz="1500" u="sng" dirty="0" smtClean="0"/>
              <a:t>Chargé de recherche</a:t>
            </a:r>
          </a:p>
          <a:p>
            <a:pPr>
              <a:spcBef>
                <a:spcPts val="300"/>
              </a:spcBef>
              <a:buFont typeface="Arial" pitchFamily="-84" charset="0"/>
              <a:buChar char="•"/>
            </a:pPr>
            <a:r>
              <a:rPr lang="fr-FR" sz="1500" dirty="0" smtClean="0"/>
              <a:t>   Stratégie</a:t>
            </a:r>
          </a:p>
          <a:p>
            <a:pPr>
              <a:spcBef>
                <a:spcPts val="300"/>
              </a:spcBef>
              <a:buFont typeface="Arial" pitchFamily="-84" charset="0"/>
              <a:buChar char="•"/>
            </a:pPr>
            <a:r>
              <a:rPr lang="fr-FR" sz="1500" dirty="0" smtClean="0"/>
              <a:t>   Point de vue du patron</a:t>
            </a:r>
          </a:p>
          <a:p>
            <a:pPr>
              <a:spcBef>
                <a:spcPts val="300"/>
              </a:spcBef>
              <a:buFont typeface="Arial" pitchFamily="-84" charset="0"/>
              <a:buChar char="•"/>
            </a:pPr>
            <a:r>
              <a:rPr lang="fr-FR" sz="1500" dirty="0" smtClean="0"/>
              <a:t>   Plan d’affaires</a:t>
            </a:r>
          </a:p>
          <a:p>
            <a:pPr>
              <a:spcBef>
                <a:spcPts val="300"/>
              </a:spcBef>
              <a:buFont typeface="Arial" pitchFamily="-84" charset="0"/>
              <a:buChar char="•"/>
            </a:pPr>
            <a:r>
              <a:rPr lang="fr-FR" sz="1500" dirty="0" smtClean="0"/>
              <a:t>   Impact sur les bénéfices</a:t>
            </a:r>
          </a:p>
          <a:p>
            <a:pPr>
              <a:spcBef>
                <a:spcPts val="300"/>
              </a:spcBef>
              <a:buFont typeface="Arial" pitchFamily="-84" charset="0"/>
              <a:buChar char="•"/>
            </a:pPr>
            <a:r>
              <a:rPr lang="fr-FR" sz="1500" dirty="0" smtClean="0"/>
              <a:t>   Activité de visibilité</a:t>
            </a:r>
          </a:p>
          <a:p>
            <a:pPr>
              <a:spcBef>
                <a:spcPts val="300"/>
              </a:spcBef>
              <a:buFont typeface="Arial" pitchFamily="-84" charset="0"/>
              <a:buChar char="•"/>
            </a:pPr>
            <a:r>
              <a:rPr lang="fr-FR" sz="1500" dirty="0" smtClean="0"/>
              <a:t>   Activité pour faire pression</a:t>
            </a:r>
          </a:p>
          <a:p>
            <a:pPr>
              <a:spcBef>
                <a:spcPts val="300"/>
              </a:spcBef>
            </a:pPr>
            <a:r>
              <a:rPr lang="fr-FR" sz="1500" u="sng" dirty="0" smtClean="0"/>
              <a:t>Communicant</a:t>
            </a:r>
          </a:p>
          <a:p>
            <a:pPr marL="177800" indent="-177800">
              <a:spcBef>
                <a:spcPts val="300"/>
              </a:spcBef>
              <a:buFont typeface="Arial" pitchFamily="-84" charset="0"/>
              <a:buChar char="•"/>
            </a:pPr>
            <a:r>
              <a:rPr lang="fr-FR" sz="1500" dirty="0" smtClean="0"/>
              <a:t>Couverture médiatique externe payante et gratuite</a:t>
            </a:r>
          </a:p>
          <a:p>
            <a:pPr marL="177800" indent="-177800">
              <a:spcBef>
                <a:spcPts val="300"/>
              </a:spcBef>
              <a:buFont typeface="Arial" pitchFamily="-84" charset="0"/>
              <a:buChar char="•"/>
            </a:pPr>
            <a:r>
              <a:rPr lang="fr-FR" sz="1500" dirty="0" smtClean="0"/>
              <a:t>Diffusion au sein de l’industrie</a:t>
            </a:r>
          </a:p>
          <a:p>
            <a:pPr marL="177800" indent="-177800">
              <a:spcBef>
                <a:spcPts val="300"/>
              </a:spcBef>
              <a:buFont typeface="Arial" pitchFamily="-84" charset="0"/>
              <a:buChar char="•"/>
            </a:pPr>
            <a:r>
              <a:rPr lang="fr-FR" sz="1500" dirty="0" smtClean="0"/>
              <a:t>Message pour les travailleurs, communication sur le lieu de travail</a:t>
            </a:r>
          </a:p>
          <a:p>
            <a:pPr marL="177800" indent="-177800">
              <a:spcBef>
                <a:spcPts val="300"/>
              </a:spcBef>
              <a:buFont typeface="Arial" pitchFamily="-84" charset="0"/>
              <a:buChar char="•"/>
            </a:pPr>
            <a:r>
              <a:rPr lang="fr-FR" sz="1500" dirty="0" smtClean="0"/>
              <a:t>Site Internet</a:t>
            </a:r>
          </a:p>
          <a:p>
            <a:pPr marL="177800" indent="-177800">
              <a:spcBef>
                <a:spcPts val="300"/>
              </a:spcBef>
              <a:buFont typeface="Arial" pitchFamily="-84" charset="0"/>
              <a:buChar char="•"/>
            </a:pPr>
            <a:r>
              <a:rPr lang="fr-FR" sz="1500" dirty="0" smtClean="0"/>
              <a:t>Activité de visibilité et pour faire pression</a:t>
            </a:r>
          </a:p>
          <a:p>
            <a:pPr marL="177800" indent="-177800">
              <a:spcBef>
                <a:spcPts val="300"/>
              </a:spcBef>
              <a:buFont typeface="Arial" pitchFamily="-84" charset="0"/>
              <a:buChar char="•"/>
            </a:pPr>
            <a:r>
              <a:rPr lang="fr-FR" sz="1500" dirty="0" smtClean="0"/>
              <a:t>« Justice pour les travailleurs » et « mauvaise entreprise citoyenne »</a:t>
            </a:r>
          </a:p>
          <a:p>
            <a:pPr>
              <a:spcBef>
                <a:spcPts val="300"/>
              </a:spcBef>
            </a:pPr>
            <a:r>
              <a:rPr lang="fr-FR" sz="1500" u="sng" dirty="0" smtClean="0"/>
              <a:t>Représentants et dirigeants syndicaux</a:t>
            </a:r>
          </a:p>
          <a:p>
            <a:pPr marL="179388" indent="-179388">
              <a:spcBef>
                <a:spcPts val="300"/>
              </a:spcBef>
              <a:buFont typeface="Arial" pitchFamily="-84" charset="0"/>
              <a:buChar char="•"/>
            </a:pPr>
            <a:r>
              <a:rPr lang="fr-FR" sz="1500" dirty="0" smtClean="0"/>
              <a:t>Relations avec l’employeur sur le lieu de travail ciblé, concurrents</a:t>
            </a:r>
          </a:p>
          <a:p>
            <a:pPr>
              <a:spcBef>
                <a:spcPts val="300"/>
              </a:spcBef>
              <a:buFont typeface="Arial" pitchFamily="-84" charset="0"/>
              <a:buChar char="•"/>
            </a:pPr>
            <a:r>
              <a:rPr lang="fr-FR" sz="1500" dirty="0" smtClean="0"/>
              <a:t>   Négociations</a:t>
            </a:r>
          </a:p>
          <a:p>
            <a:pPr>
              <a:spcBef>
                <a:spcPts val="300"/>
              </a:spcBef>
              <a:buFont typeface="Arial" pitchFamily="-84" charset="0"/>
              <a:buChar char="•"/>
            </a:pPr>
            <a:r>
              <a:rPr lang="fr-FR" sz="1500" dirty="0" smtClean="0"/>
              <a:t>   Autres lieux de travail</a:t>
            </a:r>
            <a:endParaRPr lang="fr-FR" sz="15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450" y="5650185"/>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274638"/>
            <a:ext cx="9144000" cy="1143000"/>
          </a:xfrm>
        </p:spPr>
        <p:txBody>
          <a:bodyPr>
            <a:normAutofit fontScale="90000"/>
          </a:bodyPr>
          <a:lstStyle/>
          <a:p>
            <a:r>
              <a:rPr lang="en-US" sz="4000" b="1" dirty="0"/>
              <a:t>Rôle des travailleurs clés dans la campagne</a:t>
            </a:r>
          </a:p>
        </p:txBody>
      </p:sp>
      <p:sp>
        <p:nvSpPr>
          <p:cNvPr id="40963" name="Content Placeholder 2"/>
          <p:cNvSpPr>
            <a:spLocks noGrp="1"/>
          </p:cNvSpPr>
          <p:nvPr>
            <p:ph idx="1"/>
          </p:nvPr>
        </p:nvSpPr>
        <p:spPr>
          <a:xfrm>
            <a:off x="457200" y="1410200"/>
            <a:ext cx="8229600" cy="4525963"/>
          </a:xfrm>
        </p:spPr>
        <p:txBody>
          <a:bodyPr>
            <a:normAutofit lnSpcReduction="10000"/>
          </a:bodyPr>
          <a:lstStyle/>
          <a:p>
            <a:pPr>
              <a:buFont typeface="Arial" pitchFamily="-84" charset="0"/>
              <a:buNone/>
            </a:pPr>
            <a:r>
              <a:rPr lang="en-US" sz="2800" u="sng" dirty="0"/>
              <a:t>Délégués du comité d’entreprise</a:t>
            </a:r>
          </a:p>
          <a:p>
            <a:r>
              <a:rPr lang="en-US" sz="2800" dirty="0"/>
              <a:t>Plan d’affaires et informations</a:t>
            </a:r>
          </a:p>
          <a:p>
            <a:r>
              <a:rPr lang="en-US" sz="2800" dirty="0"/>
              <a:t>Activité coordonnée</a:t>
            </a:r>
          </a:p>
          <a:p>
            <a:pPr>
              <a:buFont typeface="Arial" pitchFamily="-84" charset="0"/>
              <a:buNone/>
            </a:pPr>
            <a:r>
              <a:rPr lang="en-US" sz="2800" u="sng" dirty="0"/>
              <a:t>Leaders sur le lieu de travail</a:t>
            </a:r>
          </a:p>
          <a:p>
            <a:r>
              <a:rPr lang="en-US" sz="2800" dirty="0"/>
              <a:t>Porte-parole de la campagne</a:t>
            </a:r>
          </a:p>
          <a:p>
            <a:r>
              <a:rPr lang="en-US" sz="2800" dirty="0"/>
              <a:t>Mènent le combat sur le lieu de travail</a:t>
            </a:r>
          </a:p>
          <a:p>
            <a:r>
              <a:rPr lang="en-US" sz="2800" dirty="0"/>
              <a:t>Accroissent et renforcent le syndicat</a:t>
            </a:r>
          </a:p>
          <a:p>
            <a:r>
              <a:rPr lang="en-US" sz="2800" dirty="0"/>
              <a:t>Approuvent les règlements</a:t>
            </a:r>
          </a:p>
          <a:p>
            <a:pPr marL="0" lvl="1" indent="0">
              <a:buNone/>
            </a:pPr>
            <a:r>
              <a:rPr lang="en-US" u="sng" dirty="0" smtClean="0"/>
              <a:t>Autres ?</a:t>
            </a:r>
            <a:endParaRPr lang="fr-FR" u="sng" dirty="0">
              <a:ea typeface="ＭＳ Ｐゴシック" pitchFamily="-84" charset="-128"/>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457200" y="1600200"/>
            <a:ext cx="3461657" cy="2209800"/>
          </a:xfrm>
          <a:ln>
            <a:solidFill>
              <a:schemeClr val="tx1"/>
            </a:solidFill>
          </a:ln>
        </p:spPr>
        <p:txBody>
          <a:bodyPr/>
          <a:lstStyle/>
          <a:p>
            <a:pPr>
              <a:buFont typeface="Arial" pitchFamily="-84" charset="0"/>
              <a:buNone/>
            </a:pPr>
            <a:r>
              <a:rPr lang="fr-FR" sz="2400" u="sng" dirty="0" smtClean="0">
                <a:latin typeface="+mj-lt"/>
              </a:rPr>
              <a:t>Une campagne exhaustive</a:t>
            </a:r>
          </a:p>
          <a:p>
            <a:pPr>
              <a:buFont typeface="Arial" pitchFamily="-84" charset="0"/>
              <a:buNone/>
            </a:pPr>
            <a:r>
              <a:rPr lang="fr-FR" sz="2400" dirty="0" smtClean="0"/>
              <a:t> … intensifie</a:t>
            </a:r>
          </a:p>
          <a:p>
            <a:pPr>
              <a:buFont typeface="Arial" pitchFamily="-84" charset="0"/>
              <a:buNone/>
            </a:pPr>
            <a:r>
              <a:rPr lang="fr-FR" sz="2400" dirty="0" smtClean="0"/>
              <a:t> … « comprime »</a:t>
            </a:r>
          </a:p>
          <a:p>
            <a:pPr>
              <a:buFont typeface="Arial" pitchFamily="-84" charset="0"/>
              <a:buNone/>
            </a:pPr>
            <a:r>
              <a:rPr lang="fr-FR" sz="2400" dirty="0" smtClean="0"/>
              <a:t> … crée une crise</a:t>
            </a:r>
            <a:endParaRPr lang="fr-FR" sz="2400" dirty="0"/>
          </a:p>
        </p:txBody>
      </p:sp>
      <p:sp>
        <p:nvSpPr>
          <p:cNvPr id="4" name="Right Arrow 3"/>
          <p:cNvSpPr/>
          <p:nvPr/>
        </p:nvSpPr>
        <p:spPr>
          <a:xfrm>
            <a:off x="4058392" y="2514600"/>
            <a:ext cx="977900" cy="484188"/>
          </a:xfrm>
          <a:prstGeom prst="rightArrow">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5" name="TextBox 4"/>
          <p:cNvSpPr txBox="1"/>
          <p:nvPr/>
        </p:nvSpPr>
        <p:spPr>
          <a:xfrm>
            <a:off x="5153396" y="1609106"/>
            <a:ext cx="3478481" cy="2209800"/>
          </a:xfrm>
          <a:prstGeom prst="rect">
            <a:avLst/>
          </a:prstGeom>
          <a:noFill/>
          <a:ln>
            <a:solidFill>
              <a:srgbClr val="000000"/>
            </a:solidFill>
          </a:ln>
        </p:spPr>
        <p:txBody>
          <a:bodyPr wrap="square">
            <a:prstTxWarp prst="textNoShape">
              <a:avLst/>
            </a:prstTxWarp>
            <a:noAutofit/>
          </a:bodyPr>
          <a:lstStyle/>
          <a:p>
            <a:r>
              <a:rPr lang="fr-FR" sz="2400" u="sng" dirty="0" smtClean="0">
                <a:latin typeface="+mj-lt"/>
              </a:rPr>
              <a:t>Règlement</a:t>
            </a:r>
          </a:p>
          <a:p>
            <a:pPr marL="355600" indent="-355600"/>
            <a:r>
              <a:rPr lang="fr-FR" sz="2400" dirty="0" smtClean="0">
                <a:latin typeface="Calibri" pitchFamily="-84" charset="0"/>
              </a:rPr>
              <a:t> ... droits d'organisation syndicale</a:t>
            </a:r>
          </a:p>
          <a:p>
            <a:pPr marL="355600" indent="-355600"/>
            <a:r>
              <a:rPr lang="fr-FR" sz="2400" dirty="0" smtClean="0">
                <a:latin typeface="Calibri" pitchFamily="-84" charset="0"/>
              </a:rPr>
              <a:t> ... accords améliorés</a:t>
            </a:r>
          </a:p>
          <a:p>
            <a:pPr marL="355600" indent="-355600"/>
            <a:r>
              <a:rPr lang="fr-FR" sz="2400" dirty="0" smtClean="0">
                <a:latin typeface="Calibri" pitchFamily="-84" charset="0"/>
              </a:rPr>
              <a:t> ... « victoire syndicale »</a:t>
            </a:r>
          </a:p>
          <a:p>
            <a:endParaRPr lang="fr-FR" dirty="0" smtClean="0">
              <a:latin typeface="Calibri" pitchFamily="-84" charset="0"/>
            </a:endParaRPr>
          </a:p>
          <a:p>
            <a:endParaRPr lang="fr-FR"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Évaluer et examiner</a:t>
            </a:r>
            <a:endParaRPr lang="fr-FR" sz="4000" b="1" dirty="0"/>
          </a:p>
        </p:txBody>
      </p:sp>
      <p:sp>
        <p:nvSpPr>
          <p:cNvPr id="3" name="Content Placeholder 2"/>
          <p:cNvSpPr>
            <a:spLocks noGrp="1"/>
          </p:cNvSpPr>
          <p:nvPr>
            <p:ph idx="1"/>
          </p:nvPr>
        </p:nvSpPr>
        <p:spPr/>
        <p:txBody>
          <a:bodyPr/>
          <a:lstStyle/>
          <a:p>
            <a:r>
              <a:rPr lang="en-GB" sz="2800" dirty="0" smtClean="0"/>
              <a:t>Célébrer le succès</a:t>
            </a:r>
          </a:p>
          <a:p>
            <a:r>
              <a:rPr lang="en-GB" sz="2800" dirty="0" smtClean="0"/>
              <a:t>Analyser le succès</a:t>
            </a:r>
          </a:p>
          <a:p>
            <a:r>
              <a:rPr lang="en-GB" sz="2800" dirty="0" smtClean="0"/>
              <a:t>Examiner les tactiques et la stratégie</a:t>
            </a:r>
          </a:p>
          <a:p>
            <a:r>
              <a:rPr lang="en-GB" sz="2800" dirty="0" smtClean="0"/>
              <a:t>Tirer les enseignements utiles</a:t>
            </a:r>
          </a:p>
          <a:p>
            <a:r>
              <a:rPr lang="en-GB" sz="2800" dirty="0" smtClean="0"/>
              <a:t>Faire une nouvelle campagne</a:t>
            </a:r>
          </a:p>
          <a:p>
            <a:endParaRPr lang="fr-FR"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ZoneTexte 12"/>
          <p:cNvSpPr txBox="1">
            <a:spLocks noChangeArrowheads="1"/>
          </p:cNvSpPr>
          <p:nvPr/>
        </p:nvSpPr>
        <p:spPr bwMode="auto">
          <a:xfrm>
            <a:off x="716574" y="1194124"/>
            <a:ext cx="3656134" cy="5047536"/>
          </a:xfrm>
          <a:prstGeom prst="rect">
            <a:avLst/>
          </a:prstGeom>
          <a:noFill/>
          <a:ln w="9525">
            <a:noFill/>
            <a:miter lim="800000"/>
            <a:headEnd/>
            <a:tailEnd/>
          </a:ln>
        </p:spPr>
        <p:txBody>
          <a:bodyPr lIns="0" tIns="0" rIns="0" bIns="0">
            <a:prstTxWarp prst="textNoShape">
              <a:avLst/>
            </a:prstTxWarp>
            <a:spAutoFit/>
          </a:bodyPr>
          <a:lstStyle/>
          <a:p>
            <a:pPr marL="514350" indent="-457200">
              <a:spcBef>
                <a:spcPts val="3000"/>
              </a:spcBef>
              <a:spcAft>
                <a:spcPts val="600"/>
              </a:spcAft>
              <a:buClr>
                <a:srgbClr val="FF0000"/>
              </a:buClr>
              <a:buSzPct val="100000"/>
              <a:buFont typeface="Wingdings" panose="05000000000000000000" pitchFamily="2" charset="2"/>
              <a:buChar char=""/>
            </a:pPr>
            <a:r>
              <a:rPr lang="en-GB" sz="2200" dirty="0" smtClean="0"/>
              <a:t>Cartographie</a:t>
            </a:r>
          </a:p>
          <a:p>
            <a:pPr marL="514350" indent="-457200">
              <a:spcBef>
                <a:spcPts val="3000"/>
              </a:spcBef>
              <a:spcAft>
                <a:spcPts val="600"/>
              </a:spcAft>
              <a:buClr>
                <a:srgbClr val="FF0000"/>
              </a:buClr>
              <a:buSzPct val="100000"/>
              <a:buFont typeface="Wingdings" panose="05000000000000000000" pitchFamily="2" charset="2"/>
              <a:buChar char=""/>
            </a:pPr>
            <a:r>
              <a:rPr lang="en-GB" sz="2200" dirty="0" smtClean="0"/>
              <a:t>Recherche</a:t>
            </a:r>
          </a:p>
          <a:p>
            <a:pPr marL="514350" indent="-457200">
              <a:spcBef>
                <a:spcPts val="3000"/>
              </a:spcBef>
              <a:spcAft>
                <a:spcPts val="600"/>
              </a:spcAft>
              <a:buClr>
                <a:srgbClr val="FF0000"/>
              </a:buClr>
              <a:buSzPct val="100000"/>
              <a:buFont typeface="Wingdings" panose="05000000000000000000" pitchFamily="2" charset="2"/>
              <a:buChar char=""/>
            </a:pPr>
            <a:r>
              <a:rPr lang="en-GB" sz="2200" dirty="0" smtClean="0"/>
              <a:t>Organisation des militants et des travailleurs</a:t>
            </a:r>
          </a:p>
          <a:p>
            <a:pPr marL="514350" indent="-457200">
              <a:spcBef>
                <a:spcPts val="3000"/>
              </a:spcBef>
              <a:spcAft>
                <a:spcPts val="600"/>
              </a:spcAft>
              <a:buClr>
                <a:srgbClr val="FF0000"/>
              </a:buClr>
              <a:buSzPct val="100000"/>
              <a:buFont typeface="Wingdings" panose="05000000000000000000" pitchFamily="2" charset="2"/>
              <a:buChar char=""/>
            </a:pPr>
            <a:r>
              <a:rPr lang="en-GB" sz="2200" dirty="0" smtClean="0"/>
              <a:t>Actions des membres, mobilisation</a:t>
            </a:r>
          </a:p>
          <a:p>
            <a:pPr marL="514350" indent="-457200">
              <a:spcBef>
                <a:spcPts val="3000"/>
              </a:spcBef>
              <a:spcAft>
                <a:spcPts val="600"/>
              </a:spcAft>
              <a:buClr>
                <a:srgbClr val="FF0000"/>
              </a:buClr>
              <a:buSzPct val="100000"/>
              <a:buFont typeface="Wingdings" panose="05000000000000000000" pitchFamily="2" charset="2"/>
              <a:buChar char=""/>
            </a:pPr>
            <a:r>
              <a:rPr lang="en-GB" sz="2200" dirty="0" smtClean="0"/>
              <a:t>Solidarité et soutien</a:t>
            </a:r>
          </a:p>
          <a:p>
            <a:pPr marL="514350" indent="-457200">
              <a:spcBef>
                <a:spcPts val="3000"/>
              </a:spcBef>
              <a:spcAft>
                <a:spcPts val="600"/>
              </a:spcAft>
              <a:buClr>
                <a:srgbClr val="FF0000"/>
              </a:buClr>
              <a:buSzPct val="220000"/>
              <a:buFont typeface="Calibri" pitchFamily="-84" charset="0"/>
              <a:buNone/>
            </a:pPr>
            <a:endParaRPr lang="fr-FR" sz="2400" dirty="0"/>
          </a:p>
        </p:txBody>
      </p:sp>
      <p:sp>
        <p:nvSpPr>
          <p:cNvPr id="18438" name="ZoneTexte 12"/>
          <p:cNvSpPr txBox="1">
            <a:spLocks noChangeArrowheads="1"/>
          </p:cNvSpPr>
          <p:nvPr/>
        </p:nvSpPr>
        <p:spPr bwMode="auto">
          <a:xfrm>
            <a:off x="4771293" y="1231057"/>
            <a:ext cx="3656135" cy="4339650"/>
          </a:xfrm>
          <a:prstGeom prst="rect">
            <a:avLst/>
          </a:prstGeom>
          <a:noFill/>
          <a:ln w="9525">
            <a:noFill/>
            <a:miter lim="800000"/>
            <a:headEnd/>
            <a:tailEnd/>
          </a:ln>
        </p:spPr>
        <p:txBody>
          <a:bodyPr lIns="0" tIns="0" rIns="0" bIns="0">
            <a:prstTxWarp prst="textNoShape">
              <a:avLst/>
            </a:prstTxWarp>
            <a:spAutoFit/>
          </a:bodyPr>
          <a:lstStyle/>
          <a:p>
            <a:pPr marL="514350" indent="-457200">
              <a:spcBef>
                <a:spcPts val="3000"/>
              </a:spcBef>
              <a:spcAft>
                <a:spcPts val="600"/>
              </a:spcAft>
              <a:buClr>
                <a:srgbClr val="FF0000"/>
              </a:buClr>
              <a:buSzPct val="100000"/>
              <a:buFont typeface="Wingdings" panose="05000000000000000000" pitchFamily="2" charset="2"/>
              <a:buChar char=""/>
            </a:pPr>
            <a:r>
              <a:rPr lang="en-US" sz="2200" dirty="0"/>
              <a:t>Clients, fournisseurs</a:t>
            </a:r>
            <a:endParaRPr lang="fr-FR" sz="2200" dirty="0"/>
          </a:p>
          <a:p>
            <a:pPr marL="514350" indent="-457200">
              <a:spcBef>
                <a:spcPts val="3000"/>
              </a:spcBef>
              <a:spcAft>
                <a:spcPts val="600"/>
              </a:spcAft>
              <a:buClr>
                <a:srgbClr val="FF0000"/>
              </a:buClr>
              <a:buSzPct val="100000"/>
              <a:buFont typeface="Wingdings" panose="05000000000000000000" pitchFamily="2" charset="2"/>
              <a:buChar char=""/>
            </a:pPr>
            <a:r>
              <a:rPr lang="en-US" sz="2200" dirty="0"/>
              <a:t>Juridique</a:t>
            </a:r>
          </a:p>
          <a:p>
            <a:pPr marL="514350" indent="-457200">
              <a:spcBef>
                <a:spcPts val="3000"/>
              </a:spcBef>
              <a:spcAft>
                <a:spcPts val="600"/>
              </a:spcAft>
              <a:buClr>
                <a:srgbClr val="FF0000"/>
              </a:buClr>
              <a:buSzPct val="100000"/>
              <a:buFont typeface="Wingdings" panose="05000000000000000000" pitchFamily="2" charset="2"/>
              <a:buChar char=""/>
            </a:pPr>
            <a:r>
              <a:rPr lang="en-US" sz="2200" dirty="0"/>
              <a:t>Médias</a:t>
            </a:r>
          </a:p>
          <a:p>
            <a:pPr marL="514350" indent="-457200">
              <a:spcBef>
                <a:spcPts val="3000"/>
              </a:spcBef>
              <a:spcAft>
                <a:spcPts val="600"/>
              </a:spcAft>
              <a:buClr>
                <a:srgbClr val="FF0000"/>
              </a:buClr>
              <a:buSzPct val="100000"/>
              <a:buFont typeface="Wingdings" panose="05000000000000000000" pitchFamily="2" charset="2"/>
              <a:buChar char=""/>
            </a:pPr>
            <a:r>
              <a:rPr lang="en-US" sz="2200" dirty="0"/>
              <a:t>Gouvernement et politique</a:t>
            </a:r>
            <a:endParaRPr lang="fr-FR" sz="2200" dirty="0"/>
          </a:p>
          <a:p>
            <a:pPr marL="514350" indent="-457200">
              <a:spcBef>
                <a:spcPts val="3000"/>
              </a:spcBef>
              <a:spcAft>
                <a:spcPts val="600"/>
              </a:spcAft>
              <a:buClr>
                <a:srgbClr val="FF0000"/>
              </a:buClr>
              <a:buSzPct val="100000"/>
              <a:buFont typeface="Wingdings" panose="05000000000000000000" pitchFamily="2" charset="2"/>
              <a:buChar char=""/>
            </a:pPr>
            <a:r>
              <a:rPr lang="en-US" sz="2200" dirty="0"/>
              <a:t>ONG, collectivités</a:t>
            </a:r>
            <a:endParaRPr lang="fr-FR" sz="2200" dirty="0"/>
          </a:p>
          <a:p>
            <a:pPr marL="514350" indent="-457200">
              <a:spcBef>
                <a:spcPts val="3000"/>
              </a:spcBef>
              <a:spcAft>
                <a:spcPts val="600"/>
              </a:spcAft>
              <a:buClr>
                <a:srgbClr val="FF0000"/>
              </a:buClr>
              <a:buSzPct val="100000"/>
              <a:buFont typeface="Wingdings" panose="05000000000000000000" pitchFamily="2" charset="2"/>
              <a:buChar char=""/>
            </a:pPr>
            <a:r>
              <a:rPr lang="fr-CH" sz="2200" dirty="0"/>
              <a:t>Investisseurs, actionnaires</a:t>
            </a:r>
            <a:endParaRPr lang="fr-FR" sz="2200" dirty="0"/>
          </a:p>
        </p:txBody>
      </p:sp>
      <p:sp>
        <p:nvSpPr>
          <p:cNvPr id="5" name="Title 1"/>
          <p:cNvSpPr txBox="1">
            <a:spLocks/>
          </p:cNvSpPr>
          <p:nvPr/>
        </p:nvSpPr>
        <p:spPr>
          <a:xfrm>
            <a:off x="457200" y="2063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rPr>
              <a:t>Éléments de campagne</a:t>
            </a:r>
            <a:endParaRPr kumimoji="0" lang="fr-FR" sz="4000" b="1" i="0" u="none" strike="noStrike" kern="1200" cap="none" spc="0" normalizeH="0" baseline="0" noProof="0" dirty="0">
              <a:ln>
                <a:noFill/>
              </a:ln>
              <a:solidFill>
                <a:schemeClr val="tx1"/>
              </a:solidFill>
              <a:effectLst/>
              <a:uLnTx/>
              <a:uFillTx/>
              <a:latin typeface="+mj-lt"/>
              <a:ea typeface="ＭＳ Ｐゴシック" pitchFamily="-84" charset="-128"/>
              <a:cs typeface="ＭＳ Ｐゴシック" pitchFamily="-84" charset="-128"/>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Autofit/>
          </a:bodyPr>
          <a:lstStyle/>
          <a:p>
            <a:r>
              <a:rPr lang="en-US" sz="4000" b="1" dirty="0">
                <a:solidFill>
                  <a:srgbClr val="000000"/>
                </a:solidFill>
              </a:rPr>
              <a:t>Campagnes exhaustives</a:t>
            </a:r>
            <a:r>
              <a:rPr dirty="0"/>
              <a:t/>
            </a:r>
            <a:br>
              <a:rPr dirty="0"/>
            </a:br>
            <a:r>
              <a:rPr lang="en-US" sz="4000" b="1" dirty="0">
                <a:solidFill>
                  <a:srgbClr val="000000"/>
                </a:solidFill>
              </a:rPr>
              <a:t>10 concepts clés</a:t>
            </a:r>
          </a:p>
        </p:txBody>
      </p:sp>
      <p:sp>
        <p:nvSpPr>
          <p:cNvPr id="3" name="Content Placeholder 2"/>
          <p:cNvSpPr>
            <a:spLocks noGrp="1"/>
          </p:cNvSpPr>
          <p:nvPr>
            <p:ph idx="1"/>
          </p:nvPr>
        </p:nvSpPr>
        <p:spPr>
          <a:xfrm>
            <a:off x="457200" y="1650670"/>
            <a:ext cx="8229600" cy="4704093"/>
          </a:xfrm>
        </p:spPr>
        <p:txBody>
          <a:bodyPr>
            <a:noAutofit/>
          </a:bodyPr>
          <a:lstStyle/>
          <a:p>
            <a:pPr marL="514350" indent="-514350">
              <a:lnSpc>
                <a:spcPct val="80000"/>
              </a:lnSpc>
              <a:buFont typeface="Arial" pitchFamily="-84" charset="0"/>
              <a:buAutoNum type="arabicPeriod"/>
            </a:pPr>
            <a:r>
              <a:rPr lang="fr-FR" sz="2000" dirty="0" smtClean="0"/>
              <a:t>Syllogisme des moyens de pression</a:t>
            </a:r>
            <a:endParaRPr lang="fr-FR" sz="2000" i="1" dirty="0" smtClean="0">
              <a:ea typeface="ＭＳ Ｐゴシック" pitchFamily="-84" charset="-128"/>
              <a:cs typeface="ＭＳ Ｐゴシック" pitchFamily="-84" charset="-128"/>
            </a:endParaRPr>
          </a:p>
          <a:p>
            <a:pPr marL="812800" lvl="2" indent="0">
              <a:lnSpc>
                <a:spcPct val="80000"/>
              </a:lnSpc>
              <a:buFont typeface="Arial" pitchFamily="-84" charset="0"/>
              <a:buNone/>
            </a:pPr>
            <a:r>
              <a:rPr lang="fr-FR" sz="2000" dirty="0" smtClean="0"/>
              <a:t>Qui est le décideur, qui nous accorde ce que nous voulons ?</a:t>
            </a:r>
          </a:p>
          <a:p>
            <a:pPr marL="812800" lvl="2" indent="0">
              <a:lnSpc>
                <a:spcPct val="80000"/>
              </a:lnSpc>
              <a:buFont typeface="Arial" pitchFamily="-84" charset="0"/>
              <a:buNone/>
            </a:pPr>
            <a:r>
              <a:rPr lang="fr-FR" sz="2000" dirty="0" smtClean="0"/>
              <a:t>Qu’est-ce qui est important pour ce décideur ?</a:t>
            </a:r>
            <a:br>
              <a:rPr lang="fr-FR" sz="2000" dirty="0" smtClean="0"/>
            </a:br>
            <a:r>
              <a:rPr lang="fr-FR" sz="2000" dirty="0" smtClean="0"/>
              <a:t>Comment pouvoir influer sur ce qui est important pour ce décideur ?</a:t>
            </a:r>
          </a:p>
          <a:p>
            <a:pPr marL="514350" indent="-514350">
              <a:lnSpc>
                <a:spcPct val="80000"/>
              </a:lnSpc>
              <a:buFont typeface="Calibri" pitchFamily="-84" charset="0"/>
              <a:buAutoNum type="arabicPeriod"/>
            </a:pPr>
            <a:r>
              <a:rPr lang="fr-FR" sz="2000" dirty="0" smtClean="0"/>
              <a:t>Intensification</a:t>
            </a:r>
            <a:endParaRPr lang="fr-FR" sz="2000" dirty="0" smtClean="0">
              <a:ea typeface="ＭＳ Ｐゴシック" pitchFamily="-84" charset="-128"/>
              <a:cs typeface="ＭＳ Ｐゴシック" pitchFamily="-84" charset="-128"/>
            </a:endParaRPr>
          </a:p>
          <a:p>
            <a:pPr marL="514350" indent="-514350">
              <a:lnSpc>
                <a:spcPct val="80000"/>
              </a:lnSpc>
              <a:buFont typeface="Calibri" pitchFamily="-84" charset="0"/>
              <a:buAutoNum type="arabicPeriod"/>
            </a:pPr>
            <a:r>
              <a:rPr lang="fr-FR" sz="2000" dirty="0" smtClean="0"/>
              <a:t>« Compression »</a:t>
            </a:r>
          </a:p>
          <a:p>
            <a:pPr marL="514350" indent="-514350">
              <a:lnSpc>
                <a:spcPct val="80000"/>
              </a:lnSpc>
              <a:buFont typeface="Calibri" pitchFamily="-84" charset="0"/>
              <a:buAutoNum type="arabicPeriod"/>
            </a:pPr>
            <a:r>
              <a:rPr lang="fr-FR" sz="2000" dirty="0" smtClean="0"/>
              <a:t>Suivre l’argent à la trace</a:t>
            </a:r>
          </a:p>
          <a:p>
            <a:pPr marL="514350" indent="-514350">
              <a:lnSpc>
                <a:spcPct val="80000"/>
              </a:lnSpc>
              <a:buFont typeface="Calibri" pitchFamily="-84" charset="0"/>
              <a:buAutoNum type="arabicPeriod"/>
            </a:pPr>
            <a:r>
              <a:rPr lang="fr-FR" sz="2000" dirty="0" smtClean="0"/>
              <a:t>Cibler un créneau</a:t>
            </a:r>
          </a:p>
          <a:p>
            <a:pPr marL="514350" indent="-514350">
              <a:lnSpc>
                <a:spcPct val="80000"/>
              </a:lnSpc>
              <a:buFont typeface="+mj-lt"/>
              <a:buAutoNum type="arabicPeriod"/>
            </a:pPr>
            <a:r>
              <a:rPr lang="fr-FR" sz="2000" dirty="0" smtClean="0"/>
              <a:t>Position de force morale et « retour de flamme »</a:t>
            </a:r>
          </a:p>
          <a:p>
            <a:pPr marL="514350" indent="-514350">
              <a:lnSpc>
                <a:spcPct val="80000"/>
              </a:lnSpc>
              <a:buFont typeface="+mj-lt"/>
              <a:buAutoNum type="arabicPeriod"/>
            </a:pPr>
            <a:r>
              <a:rPr lang="fr-FR" sz="2000" dirty="0" smtClean="0"/>
              <a:t>« Minorité militante » et « majorité »</a:t>
            </a:r>
          </a:p>
          <a:p>
            <a:pPr marL="514350" indent="-514350">
              <a:lnSpc>
                <a:spcPct val="80000"/>
              </a:lnSpc>
              <a:buFont typeface="+mj-lt"/>
              <a:buAutoNum type="arabicPeriod"/>
            </a:pPr>
            <a:r>
              <a:rPr lang="fr-FR" sz="2000" dirty="0" smtClean="0"/>
              <a:t>Questions concernant les travailleurs, questions collatérales</a:t>
            </a:r>
          </a:p>
          <a:p>
            <a:pPr marL="514350" indent="-514350">
              <a:lnSpc>
                <a:spcPct val="80000"/>
              </a:lnSpc>
              <a:buFont typeface="+mj-lt"/>
              <a:buAutoNum type="arabicPeriod"/>
            </a:pPr>
            <a:r>
              <a:rPr lang="fr-FR" sz="2000" dirty="0" smtClean="0"/>
              <a:t>Visibilité, impact économique</a:t>
            </a:r>
          </a:p>
          <a:p>
            <a:pPr marL="514350" indent="-514350">
              <a:lnSpc>
                <a:spcPct val="80000"/>
              </a:lnSpc>
              <a:buFont typeface="+mj-lt"/>
              <a:buAutoNum type="arabicPeriod"/>
            </a:pPr>
            <a:r>
              <a:rPr lang="fr-FR" sz="2000" dirty="0" smtClean="0"/>
              <a:t>Principe de la carotte et du bâton</a:t>
            </a:r>
          </a:p>
          <a:p>
            <a:pPr marL="514350" indent="-514350">
              <a:lnSpc>
                <a:spcPct val="80000"/>
              </a:lnSpc>
              <a:buFont typeface="Calibri" pitchFamily="-84" charset="0"/>
              <a:buAutoNum type="arabicPeriod"/>
            </a:pPr>
            <a:endParaRPr lang="fr-FR" sz="2000" dirty="0">
              <a:ea typeface="ＭＳ Ｐゴシック" pitchFamily="-84" charset="-128"/>
              <a:cs typeface="ＭＳ Ｐゴシック" pitchFamily="-84" charset="-128"/>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7"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7"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8"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8"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8"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6"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7" presetClass="entr" presetSubtype="8"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2"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7" presetClass="entr" presetSubtype="8"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8"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7" presetClass="entr" presetSubtype="8"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2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4" dur="2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7" presetClass="entr" presetSubtype="8" fill="hold" grpId="0"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additive="base">
                                        <p:cTn id="69" dur="2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0" dur="2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4727575" y="3834750"/>
            <a:ext cx="377825" cy="365125"/>
          </a:xfrm>
          <a:prstGeom prst="ellipse">
            <a:avLst/>
          </a:prstGeom>
          <a:ln/>
        </p:spPr>
        <p:style>
          <a:lnRef idx="1">
            <a:schemeClr val="accent1"/>
          </a:lnRef>
          <a:fillRef idx="3">
            <a:schemeClr val="accent1"/>
          </a:fillRef>
          <a:effectRef idx="2">
            <a:schemeClr val="accent1"/>
          </a:effectRef>
          <a:fontRef idx="minor">
            <a:schemeClr val="lt1"/>
          </a:fontRef>
        </p:style>
      </p:sp>
      <p:sp>
        <p:nvSpPr>
          <p:cNvPr id="6" name="Oval 5"/>
          <p:cNvSpPr/>
          <p:nvPr/>
        </p:nvSpPr>
        <p:spPr>
          <a:xfrm>
            <a:off x="4921250" y="2612375"/>
            <a:ext cx="368300" cy="382588"/>
          </a:xfrm>
          <a:prstGeom prst="ellipse">
            <a:avLst/>
          </a:prstGeom>
          <a:solidFill>
            <a:srgbClr val="CCFFCC"/>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7" name="Oval 6"/>
          <p:cNvSpPr/>
          <p:nvPr/>
        </p:nvSpPr>
        <p:spPr>
          <a:xfrm>
            <a:off x="5068888" y="4199875"/>
            <a:ext cx="377825" cy="365125"/>
          </a:xfrm>
          <a:prstGeom prst="ellipse">
            <a:avLst/>
          </a:prstGeom>
          <a:ln/>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4656138" y="4382438"/>
            <a:ext cx="376237" cy="365125"/>
          </a:xfrm>
          <a:prstGeom prst="ellipse">
            <a:avLst/>
          </a:prstGeom>
          <a:ln/>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4351338" y="4017313"/>
            <a:ext cx="376237" cy="365125"/>
          </a:xfrm>
          <a:prstGeom prst="ellipse">
            <a:avLst/>
          </a:prstGeom>
          <a:ln/>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629400" y="4382438"/>
            <a:ext cx="377825" cy="365125"/>
          </a:xfrm>
          <a:prstGeom prst="ellipse">
            <a:avLst/>
          </a:prstGeom>
          <a:solidFill>
            <a:srgbClr val="008000"/>
          </a:solidFill>
          <a:ln/>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4997450" y="5692125"/>
            <a:ext cx="376238" cy="365125"/>
          </a:xfrm>
          <a:prstGeom prst="ellipse">
            <a:avLst/>
          </a:prstGeom>
          <a:solidFill>
            <a:srgbClr val="000090"/>
          </a:solidFill>
          <a:ln/>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5184775" y="5327000"/>
            <a:ext cx="377825" cy="365125"/>
          </a:xfrm>
          <a:prstGeom prst="ellipse">
            <a:avLst/>
          </a:prstGeom>
          <a:solidFill>
            <a:srgbClr val="000090"/>
          </a:solidFill>
          <a:ln/>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4808538" y="5327000"/>
            <a:ext cx="376237" cy="365125"/>
          </a:xfrm>
          <a:prstGeom prst="ellipse">
            <a:avLst/>
          </a:prstGeom>
          <a:solidFill>
            <a:srgbClr val="000090"/>
          </a:solidFill>
          <a:ln/>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3276600" y="4961875"/>
            <a:ext cx="377825" cy="365125"/>
          </a:xfrm>
          <a:prstGeom prst="ellipse">
            <a:avLst/>
          </a:prstGeom>
          <a:solidFill>
            <a:srgbClr val="660066"/>
          </a:solidFill>
          <a:ln/>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998538" y="3926825"/>
            <a:ext cx="376237" cy="365125"/>
          </a:xfrm>
          <a:prstGeom prst="ellipse">
            <a:avLst/>
          </a:prstGeom>
          <a:solidFill>
            <a:srgbClr val="FF6600"/>
          </a:solidFill>
          <a:ln/>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374775" y="4565000"/>
            <a:ext cx="377825" cy="365125"/>
          </a:xfrm>
          <a:prstGeom prst="ellipse">
            <a:avLst/>
          </a:prstGeom>
          <a:solidFill>
            <a:srgbClr val="FF6600"/>
          </a:solidFill>
          <a:ln/>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2600" y="4139550"/>
            <a:ext cx="377825" cy="365125"/>
          </a:xfrm>
          <a:prstGeom prst="ellipse">
            <a:avLst/>
          </a:prstGeom>
          <a:solidFill>
            <a:srgbClr val="FF6600"/>
          </a:solidFill>
          <a:ln/>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4467225" y="2812400"/>
            <a:ext cx="377825" cy="365125"/>
          </a:xfrm>
          <a:prstGeom prst="ellipse">
            <a:avLst/>
          </a:prstGeom>
          <a:solidFill>
            <a:srgbClr val="CCFFCC"/>
          </a:solidFill>
          <a:ln/>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4997450" y="3177525"/>
            <a:ext cx="376238" cy="365125"/>
          </a:xfrm>
          <a:prstGeom prst="ellipse">
            <a:avLst/>
          </a:prstGeom>
          <a:solidFill>
            <a:srgbClr val="3366FF"/>
          </a:solidFill>
          <a:ln/>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3465513" y="2447275"/>
            <a:ext cx="376237" cy="365125"/>
          </a:xfrm>
          <a:prstGeom prst="ellipse">
            <a:avLst/>
          </a:prstGeom>
          <a:solidFill>
            <a:srgbClr val="000000"/>
          </a:solidFill>
          <a:ln/>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3973513" y="5509563"/>
            <a:ext cx="377825" cy="365125"/>
          </a:xfrm>
          <a:prstGeom prst="ellipse">
            <a:avLst/>
          </a:prstGeom>
          <a:solidFill>
            <a:srgbClr val="FF0000"/>
          </a:solidFill>
          <a:ln/>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2522538" y="5327000"/>
            <a:ext cx="376237" cy="365125"/>
          </a:xfrm>
          <a:prstGeom prst="ellipse">
            <a:avLst/>
          </a:prstGeom>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2898775" y="3177525"/>
            <a:ext cx="377825" cy="365125"/>
          </a:xfrm>
          <a:prstGeom prst="ellipse">
            <a:avLst/>
          </a:prstGeom>
          <a:solidFill>
            <a:schemeClr val="tx1"/>
          </a:solidFill>
          <a:ln/>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51575" y="2994963"/>
            <a:ext cx="377825" cy="365125"/>
          </a:xfrm>
          <a:prstGeom prst="ellipse">
            <a:avLst/>
          </a:prstGeom>
          <a:solidFill>
            <a:srgbClr val="FFFF00"/>
          </a:solidFill>
          <a:ln/>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6064250" y="5509563"/>
            <a:ext cx="376238" cy="365125"/>
          </a:xfrm>
          <a:prstGeom prst="ellipse">
            <a:avLst/>
          </a:prstGeom>
          <a:solidFill>
            <a:srgbClr val="000090"/>
          </a:solidFill>
          <a:ln/>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7769225" y="4414188"/>
            <a:ext cx="376238" cy="365125"/>
          </a:xfrm>
          <a:prstGeom prst="ellipse">
            <a:avLst/>
          </a:prstGeom>
          <a:solidFill>
            <a:srgbClr val="008000"/>
          </a:solidFill>
          <a:ln/>
        </p:spPr>
        <p:style>
          <a:lnRef idx="1">
            <a:schemeClr val="accent1"/>
          </a:lnRef>
          <a:fillRef idx="3">
            <a:schemeClr val="accent1"/>
          </a:fillRef>
          <a:effectRef idx="2">
            <a:schemeClr val="accent1"/>
          </a:effectRef>
          <a:fontRef idx="minor">
            <a:schemeClr val="lt1"/>
          </a:fontRef>
        </p:style>
      </p:sp>
      <p:sp>
        <p:nvSpPr>
          <p:cNvPr id="27" name="Oval 26"/>
          <p:cNvSpPr/>
          <p:nvPr/>
        </p:nvSpPr>
        <p:spPr>
          <a:xfrm>
            <a:off x="7391400" y="3804588"/>
            <a:ext cx="377825" cy="365125"/>
          </a:xfrm>
          <a:prstGeom prst="ellipse">
            <a:avLst/>
          </a:prstGeom>
          <a:solidFill>
            <a:srgbClr val="008000"/>
          </a:solidFill>
          <a:ln/>
        </p:spPr>
        <p:style>
          <a:lnRef idx="1">
            <a:schemeClr val="accent1"/>
          </a:lnRef>
          <a:fillRef idx="3">
            <a:schemeClr val="accent1"/>
          </a:fillRef>
          <a:effectRef idx="2">
            <a:schemeClr val="accent1"/>
          </a:effectRef>
          <a:fontRef idx="minor">
            <a:schemeClr val="lt1"/>
          </a:fontRef>
        </p:style>
      </p:sp>
      <p:cxnSp>
        <p:nvCxnSpPr>
          <p:cNvPr id="29" name="Straight Connector 28"/>
          <p:cNvCxnSpPr>
            <a:stCxn id="23" idx="6"/>
            <a:endCxn id="9" idx="0"/>
          </p:cNvCxnSpPr>
          <p:nvPr/>
        </p:nvCxnSpPr>
        <p:spPr>
          <a:xfrm>
            <a:off x="3276600" y="3360088"/>
            <a:ext cx="1263650" cy="657225"/>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6200000" flipH="1">
            <a:off x="3523519" y="3038869"/>
            <a:ext cx="1258888" cy="752475"/>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23" idx="7"/>
            <a:endCxn id="20" idx="3"/>
          </p:cNvCxnSpPr>
          <p:nvPr/>
        </p:nvCxnSpPr>
        <p:spPr>
          <a:xfrm rot="5400000" flipH="1" flipV="1">
            <a:off x="3134519" y="2844944"/>
            <a:ext cx="473075" cy="300037"/>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6" idx="3"/>
            <a:endCxn id="18" idx="6"/>
          </p:cNvCxnSpPr>
          <p:nvPr/>
        </p:nvCxnSpPr>
        <p:spPr>
          <a:xfrm rot="5400000">
            <a:off x="4882356" y="2902094"/>
            <a:ext cx="55563" cy="130175"/>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a:endCxn id="19" idx="1"/>
          </p:cNvCxnSpPr>
          <p:nvPr/>
        </p:nvCxnSpPr>
        <p:spPr>
          <a:xfrm>
            <a:off x="4789488" y="2996550"/>
            <a:ext cx="261937" cy="23495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6" idx="5"/>
            <a:endCxn id="19" idx="0"/>
          </p:cNvCxnSpPr>
          <p:nvPr/>
        </p:nvCxnSpPr>
        <p:spPr>
          <a:xfrm rot="5400000">
            <a:off x="5091112" y="3033063"/>
            <a:ext cx="238125" cy="50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9" idx="4"/>
            <a:endCxn id="5" idx="7"/>
          </p:cNvCxnSpPr>
          <p:nvPr/>
        </p:nvCxnSpPr>
        <p:spPr>
          <a:xfrm rot="5400000">
            <a:off x="4944269" y="3648219"/>
            <a:ext cx="346075" cy="134937"/>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24" idx="3"/>
            <a:endCxn id="7" idx="7"/>
          </p:cNvCxnSpPr>
          <p:nvPr/>
        </p:nvCxnSpPr>
        <p:spPr>
          <a:xfrm rot="5400000">
            <a:off x="5375275" y="3321988"/>
            <a:ext cx="947737" cy="9159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6" idx="6"/>
            <a:endCxn id="24" idx="2"/>
          </p:cNvCxnSpPr>
          <p:nvPr/>
        </p:nvCxnSpPr>
        <p:spPr>
          <a:xfrm>
            <a:off x="5289550" y="2804463"/>
            <a:ext cx="962025" cy="373062"/>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27" idx="5"/>
            <a:endCxn id="26" idx="1"/>
          </p:cNvCxnSpPr>
          <p:nvPr/>
        </p:nvCxnSpPr>
        <p:spPr>
          <a:xfrm rot="16200000" flipH="1">
            <a:off x="7592219" y="4237182"/>
            <a:ext cx="352425" cy="109537"/>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27" idx="3"/>
            <a:endCxn id="10" idx="7"/>
          </p:cNvCxnSpPr>
          <p:nvPr/>
        </p:nvCxnSpPr>
        <p:spPr>
          <a:xfrm rot="5400000">
            <a:off x="7039769" y="4027632"/>
            <a:ext cx="319087" cy="495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19" idx="6"/>
            <a:endCxn id="27" idx="2"/>
          </p:cNvCxnSpPr>
          <p:nvPr/>
        </p:nvCxnSpPr>
        <p:spPr>
          <a:xfrm>
            <a:off x="5373688" y="3360088"/>
            <a:ext cx="2017712" cy="627062"/>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24" idx="4"/>
            <a:endCxn id="10" idx="0"/>
          </p:cNvCxnSpPr>
          <p:nvPr/>
        </p:nvCxnSpPr>
        <p:spPr>
          <a:xfrm rot="16200000" flipH="1">
            <a:off x="6118226" y="3682350"/>
            <a:ext cx="1022350" cy="377825"/>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10" idx="2"/>
            <a:endCxn id="7" idx="6"/>
          </p:cNvCxnSpPr>
          <p:nvPr/>
        </p:nvCxnSpPr>
        <p:spPr>
          <a:xfrm rot="10800000">
            <a:off x="5446713" y="4382438"/>
            <a:ext cx="1182687" cy="182562"/>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26" idx="3"/>
            <a:endCxn id="25" idx="7"/>
          </p:cNvCxnSpPr>
          <p:nvPr/>
        </p:nvCxnSpPr>
        <p:spPr>
          <a:xfrm rot="5400000">
            <a:off x="6685757" y="4424506"/>
            <a:ext cx="836612" cy="1438275"/>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26" idx="3"/>
            <a:endCxn id="12" idx="6"/>
          </p:cNvCxnSpPr>
          <p:nvPr/>
        </p:nvCxnSpPr>
        <p:spPr>
          <a:xfrm rot="5400000">
            <a:off x="6300787" y="3987151"/>
            <a:ext cx="784225" cy="2260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26" idx="3"/>
            <a:endCxn id="14" idx="6"/>
          </p:cNvCxnSpPr>
          <p:nvPr/>
        </p:nvCxnSpPr>
        <p:spPr>
          <a:xfrm rot="5400000">
            <a:off x="5529263" y="2850500"/>
            <a:ext cx="419100" cy="4168775"/>
          </a:xfrm>
          <a:prstGeom prst="line">
            <a:avLst/>
          </a:prstGeom>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20" idx="6"/>
            <a:endCxn id="27" idx="2"/>
          </p:cNvCxnSpPr>
          <p:nvPr/>
        </p:nvCxnSpPr>
        <p:spPr>
          <a:xfrm>
            <a:off x="3841750" y="2629838"/>
            <a:ext cx="3549650" cy="1357312"/>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18" idx="3"/>
            <a:endCxn id="17" idx="7"/>
          </p:cNvCxnSpPr>
          <p:nvPr/>
        </p:nvCxnSpPr>
        <p:spPr>
          <a:xfrm rot="5400000">
            <a:off x="2763838" y="2434575"/>
            <a:ext cx="1069975" cy="2447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81" name="Straight Connector 80"/>
          <p:cNvCxnSpPr>
            <a:stCxn id="15" idx="5"/>
            <a:endCxn id="17" idx="2"/>
          </p:cNvCxnSpPr>
          <p:nvPr/>
        </p:nvCxnSpPr>
        <p:spPr>
          <a:xfrm rot="16200000" flipH="1">
            <a:off x="1494631" y="4064144"/>
            <a:ext cx="84138" cy="431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17" idx="3"/>
            <a:endCxn id="16" idx="7"/>
          </p:cNvCxnSpPr>
          <p:nvPr/>
        </p:nvCxnSpPr>
        <p:spPr>
          <a:xfrm rot="5400000">
            <a:off x="1668463" y="4479275"/>
            <a:ext cx="168275" cy="111125"/>
          </a:xfrm>
          <a:prstGeom prst="line">
            <a:avLst/>
          </a:prstGeom>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16" idx="5"/>
            <a:endCxn id="22" idx="1"/>
          </p:cNvCxnSpPr>
          <p:nvPr/>
        </p:nvCxnSpPr>
        <p:spPr>
          <a:xfrm rot="16200000" flipH="1">
            <a:off x="1885950" y="4687238"/>
            <a:ext cx="503238" cy="881062"/>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Straight Connector 86"/>
          <p:cNvCxnSpPr>
            <a:stCxn id="16" idx="5"/>
            <a:endCxn id="21" idx="2"/>
          </p:cNvCxnSpPr>
          <p:nvPr/>
        </p:nvCxnSpPr>
        <p:spPr>
          <a:xfrm rot="16200000" flipH="1">
            <a:off x="2427288" y="4145900"/>
            <a:ext cx="815975" cy="2276475"/>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a:stCxn id="14" idx="5"/>
            <a:endCxn id="21" idx="1"/>
          </p:cNvCxnSpPr>
          <p:nvPr/>
        </p:nvCxnSpPr>
        <p:spPr>
          <a:xfrm rot="16200000" flipH="1">
            <a:off x="3669506" y="5202382"/>
            <a:ext cx="288925" cy="4302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8" idx="3"/>
            <a:endCxn id="21" idx="7"/>
          </p:cNvCxnSpPr>
          <p:nvPr/>
        </p:nvCxnSpPr>
        <p:spPr>
          <a:xfrm rot="5400000">
            <a:off x="4069557" y="4919806"/>
            <a:ext cx="868362" cy="415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p:cNvCxnSpPr>
            <a:stCxn id="14" idx="7"/>
            <a:endCxn id="9" idx="3"/>
          </p:cNvCxnSpPr>
          <p:nvPr/>
        </p:nvCxnSpPr>
        <p:spPr>
          <a:xfrm rot="5400000" flipH="1" flipV="1">
            <a:off x="3659188" y="4268138"/>
            <a:ext cx="687387" cy="808037"/>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17" idx="6"/>
            <a:endCxn id="9" idx="3"/>
          </p:cNvCxnSpPr>
          <p:nvPr/>
        </p:nvCxnSpPr>
        <p:spPr>
          <a:xfrm>
            <a:off x="2130425" y="4322113"/>
            <a:ext cx="2276475" cy="6350"/>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13" idx="0"/>
            <a:endCxn id="8" idx="4"/>
          </p:cNvCxnSpPr>
          <p:nvPr/>
        </p:nvCxnSpPr>
        <p:spPr>
          <a:xfrm rot="16200000" flipV="1">
            <a:off x="4631531" y="4961082"/>
            <a:ext cx="579437"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12" idx="0"/>
            <a:endCxn id="7" idx="4"/>
          </p:cNvCxnSpPr>
          <p:nvPr/>
        </p:nvCxnSpPr>
        <p:spPr>
          <a:xfrm rot="16200000" flipV="1">
            <a:off x="4934744" y="4888056"/>
            <a:ext cx="762000" cy="1158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7" idx="4"/>
            <a:endCxn id="25" idx="1"/>
          </p:cNvCxnSpPr>
          <p:nvPr/>
        </p:nvCxnSpPr>
        <p:spPr>
          <a:xfrm rot="16200000" flipH="1">
            <a:off x="5189538" y="4633262"/>
            <a:ext cx="996950" cy="86042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11" idx="6"/>
            <a:endCxn id="25" idx="2"/>
          </p:cNvCxnSpPr>
          <p:nvPr/>
        </p:nvCxnSpPr>
        <p:spPr>
          <a:xfrm flipV="1">
            <a:off x="5373688" y="5692125"/>
            <a:ext cx="690562" cy="1825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stCxn id="23" idx="5"/>
            <a:endCxn id="11" idx="2"/>
          </p:cNvCxnSpPr>
          <p:nvPr/>
        </p:nvCxnSpPr>
        <p:spPr>
          <a:xfrm rot="16200000" flipH="1">
            <a:off x="2916237" y="3793476"/>
            <a:ext cx="2386013" cy="177641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Straight Connector 111"/>
          <p:cNvCxnSpPr>
            <a:stCxn id="22" idx="7"/>
            <a:endCxn id="9" idx="3"/>
          </p:cNvCxnSpPr>
          <p:nvPr/>
        </p:nvCxnSpPr>
        <p:spPr>
          <a:xfrm rot="5400000" flipH="1" flipV="1">
            <a:off x="3100387" y="4072876"/>
            <a:ext cx="1050925" cy="1562100"/>
          </a:xfrm>
          <a:prstGeom prst="line">
            <a:avLst/>
          </a:prstGeom>
        </p:spPr>
        <p:style>
          <a:lnRef idx="2">
            <a:schemeClr val="accent1"/>
          </a:lnRef>
          <a:fillRef idx="0">
            <a:schemeClr val="accent1"/>
          </a:fillRef>
          <a:effectRef idx="1">
            <a:schemeClr val="accent1"/>
          </a:effectRef>
          <a:fontRef idx="minor">
            <a:schemeClr val="tx1"/>
          </a:fontRef>
        </p:style>
      </p:cxnSp>
      <p:sp>
        <p:nvSpPr>
          <p:cNvPr id="62" name="Oval 61"/>
          <p:cNvSpPr/>
          <p:nvPr/>
        </p:nvSpPr>
        <p:spPr>
          <a:xfrm>
            <a:off x="4176713" y="3634725"/>
            <a:ext cx="1335087" cy="138747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8492" name="Title 63"/>
          <p:cNvSpPr>
            <a:spLocks noGrp="1"/>
          </p:cNvSpPr>
          <p:nvPr>
            <p:ph type="title"/>
          </p:nvPr>
        </p:nvSpPr>
        <p:spPr>
          <a:xfrm>
            <a:off x="215900" y="872586"/>
            <a:ext cx="8713252" cy="1143000"/>
          </a:xfrm>
        </p:spPr>
        <p:txBody>
          <a:bodyPr>
            <a:noAutofit/>
          </a:bodyPr>
          <a:lstStyle/>
          <a:p>
            <a:r>
              <a:rPr lang="en-GB" sz="3600" b="1" dirty="0" smtClean="0"/>
              <a:t>Les employeurs peuvent être des organisations vastes et complexes … et une</a:t>
            </a:r>
            <a:r>
              <a:rPr sz="3600" dirty="0"/>
              <a:t/>
            </a:r>
            <a:br>
              <a:rPr sz="3600" dirty="0"/>
            </a:br>
            <a:r>
              <a:rPr lang="en-GB" sz="3600" b="1" dirty="0" smtClean="0"/>
              <a:t>« toile » de relations interconnectées</a:t>
            </a:r>
            <a:r>
              <a:rPr sz="3600" dirty="0"/>
              <a:t/>
            </a:r>
            <a:br>
              <a:rPr sz="3600" dirty="0"/>
            </a:br>
            <a:endParaRPr lang="fr-FR" sz="3600" i="1" dirty="0">
              <a:ea typeface="ＭＳ Ｐゴシック" pitchFamily="-84" charset="-128"/>
              <a:cs typeface="ＭＳ Ｐゴシック" pitchFamily="-84" charset="-128"/>
            </a:endParaRPr>
          </a:p>
        </p:txBody>
      </p:sp>
      <p:pic>
        <p:nvPicPr>
          <p:cNvPr id="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2899" y="587468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lide(fromBottom)">
                                      <p:cBhvr>
                                        <p:cTn id="21" dur="500"/>
                                        <p:tgtEl>
                                          <p:spTgt spid="10"/>
                                        </p:tgtEl>
                                      </p:cBhvr>
                                    </p:animEffect>
                                  </p:childTnLst>
                                </p:cTn>
                              </p:par>
                              <p:par>
                                <p:cTn id="22" presetID="2" presetClass="entr" presetSubtype="4" accel="50000" decel="50000" fill="hold" nodeType="withEffect">
                                  <p:stCondLst>
                                    <p:cond delay="0"/>
                                  </p:stCondLst>
                                  <p:childTnLst>
                                    <p:set>
                                      <p:cBhvr>
                                        <p:cTn id="23" dur="1" fill="hold">
                                          <p:stCondLst>
                                            <p:cond delay="0"/>
                                          </p:stCondLst>
                                        </p:cTn>
                                        <p:tgtEl>
                                          <p:spTgt spid="68"/>
                                        </p:tgtEl>
                                        <p:attrNameLst>
                                          <p:attrName>style.visibility</p:attrName>
                                        </p:attrNameLst>
                                      </p:cBhvr>
                                      <p:to>
                                        <p:strVal val="visible"/>
                                      </p:to>
                                    </p:set>
                                    <p:anim calcmode="lin" valueType="num">
                                      <p:cBhvr additive="base">
                                        <p:cTn id="24" dur="500" fill="hold"/>
                                        <p:tgtEl>
                                          <p:spTgt spid="68"/>
                                        </p:tgtEl>
                                        <p:attrNameLst>
                                          <p:attrName>ppt_x</p:attrName>
                                        </p:attrNameLst>
                                      </p:cBhvr>
                                      <p:tavLst>
                                        <p:tav tm="0">
                                          <p:val>
                                            <p:strVal val="#ppt_x"/>
                                          </p:val>
                                        </p:tav>
                                        <p:tav tm="100000">
                                          <p:val>
                                            <p:strVal val="#ppt_x"/>
                                          </p:val>
                                        </p:tav>
                                      </p:tavLst>
                                    </p:anim>
                                    <p:anim calcmode="lin" valueType="num">
                                      <p:cBhvr additive="base">
                                        <p:cTn id="25" dur="500" fill="hold"/>
                                        <p:tgtEl>
                                          <p:spTgt spid="68"/>
                                        </p:tgtEl>
                                        <p:attrNameLst>
                                          <p:attrName>ppt_y</p:attrName>
                                        </p:attrNameLst>
                                      </p:cBhvr>
                                      <p:tavLst>
                                        <p:tav tm="0">
                                          <p:val>
                                            <p:strVal val="1+#ppt_h/2"/>
                                          </p:val>
                                        </p:tav>
                                        <p:tav tm="100000">
                                          <p:val>
                                            <p:strVal val="#ppt_y"/>
                                          </p:val>
                                        </p:tav>
                                      </p:tavLst>
                                    </p:anim>
                                  </p:childTnLst>
                                </p:cTn>
                              </p:par>
                              <p:par>
                                <p:cTn id="26" presetID="2" presetClass="entr" presetSubtype="4" accel="50000" decel="50000" fill="hold" nodeType="withEffect">
                                  <p:stCondLst>
                                    <p:cond delay="0"/>
                                  </p:stCondLst>
                                  <p:childTnLst>
                                    <p:set>
                                      <p:cBhvr>
                                        <p:cTn id="27" dur="1" fill="hold">
                                          <p:stCondLst>
                                            <p:cond delay="0"/>
                                          </p:stCondLst>
                                        </p:cTn>
                                        <p:tgtEl>
                                          <p:spTgt spid="58"/>
                                        </p:tgtEl>
                                        <p:attrNameLst>
                                          <p:attrName>style.visibility</p:attrName>
                                        </p:attrNameLst>
                                      </p:cBhvr>
                                      <p:to>
                                        <p:strVal val="visible"/>
                                      </p:to>
                                    </p:set>
                                    <p:anim calcmode="lin" valueType="num">
                                      <p:cBhvr additive="base">
                                        <p:cTn id="28" dur="500" fill="hold"/>
                                        <p:tgtEl>
                                          <p:spTgt spid="58"/>
                                        </p:tgtEl>
                                        <p:attrNameLst>
                                          <p:attrName>ppt_x</p:attrName>
                                        </p:attrNameLst>
                                      </p:cBhvr>
                                      <p:tavLst>
                                        <p:tav tm="0">
                                          <p:val>
                                            <p:strVal val="#ppt_x"/>
                                          </p:val>
                                        </p:tav>
                                        <p:tav tm="100000">
                                          <p:val>
                                            <p:strVal val="#ppt_x"/>
                                          </p:val>
                                        </p:tav>
                                      </p:tavLst>
                                    </p:anim>
                                    <p:anim calcmode="lin" valueType="num">
                                      <p:cBhvr additive="base">
                                        <p:cTn id="29" dur="500" fill="hold"/>
                                        <p:tgtEl>
                                          <p:spTgt spid="58"/>
                                        </p:tgtEl>
                                        <p:attrNameLst>
                                          <p:attrName>ppt_y</p:attrName>
                                        </p:attrNameLst>
                                      </p:cBhvr>
                                      <p:tavLst>
                                        <p:tav tm="0">
                                          <p:val>
                                            <p:strVal val="1+#ppt_h/2"/>
                                          </p:val>
                                        </p:tav>
                                        <p:tav tm="100000">
                                          <p:val>
                                            <p:strVal val="#ppt_y"/>
                                          </p:val>
                                        </p:tav>
                                      </p:tavLst>
                                    </p:anim>
                                  </p:childTnLst>
                                </p:cTn>
                              </p:par>
                              <p:par>
                                <p:cTn id="30" presetID="12" presetClass="entr" presetSubtype="4"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slide(fromBottom)">
                                      <p:cBhvr>
                                        <p:cTn id="32" dur="500"/>
                                        <p:tgtEl>
                                          <p:spTgt spid="27"/>
                                        </p:tgtEl>
                                      </p:cBhvr>
                                    </p:animEffect>
                                  </p:childTnLst>
                                </p:cTn>
                              </p:par>
                              <p:par>
                                <p:cTn id="33" presetID="2" presetClass="entr" presetSubtype="4" accel="50000" decel="50000" fill="hold" nodeType="withEffect">
                                  <p:stCondLst>
                                    <p:cond delay="0"/>
                                  </p:stCondLst>
                                  <p:childTnLst>
                                    <p:set>
                                      <p:cBhvr>
                                        <p:cTn id="34" dur="1" fill="hold">
                                          <p:stCondLst>
                                            <p:cond delay="0"/>
                                          </p:stCondLst>
                                        </p:cTn>
                                        <p:tgtEl>
                                          <p:spTgt spid="56"/>
                                        </p:tgtEl>
                                        <p:attrNameLst>
                                          <p:attrName>style.visibility</p:attrName>
                                        </p:attrNameLst>
                                      </p:cBhvr>
                                      <p:to>
                                        <p:strVal val="visible"/>
                                      </p:to>
                                    </p:set>
                                    <p:anim calcmode="lin" valueType="num">
                                      <p:cBhvr additive="base">
                                        <p:cTn id="35" dur="500" fill="hold"/>
                                        <p:tgtEl>
                                          <p:spTgt spid="56"/>
                                        </p:tgtEl>
                                        <p:attrNameLst>
                                          <p:attrName>ppt_x</p:attrName>
                                        </p:attrNameLst>
                                      </p:cBhvr>
                                      <p:tavLst>
                                        <p:tav tm="0">
                                          <p:val>
                                            <p:strVal val="#ppt_x"/>
                                          </p:val>
                                        </p:tav>
                                        <p:tav tm="100000">
                                          <p:val>
                                            <p:strVal val="#ppt_x"/>
                                          </p:val>
                                        </p:tav>
                                      </p:tavLst>
                                    </p:anim>
                                    <p:anim calcmode="lin" valueType="num">
                                      <p:cBhvr additive="base">
                                        <p:cTn id="36" dur="500" fill="hold"/>
                                        <p:tgtEl>
                                          <p:spTgt spid="56"/>
                                        </p:tgtEl>
                                        <p:attrNameLst>
                                          <p:attrName>ppt_y</p:attrName>
                                        </p:attrNameLst>
                                      </p:cBhvr>
                                      <p:tavLst>
                                        <p:tav tm="0">
                                          <p:val>
                                            <p:strVal val="1+#ppt_h/2"/>
                                          </p:val>
                                        </p:tav>
                                        <p:tav tm="100000">
                                          <p:val>
                                            <p:strVal val="#ppt_y"/>
                                          </p:val>
                                        </p:tav>
                                      </p:tavLst>
                                    </p:anim>
                                  </p:childTnLst>
                                </p:cTn>
                              </p:par>
                              <p:par>
                                <p:cTn id="37" presetID="1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slide(fromBottom)">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900" decel="100000" fill="hold"/>
                                        <p:tgtEl>
                                          <p:spTgt spid="13"/>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48" presetID="2" presetClass="entr" presetSubtype="4" accel="50000" decel="50000" fill="hold" nodeType="withEffect">
                                  <p:stCondLst>
                                    <p:cond delay="0"/>
                                  </p:stCondLst>
                                  <p:childTnLst>
                                    <p:set>
                                      <p:cBhvr>
                                        <p:cTn id="49" dur="1" fill="hold">
                                          <p:stCondLst>
                                            <p:cond delay="0"/>
                                          </p:stCondLst>
                                        </p:cTn>
                                        <p:tgtEl>
                                          <p:spTgt spid="99"/>
                                        </p:tgtEl>
                                        <p:attrNameLst>
                                          <p:attrName>style.visibility</p:attrName>
                                        </p:attrNameLst>
                                      </p:cBhvr>
                                      <p:to>
                                        <p:strVal val="visible"/>
                                      </p:to>
                                    </p:set>
                                    <p:anim calcmode="lin" valueType="num">
                                      <p:cBhvr additive="base">
                                        <p:cTn id="50" dur="500" fill="hold"/>
                                        <p:tgtEl>
                                          <p:spTgt spid="99"/>
                                        </p:tgtEl>
                                        <p:attrNameLst>
                                          <p:attrName>ppt_x</p:attrName>
                                        </p:attrNameLst>
                                      </p:cBhvr>
                                      <p:tavLst>
                                        <p:tav tm="0">
                                          <p:val>
                                            <p:strVal val="#ppt_x"/>
                                          </p:val>
                                        </p:tav>
                                        <p:tav tm="100000">
                                          <p:val>
                                            <p:strVal val="#ppt_x"/>
                                          </p:val>
                                        </p:tav>
                                      </p:tavLst>
                                    </p:anim>
                                    <p:anim calcmode="lin" valueType="num">
                                      <p:cBhvr additive="base">
                                        <p:cTn id="51" dur="500" fill="hold"/>
                                        <p:tgtEl>
                                          <p:spTgt spid="99"/>
                                        </p:tgtEl>
                                        <p:attrNameLst>
                                          <p:attrName>ppt_y</p:attrName>
                                        </p:attrNameLst>
                                      </p:cBhvr>
                                      <p:tavLst>
                                        <p:tav tm="0">
                                          <p:val>
                                            <p:strVal val="1+#ppt_h/2"/>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900" decel="100000" fill="hold"/>
                                        <p:tgtEl>
                                          <p:spTgt spid="12"/>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58" presetID="2" presetClass="entr" presetSubtype="4" accel="50000" decel="50000" fill="hold" nodeType="withEffect">
                                  <p:stCondLst>
                                    <p:cond delay="0"/>
                                  </p:stCondLst>
                                  <p:childTnLst>
                                    <p:set>
                                      <p:cBhvr>
                                        <p:cTn id="59" dur="1" fill="hold">
                                          <p:stCondLst>
                                            <p:cond delay="0"/>
                                          </p:stCondLst>
                                        </p:cTn>
                                        <p:tgtEl>
                                          <p:spTgt spid="101"/>
                                        </p:tgtEl>
                                        <p:attrNameLst>
                                          <p:attrName>style.visibility</p:attrName>
                                        </p:attrNameLst>
                                      </p:cBhvr>
                                      <p:to>
                                        <p:strVal val="visible"/>
                                      </p:to>
                                    </p:set>
                                    <p:anim calcmode="lin" valueType="num">
                                      <p:cBhvr additive="base">
                                        <p:cTn id="60" dur="500" fill="hold"/>
                                        <p:tgtEl>
                                          <p:spTgt spid="101"/>
                                        </p:tgtEl>
                                        <p:attrNameLst>
                                          <p:attrName>ppt_x</p:attrName>
                                        </p:attrNameLst>
                                      </p:cBhvr>
                                      <p:tavLst>
                                        <p:tav tm="0">
                                          <p:val>
                                            <p:strVal val="#ppt_x"/>
                                          </p:val>
                                        </p:tav>
                                        <p:tav tm="100000">
                                          <p:val>
                                            <p:strVal val="#ppt_x"/>
                                          </p:val>
                                        </p:tav>
                                      </p:tavLst>
                                    </p:anim>
                                    <p:anim calcmode="lin" valueType="num">
                                      <p:cBhvr additive="base">
                                        <p:cTn id="61" dur="500" fill="hold"/>
                                        <p:tgtEl>
                                          <p:spTgt spid="101"/>
                                        </p:tgtEl>
                                        <p:attrNameLst>
                                          <p:attrName>ppt_y</p:attrName>
                                        </p:attrNameLst>
                                      </p:cBhvr>
                                      <p:tavLst>
                                        <p:tav tm="0">
                                          <p:val>
                                            <p:strVal val="1+#ppt_h/2"/>
                                          </p:val>
                                        </p:tav>
                                        <p:tav tm="100000">
                                          <p:val>
                                            <p:strVal val="#ppt_y"/>
                                          </p:val>
                                        </p:tav>
                                      </p:tavLst>
                                    </p:anim>
                                  </p:childTnLst>
                                </p:cTn>
                              </p:par>
                              <p:par>
                                <p:cTn id="62" presetID="2" presetClass="entr" presetSubtype="4" accel="50000" decel="50000" fill="hold" nodeType="withEffect">
                                  <p:stCondLst>
                                    <p:cond delay="0"/>
                                  </p:stCondLst>
                                  <p:childTnLst>
                                    <p:set>
                                      <p:cBhvr>
                                        <p:cTn id="63" dur="1" fill="hold">
                                          <p:stCondLst>
                                            <p:cond delay="0"/>
                                          </p:stCondLst>
                                        </p:cTn>
                                        <p:tgtEl>
                                          <p:spTgt spid="106"/>
                                        </p:tgtEl>
                                        <p:attrNameLst>
                                          <p:attrName>style.visibility</p:attrName>
                                        </p:attrNameLst>
                                      </p:cBhvr>
                                      <p:to>
                                        <p:strVal val="visible"/>
                                      </p:to>
                                    </p:set>
                                    <p:anim calcmode="lin" valueType="num">
                                      <p:cBhvr additive="base">
                                        <p:cTn id="64" dur="500" fill="hold"/>
                                        <p:tgtEl>
                                          <p:spTgt spid="106"/>
                                        </p:tgtEl>
                                        <p:attrNameLst>
                                          <p:attrName>ppt_x</p:attrName>
                                        </p:attrNameLst>
                                      </p:cBhvr>
                                      <p:tavLst>
                                        <p:tav tm="0">
                                          <p:val>
                                            <p:strVal val="#ppt_x"/>
                                          </p:val>
                                        </p:tav>
                                        <p:tav tm="100000">
                                          <p:val>
                                            <p:strVal val="#ppt_x"/>
                                          </p:val>
                                        </p:tav>
                                      </p:tavLst>
                                    </p:anim>
                                    <p:anim calcmode="lin" valueType="num">
                                      <p:cBhvr additive="base">
                                        <p:cTn id="65" dur="500" fill="hold"/>
                                        <p:tgtEl>
                                          <p:spTgt spid="106"/>
                                        </p:tgtEl>
                                        <p:attrNameLst>
                                          <p:attrName>ppt_y</p:attrName>
                                        </p:attrNameLst>
                                      </p:cBhvr>
                                      <p:tavLst>
                                        <p:tav tm="0">
                                          <p:val>
                                            <p:strVal val="1+#ppt_h/2"/>
                                          </p:val>
                                        </p:tav>
                                        <p:tav tm="100000">
                                          <p:val>
                                            <p:strVal val="#ppt_y"/>
                                          </p:val>
                                        </p:tav>
                                      </p:tavLst>
                                    </p:anim>
                                  </p:childTnLst>
                                </p:cTn>
                              </p:par>
                              <p:par>
                                <p:cTn id="66" presetID="37" presetClass="entr" presetSubtype="0" fill="hold"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900" decel="100000" fill="hold"/>
                                        <p:tgtEl>
                                          <p:spTgt spid="25"/>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72" presetID="2" presetClass="entr" presetSubtype="4" accel="50000" decel="50000" fill="hold" nodeType="withEffect">
                                  <p:stCondLst>
                                    <p:cond delay="0"/>
                                  </p:stCondLst>
                                  <p:childTnLst>
                                    <p:set>
                                      <p:cBhvr>
                                        <p:cTn id="73" dur="1" fill="hold">
                                          <p:stCondLst>
                                            <p:cond delay="0"/>
                                          </p:stCondLst>
                                        </p:cTn>
                                        <p:tgtEl>
                                          <p:spTgt spid="108"/>
                                        </p:tgtEl>
                                        <p:attrNameLst>
                                          <p:attrName>style.visibility</p:attrName>
                                        </p:attrNameLst>
                                      </p:cBhvr>
                                      <p:to>
                                        <p:strVal val="visible"/>
                                      </p:to>
                                    </p:set>
                                    <p:anim calcmode="lin" valueType="num">
                                      <p:cBhvr additive="base">
                                        <p:cTn id="74" dur="500" fill="hold"/>
                                        <p:tgtEl>
                                          <p:spTgt spid="108"/>
                                        </p:tgtEl>
                                        <p:attrNameLst>
                                          <p:attrName>ppt_x</p:attrName>
                                        </p:attrNameLst>
                                      </p:cBhvr>
                                      <p:tavLst>
                                        <p:tav tm="0">
                                          <p:val>
                                            <p:strVal val="#ppt_x"/>
                                          </p:val>
                                        </p:tav>
                                        <p:tav tm="100000">
                                          <p:val>
                                            <p:strVal val="#ppt_x"/>
                                          </p:val>
                                        </p:tav>
                                      </p:tavLst>
                                    </p:anim>
                                    <p:anim calcmode="lin" valueType="num">
                                      <p:cBhvr additive="base">
                                        <p:cTn id="75" dur="500" fill="hold"/>
                                        <p:tgtEl>
                                          <p:spTgt spid="108"/>
                                        </p:tgtEl>
                                        <p:attrNameLst>
                                          <p:attrName>ppt_y</p:attrName>
                                        </p:attrNameLst>
                                      </p:cBhvr>
                                      <p:tavLst>
                                        <p:tav tm="0">
                                          <p:val>
                                            <p:strVal val="1+#ppt_h/2"/>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1000"/>
                                        <p:tgtEl>
                                          <p:spTgt spid="11"/>
                                        </p:tgtEl>
                                      </p:cBhvr>
                                    </p:animEffect>
                                    <p:anim calcmode="lin" valueType="num">
                                      <p:cBhvr>
                                        <p:cTn id="79" dur="1000" fill="hold"/>
                                        <p:tgtEl>
                                          <p:spTgt spid="11"/>
                                        </p:tgtEl>
                                        <p:attrNameLst>
                                          <p:attrName>ppt_x</p:attrName>
                                        </p:attrNameLst>
                                      </p:cBhvr>
                                      <p:tavLst>
                                        <p:tav tm="0">
                                          <p:val>
                                            <p:strVal val="#ppt_x"/>
                                          </p:val>
                                        </p:tav>
                                        <p:tav tm="100000">
                                          <p:val>
                                            <p:strVal val="#ppt_x"/>
                                          </p:val>
                                        </p:tav>
                                      </p:tavLst>
                                    </p:anim>
                                    <p:anim calcmode="lin" valueType="num">
                                      <p:cBhvr>
                                        <p:cTn id="80" dur="900" decel="100000" fill="hold"/>
                                        <p:tgtEl>
                                          <p:spTgt spid="1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82" presetID="2" presetClass="entr" presetSubtype="4" accel="50000" decel="50000" fill="hold" nodeType="withEffect">
                                  <p:stCondLst>
                                    <p:cond delay="0"/>
                                  </p:stCondLst>
                                  <p:childTnLst>
                                    <p:set>
                                      <p:cBhvr>
                                        <p:cTn id="83" dur="1" fill="hold">
                                          <p:stCondLst>
                                            <p:cond delay="0"/>
                                          </p:stCondLst>
                                        </p:cTn>
                                        <p:tgtEl>
                                          <p:spTgt spid="70"/>
                                        </p:tgtEl>
                                        <p:attrNameLst>
                                          <p:attrName>style.visibility</p:attrName>
                                        </p:attrNameLst>
                                      </p:cBhvr>
                                      <p:to>
                                        <p:strVal val="visible"/>
                                      </p:to>
                                    </p:set>
                                    <p:anim calcmode="lin" valueType="num">
                                      <p:cBhvr additive="base">
                                        <p:cTn id="84" dur="500" fill="hold"/>
                                        <p:tgtEl>
                                          <p:spTgt spid="70"/>
                                        </p:tgtEl>
                                        <p:attrNameLst>
                                          <p:attrName>ppt_x</p:attrName>
                                        </p:attrNameLst>
                                      </p:cBhvr>
                                      <p:tavLst>
                                        <p:tav tm="0">
                                          <p:val>
                                            <p:strVal val="#ppt_x"/>
                                          </p:val>
                                        </p:tav>
                                        <p:tav tm="100000">
                                          <p:val>
                                            <p:strVal val="#ppt_x"/>
                                          </p:val>
                                        </p:tav>
                                      </p:tavLst>
                                    </p:anim>
                                    <p:anim calcmode="lin" valueType="num">
                                      <p:cBhvr additive="base">
                                        <p:cTn id="85" dur="500" fill="hold"/>
                                        <p:tgtEl>
                                          <p:spTgt spid="70"/>
                                        </p:tgtEl>
                                        <p:attrNameLst>
                                          <p:attrName>ppt_y</p:attrName>
                                        </p:attrNameLst>
                                      </p:cBhvr>
                                      <p:tavLst>
                                        <p:tav tm="0">
                                          <p:val>
                                            <p:strVal val="1+#ppt_h/2"/>
                                          </p:val>
                                        </p:tav>
                                        <p:tav tm="100000">
                                          <p:val>
                                            <p:strVal val="#ppt_y"/>
                                          </p:val>
                                        </p:tav>
                                      </p:tavLst>
                                    </p:anim>
                                  </p:childTnLst>
                                </p:cTn>
                              </p:par>
                              <p:par>
                                <p:cTn id="86" presetID="2" presetClass="entr" presetSubtype="4" accel="50000" decel="50000" fill="hold" nodeType="withEffect">
                                  <p:stCondLst>
                                    <p:cond delay="0"/>
                                  </p:stCondLst>
                                  <p:childTnLst>
                                    <p:set>
                                      <p:cBhvr>
                                        <p:cTn id="87" dur="1" fill="hold">
                                          <p:stCondLst>
                                            <p:cond delay="0"/>
                                          </p:stCondLst>
                                        </p:cTn>
                                        <p:tgtEl>
                                          <p:spTgt spid="73"/>
                                        </p:tgtEl>
                                        <p:attrNameLst>
                                          <p:attrName>style.visibility</p:attrName>
                                        </p:attrNameLst>
                                      </p:cBhvr>
                                      <p:to>
                                        <p:strVal val="visible"/>
                                      </p:to>
                                    </p:set>
                                    <p:anim calcmode="lin" valueType="num">
                                      <p:cBhvr additive="base">
                                        <p:cTn id="88" dur="500" fill="hold"/>
                                        <p:tgtEl>
                                          <p:spTgt spid="73"/>
                                        </p:tgtEl>
                                        <p:attrNameLst>
                                          <p:attrName>ppt_x</p:attrName>
                                        </p:attrNameLst>
                                      </p:cBhvr>
                                      <p:tavLst>
                                        <p:tav tm="0">
                                          <p:val>
                                            <p:strVal val="#ppt_x"/>
                                          </p:val>
                                        </p:tav>
                                        <p:tav tm="100000">
                                          <p:val>
                                            <p:strVal val="#ppt_x"/>
                                          </p:val>
                                        </p:tav>
                                      </p:tavLst>
                                    </p:anim>
                                    <p:anim calcmode="lin" valueType="num">
                                      <p:cBhvr additive="base">
                                        <p:cTn id="89"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accel="50000" decel="50000" fill="hold" nodeType="clickEffect">
                                  <p:stCondLst>
                                    <p:cond delay="0"/>
                                  </p:stCondLst>
                                  <p:childTnLst>
                                    <p:set>
                                      <p:cBhvr>
                                        <p:cTn id="93" dur="1" fill="hold">
                                          <p:stCondLst>
                                            <p:cond delay="0"/>
                                          </p:stCondLst>
                                        </p:cTn>
                                        <p:tgtEl>
                                          <p:spTgt spid="20"/>
                                        </p:tgtEl>
                                        <p:attrNameLst>
                                          <p:attrName>style.visibility</p:attrName>
                                        </p:attrNameLst>
                                      </p:cBhvr>
                                      <p:to>
                                        <p:strVal val="visible"/>
                                      </p:to>
                                    </p:set>
                                    <p:anim calcmode="lin" valueType="num">
                                      <p:cBhvr additive="base">
                                        <p:cTn id="94" dur="500" fill="hold"/>
                                        <p:tgtEl>
                                          <p:spTgt spid="20"/>
                                        </p:tgtEl>
                                        <p:attrNameLst>
                                          <p:attrName>ppt_x</p:attrName>
                                        </p:attrNameLst>
                                      </p:cBhvr>
                                      <p:tavLst>
                                        <p:tav tm="0">
                                          <p:val>
                                            <p:strVal val="#ppt_x"/>
                                          </p:val>
                                        </p:tav>
                                        <p:tav tm="100000">
                                          <p:val>
                                            <p:strVal val="#ppt_x"/>
                                          </p:val>
                                        </p:tav>
                                      </p:tavLst>
                                    </p:anim>
                                    <p:anim calcmode="lin" valueType="num">
                                      <p:cBhvr additive="base">
                                        <p:cTn id="95" dur="500" fill="hold"/>
                                        <p:tgtEl>
                                          <p:spTgt spid="20"/>
                                        </p:tgtEl>
                                        <p:attrNameLst>
                                          <p:attrName>ppt_y</p:attrName>
                                        </p:attrNameLst>
                                      </p:cBhvr>
                                      <p:tavLst>
                                        <p:tav tm="0">
                                          <p:val>
                                            <p:strVal val="1+#ppt_h/2"/>
                                          </p:val>
                                        </p:tav>
                                        <p:tav tm="100000">
                                          <p:val>
                                            <p:strVal val="#ppt_y"/>
                                          </p:val>
                                        </p:tav>
                                      </p:tavLst>
                                    </p:anim>
                                  </p:childTnLst>
                                </p:cTn>
                              </p:par>
                              <p:par>
                                <p:cTn id="96" presetID="2" presetClass="entr" presetSubtype="4" accel="50000" decel="50000" fill="hold" nodeType="withEffect">
                                  <p:stCondLst>
                                    <p:cond delay="0"/>
                                  </p:stCondLst>
                                  <p:childTnLst>
                                    <p:set>
                                      <p:cBhvr>
                                        <p:cTn id="97" dur="1" fill="hold">
                                          <p:stCondLst>
                                            <p:cond delay="0"/>
                                          </p:stCondLst>
                                        </p:cTn>
                                        <p:tgtEl>
                                          <p:spTgt spid="31"/>
                                        </p:tgtEl>
                                        <p:attrNameLst>
                                          <p:attrName>style.visibility</p:attrName>
                                        </p:attrNameLst>
                                      </p:cBhvr>
                                      <p:to>
                                        <p:strVal val="visible"/>
                                      </p:to>
                                    </p:set>
                                    <p:anim calcmode="lin" valueType="num">
                                      <p:cBhvr additive="base">
                                        <p:cTn id="98" dur="500" fill="hold"/>
                                        <p:tgtEl>
                                          <p:spTgt spid="31"/>
                                        </p:tgtEl>
                                        <p:attrNameLst>
                                          <p:attrName>ppt_x</p:attrName>
                                        </p:attrNameLst>
                                      </p:cBhvr>
                                      <p:tavLst>
                                        <p:tav tm="0">
                                          <p:val>
                                            <p:strVal val="#ppt_x"/>
                                          </p:val>
                                        </p:tav>
                                        <p:tav tm="100000">
                                          <p:val>
                                            <p:strVal val="#ppt_x"/>
                                          </p:val>
                                        </p:tav>
                                      </p:tavLst>
                                    </p:anim>
                                    <p:anim calcmode="lin" valueType="num">
                                      <p:cBhvr additive="base">
                                        <p:cTn id="99" dur="500" fill="hold"/>
                                        <p:tgtEl>
                                          <p:spTgt spid="31"/>
                                        </p:tgtEl>
                                        <p:attrNameLst>
                                          <p:attrName>ppt_y</p:attrName>
                                        </p:attrNameLst>
                                      </p:cBhvr>
                                      <p:tavLst>
                                        <p:tav tm="0">
                                          <p:val>
                                            <p:strVal val="1+#ppt_h/2"/>
                                          </p:val>
                                        </p:tav>
                                        <p:tav tm="100000">
                                          <p:val>
                                            <p:strVal val="#ppt_y"/>
                                          </p:val>
                                        </p:tav>
                                      </p:tavLst>
                                    </p:anim>
                                  </p:childTnLst>
                                </p:cTn>
                              </p:par>
                              <p:par>
                                <p:cTn id="100" presetID="2" presetClass="entr" presetSubtype="4" accel="50000" decel="50000" fill="hold" nodeType="with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additive="base">
                                        <p:cTn id="102" dur="500" fill="hold"/>
                                        <p:tgtEl>
                                          <p:spTgt spid="23"/>
                                        </p:tgtEl>
                                        <p:attrNameLst>
                                          <p:attrName>ppt_x</p:attrName>
                                        </p:attrNameLst>
                                      </p:cBhvr>
                                      <p:tavLst>
                                        <p:tav tm="0">
                                          <p:val>
                                            <p:strVal val="#ppt_x"/>
                                          </p:val>
                                        </p:tav>
                                        <p:tav tm="100000">
                                          <p:val>
                                            <p:strVal val="#ppt_x"/>
                                          </p:val>
                                        </p:tav>
                                      </p:tavLst>
                                    </p:anim>
                                    <p:anim calcmode="lin" valueType="num">
                                      <p:cBhvr additive="base">
                                        <p:cTn id="103" dur="500" fill="hold"/>
                                        <p:tgtEl>
                                          <p:spTgt spid="23"/>
                                        </p:tgtEl>
                                        <p:attrNameLst>
                                          <p:attrName>ppt_y</p:attrName>
                                        </p:attrNameLst>
                                      </p:cBhvr>
                                      <p:tavLst>
                                        <p:tav tm="0">
                                          <p:val>
                                            <p:strVal val="1+#ppt_h/2"/>
                                          </p:val>
                                        </p:tav>
                                        <p:tav tm="100000">
                                          <p:val>
                                            <p:strVal val="#ppt_y"/>
                                          </p:val>
                                        </p:tav>
                                      </p:tavLst>
                                    </p:anim>
                                  </p:childTnLst>
                                </p:cTn>
                              </p:par>
                              <p:par>
                                <p:cTn id="104" presetID="2" presetClass="entr" presetSubtype="4" accel="50000" decel="50000" fill="hold" nodeType="withEffect">
                                  <p:stCondLst>
                                    <p:cond delay="0"/>
                                  </p:stCondLst>
                                  <p:childTnLst>
                                    <p:set>
                                      <p:cBhvr>
                                        <p:cTn id="105" dur="1" fill="hold">
                                          <p:stCondLst>
                                            <p:cond delay="0"/>
                                          </p:stCondLst>
                                        </p:cTn>
                                        <p:tgtEl>
                                          <p:spTgt spid="29"/>
                                        </p:tgtEl>
                                        <p:attrNameLst>
                                          <p:attrName>style.visibility</p:attrName>
                                        </p:attrNameLst>
                                      </p:cBhvr>
                                      <p:to>
                                        <p:strVal val="visible"/>
                                      </p:to>
                                    </p:set>
                                    <p:anim calcmode="lin" valueType="num">
                                      <p:cBhvr additive="base">
                                        <p:cTn id="106" dur="500" fill="hold"/>
                                        <p:tgtEl>
                                          <p:spTgt spid="29"/>
                                        </p:tgtEl>
                                        <p:attrNameLst>
                                          <p:attrName>ppt_x</p:attrName>
                                        </p:attrNameLst>
                                      </p:cBhvr>
                                      <p:tavLst>
                                        <p:tav tm="0">
                                          <p:val>
                                            <p:strVal val="#ppt_x"/>
                                          </p:val>
                                        </p:tav>
                                        <p:tav tm="100000">
                                          <p:val>
                                            <p:strVal val="#ppt_x"/>
                                          </p:val>
                                        </p:tav>
                                      </p:tavLst>
                                    </p:anim>
                                    <p:anim calcmode="lin" valueType="num">
                                      <p:cBhvr additive="base">
                                        <p:cTn id="107" dur="500" fill="hold"/>
                                        <p:tgtEl>
                                          <p:spTgt spid="29"/>
                                        </p:tgtEl>
                                        <p:attrNameLst>
                                          <p:attrName>ppt_y</p:attrName>
                                        </p:attrNameLst>
                                      </p:cBhvr>
                                      <p:tavLst>
                                        <p:tav tm="0">
                                          <p:val>
                                            <p:strVal val="1+#ppt_h/2"/>
                                          </p:val>
                                        </p:tav>
                                        <p:tav tm="100000">
                                          <p:val>
                                            <p:strVal val="#ppt_y"/>
                                          </p:val>
                                        </p:tav>
                                      </p:tavLst>
                                    </p:anim>
                                  </p:childTnLst>
                                </p:cTn>
                              </p:par>
                              <p:par>
                                <p:cTn id="108" presetID="2" presetClass="entr" presetSubtype="4" accel="50000" decel="50000" fill="hold" nodeType="withEffect">
                                  <p:stCondLst>
                                    <p:cond delay="0"/>
                                  </p:stCondLst>
                                  <p:childTnLst>
                                    <p:set>
                                      <p:cBhvr>
                                        <p:cTn id="109" dur="1" fill="hold">
                                          <p:stCondLst>
                                            <p:cond delay="0"/>
                                          </p:stCondLst>
                                        </p:cTn>
                                        <p:tgtEl>
                                          <p:spTgt spid="34"/>
                                        </p:tgtEl>
                                        <p:attrNameLst>
                                          <p:attrName>style.visibility</p:attrName>
                                        </p:attrNameLst>
                                      </p:cBhvr>
                                      <p:to>
                                        <p:strVal val="visible"/>
                                      </p:to>
                                    </p:set>
                                    <p:anim calcmode="lin" valueType="num">
                                      <p:cBhvr additive="base">
                                        <p:cTn id="110" dur="500" fill="hold"/>
                                        <p:tgtEl>
                                          <p:spTgt spid="34"/>
                                        </p:tgtEl>
                                        <p:attrNameLst>
                                          <p:attrName>ppt_x</p:attrName>
                                        </p:attrNameLst>
                                      </p:cBhvr>
                                      <p:tavLst>
                                        <p:tav tm="0">
                                          <p:val>
                                            <p:strVal val="#ppt_x"/>
                                          </p:val>
                                        </p:tav>
                                        <p:tav tm="100000">
                                          <p:val>
                                            <p:strVal val="#ppt_x"/>
                                          </p:val>
                                        </p:tav>
                                      </p:tavLst>
                                    </p:anim>
                                    <p:anim calcmode="lin" valueType="num">
                                      <p:cBhvr additive="base">
                                        <p:cTn id="111" dur="500" fill="hold"/>
                                        <p:tgtEl>
                                          <p:spTgt spid="34"/>
                                        </p:tgtEl>
                                        <p:attrNameLst>
                                          <p:attrName>ppt_y</p:attrName>
                                        </p:attrNameLst>
                                      </p:cBhvr>
                                      <p:tavLst>
                                        <p:tav tm="0">
                                          <p:val>
                                            <p:strVal val="1+#ppt_h/2"/>
                                          </p:val>
                                        </p:tav>
                                        <p:tav tm="100000">
                                          <p:val>
                                            <p:strVal val="#ppt_y"/>
                                          </p:val>
                                        </p:tav>
                                      </p:tavLst>
                                    </p:anim>
                                  </p:childTnLst>
                                </p:cTn>
                              </p:par>
                              <p:par>
                                <p:cTn id="112" presetID="2" presetClass="entr" presetSubtype="4" accel="50000" decel="50000" fill="hold" nodeType="withEffect">
                                  <p:stCondLst>
                                    <p:cond delay="0"/>
                                  </p:stCondLst>
                                  <p:childTnLst>
                                    <p:set>
                                      <p:cBhvr>
                                        <p:cTn id="113" dur="1" fill="hold">
                                          <p:stCondLst>
                                            <p:cond delay="0"/>
                                          </p:stCondLst>
                                        </p:cTn>
                                        <p:tgtEl>
                                          <p:spTgt spid="110"/>
                                        </p:tgtEl>
                                        <p:attrNameLst>
                                          <p:attrName>style.visibility</p:attrName>
                                        </p:attrNameLst>
                                      </p:cBhvr>
                                      <p:to>
                                        <p:strVal val="visible"/>
                                      </p:to>
                                    </p:set>
                                    <p:anim calcmode="lin" valueType="num">
                                      <p:cBhvr additive="base">
                                        <p:cTn id="114" dur="500" fill="hold"/>
                                        <p:tgtEl>
                                          <p:spTgt spid="110"/>
                                        </p:tgtEl>
                                        <p:attrNameLst>
                                          <p:attrName>ppt_x</p:attrName>
                                        </p:attrNameLst>
                                      </p:cBhvr>
                                      <p:tavLst>
                                        <p:tav tm="0">
                                          <p:val>
                                            <p:strVal val="#ppt_x"/>
                                          </p:val>
                                        </p:tav>
                                        <p:tav tm="100000">
                                          <p:val>
                                            <p:strVal val="#ppt_x"/>
                                          </p:val>
                                        </p:tav>
                                      </p:tavLst>
                                    </p:anim>
                                    <p:anim calcmode="lin" valueType="num">
                                      <p:cBhvr additive="base">
                                        <p:cTn id="115" dur="500" fill="hold"/>
                                        <p:tgtEl>
                                          <p:spTgt spid="110"/>
                                        </p:tgtEl>
                                        <p:attrNameLst>
                                          <p:attrName>ppt_y</p:attrName>
                                        </p:attrNameLst>
                                      </p:cBhvr>
                                      <p:tavLst>
                                        <p:tav tm="0">
                                          <p:val>
                                            <p:strVal val="1+#ppt_h/2"/>
                                          </p:val>
                                        </p:tav>
                                        <p:tav tm="100000">
                                          <p:val>
                                            <p:strVal val="#ppt_y"/>
                                          </p:val>
                                        </p:tav>
                                      </p:tavLst>
                                    </p:anim>
                                  </p:childTnLst>
                                </p:cTn>
                              </p:par>
                              <p:par>
                                <p:cTn id="116" presetID="2" presetClass="entr" presetSubtype="4" accel="50000" decel="50000" fill="hold" nodeType="withEffect">
                                  <p:stCondLst>
                                    <p:cond delay="0"/>
                                  </p:stCondLst>
                                  <p:childTnLst>
                                    <p:set>
                                      <p:cBhvr>
                                        <p:cTn id="117" dur="1" fill="hold">
                                          <p:stCondLst>
                                            <p:cond delay="0"/>
                                          </p:stCondLst>
                                        </p:cTn>
                                        <p:tgtEl>
                                          <p:spTgt spid="77"/>
                                        </p:tgtEl>
                                        <p:attrNameLst>
                                          <p:attrName>style.visibility</p:attrName>
                                        </p:attrNameLst>
                                      </p:cBhvr>
                                      <p:to>
                                        <p:strVal val="visible"/>
                                      </p:to>
                                    </p:set>
                                    <p:anim calcmode="lin" valueType="num">
                                      <p:cBhvr additive="base">
                                        <p:cTn id="118" dur="500" fill="hold"/>
                                        <p:tgtEl>
                                          <p:spTgt spid="77"/>
                                        </p:tgtEl>
                                        <p:attrNameLst>
                                          <p:attrName>ppt_x</p:attrName>
                                        </p:attrNameLst>
                                      </p:cBhvr>
                                      <p:tavLst>
                                        <p:tav tm="0">
                                          <p:val>
                                            <p:strVal val="#ppt_x"/>
                                          </p:val>
                                        </p:tav>
                                        <p:tav tm="100000">
                                          <p:val>
                                            <p:strVal val="#ppt_x"/>
                                          </p:val>
                                        </p:tav>
                                      </p:tavLst>
                                    </p:anim>
                                    <p:anim calcmode="lin" valueType="num">
                                      <p:cBhvr additive="base">
                                        <p:cTn id="119"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fade">
                                      <p:cBhvr>
                                        <p:cTn id="124" dur="2000"/>
                                        <p:tgtEl>
                                          <p:spTgt spid="17"/>
                                        </p:tgtEl>
                                      </p:cBhvr>
                                    </p:animEffect>
                                  </p:childTnLst>
                                </p:cTn>
                              </p:par>
                              <p:par>
                                <p:cTn id="125" presetID="2" presetClass="entr" presetSubtype="4" accel="50000" decel="50000" fill="hold" nodeType="withEffect">
                                  <p:stCondLst>
                                    <p:cond delay="0"/>
                                  </p:stCondLst>
                                  <p:childTnLst>
                                    <p:set>
                                      <p:cBhvr>
                                        <p:cTn id="126" dur="1" fill="hold">
                                          <p:stCondLst>
                                            <p:cond delay="0"/>
                                          </p:stCondLst>
                                        </p:cTn>
                                        <p:tgtEl>
                                          <p:spTgt spid="97"/>
                                        </p:tgtEl>
                                        <p:attrNameLst>
                                          <p:attrName>style.visibility</p:attrName>
                                        </p:attrNameLst>
                                      </p:cBhvr>
                                      <p:to>
                                        <p:strVal val="visible"/>
                                      </p:to>
                                    </p:set>
                                    <p:anim calcmode="lin" valueType="num">
                                      <p:cBhvr additive="base">
                                        <p:cTn id="127" dur="500" fill="hold"/>
                                        <p:tgtEl>
                                          <p:spTgt spid="97"/>
                                        </p:tgtEl>
                                        <p:attrNameLst>
                                          <p:attrName>ppt_x</p:attrName>
                                        </p:attrNameLst>
                                      </p:cBhvr>
                                      <p:tavLst>
                                        <p:tav tm="0">
                                          <p:val>
                                            <p:strVal val="#ppt_x"/>
                                          </p:val>
                                        </p:tav>
                                        <p:tav tm="100000">
                                          <p:val>
                                            <p:strVal val="#ppt_x"/>
                                          </p:val>
                                        </p:tav>
                                      </p:tavLst>
                                    </p:anim>
                                    <p:anim calcmode="lin" valueType="num">
                                      <p:cBhvr additive="base">
                                        <p:cTn id="128" dur="500" fill="hold"/>
                                        <p:tgtEl>
                                          <p:spTgt spid="97"/>
                                        </p:tgtEl>
                                        <p:attrNameLst>
                                          <p:attrName>ppt_y</p:attrName>
                                        </p:attrNameLst>
                                      </p:cBhvr>
                                      <p:tavLst>
                                        <p:tav tm="0">
                                          <p:val>
                                            <p:strVal val="1+#ppt_h/2"/>
                                          </p:val>
                                        </p:tav>
                                        <p:tav tm="100000">
                                          <p:val>
                                            <p:strVal val="#ppt_y"/>
                                          </p:val>
                                        </p:tav>
                                      </p:tavLst>
                                    </p:anim>
                                  </p:childTnLst>
                                </p:cTn>
                              </p:par>
                              <p:par>
                                <p:cTn id="129" presetID="10" presetClass="entr" presetSubtype="0" fill="hold" nodeType="withEffect">
                                  <p:stCondLst>
                                    <p:cond delay="0"/>
                                  </p:stCondLst>
                                  <p:childTnLst>
                                    <p:set>
                                      <p:cBhvr>
                                        <p:cTn id="130" dur="1" fill="hold">
                                          <p:stCondLst>
                                            <p:cond delay="0"/>
                                          </p:stCondLst>
                                        </p:cTn>
                                        <p:tgtEl>
                                          <p:spTgt spid="15"/>
                                        </p:tgtEl>
                                        <p:attrNameLst>
                                          <p:attrName>style.visibility</p:attrName>
                                        </p:attrNameLst>
                                      </p:cBhvr>
                                      <p:to>
                                        <p:strVal val="visible"/>
                                      </p:to>
                                    </p:set>
                                    <p:animEffect transition="in" filter="fade">
                                      <p:cBhvr>
                                        <p:cTn id="131" dur="2000"/>
                                        <p:tgtEl>
                                          <p:spTgt spid="15"/>
                                        </p:tgtEl>
                                      </p:cBhvr>
                                    </p:animEffect>
                                  </p:childTnLst>
                                </p:cTn>
                              </p:par>
                              <p:par>
                                <p:cTn id="132" presetID="2" presetClass="entr" presetSubtype="4" accel="50000" decel="50000" fill="hold" nodeType="withEffect">
                                  <p:stCondLst>
                                    <p:cond delay="0"/>
                                  </p:stCondLst>
                                  <p:childTnLst>
                                    <p:set>
                                      <p:cBhvr>
                                        <p:cTn id="133" dur="1" fill="hold">
                                          <p:stCondLst>
                                            <p:cond delay="0"/>
                                          </p:stCondLst>
                                        </p:cTn>
                                        <p:tgtEl>
                                          <p:spTgt spid="81"/>
                                        </p:tgtEl>
                                        <p:attrNameLst>
                                          <p:attrName>style.visibility</p:attrName>
                                        </p:attrNameLst>
                                      </p:cBhvr>
                                      <p:to>
                                        <p:strVal val="visible"/>
                                      </p:to>
                                    </p:set>
                                    <p:anim calcmode="lin" valueType="num">
                                      <p:cBhvr additive="base">
                                        <p:cTn id="134" dur="500" fill="hold"/>
                                        <p:tgtEl>
                                          <p:spTgt spid="81"/>
                                        </p:tgtEl>
                                        <p:attrNameLst>
                                          <p:attrName>ppt_x</p:attrName>
                                        </p:attrNameLst>
                                      </p:cBhvr>
                                      <p:tavLst>
                                        <p:tav tm="0">
                                          <p:val>
                                            <p:strVal val="#ppt_x"/>
                                          </p:val>
                                        </p:tav>
                                        <p:tav tm="100000">
                                          <p:val>
                                            <p:strVal val="#ppt_x"/>
                                          </p:val>
                                        </p:tav>
                                      </p:tavLst>
                                    </p:anim>
                                    <p:anim calcmode="lin" valueType="num">
                                      <p:cBhvr additive="base">
                                        <p:cTn id="135" dur="500" fill="hold"/>
                                        <p:tgtEl>
                                          <p:spTgt spid="81"/>
                                        </p:tgtEl>
                                        <p:attrNameLst>
                                          <p:attrName>ppt_y</p:attrName>
                                        </p:attrNameLst>
                                      </p:cBhvr>
                                      <p:tavLst>
                                        <p:tav tm="0">
                                          <p:val>
                                            <p:strVal val="1+#ppt_h/2"/>
                                          </p:val>
                                        </p:tav>
                                        <p:tav tm="100000">
                                          <p:val>
                                            <p:strVal val="#ppt_y"/>
                                          </p:val>
                                        </p:tav>
                                      </p:tavLst>
                                    </p:anim>
                                  </p:childTnLst>
                                </p:cTn>
                              </p:par>
                              <p:par>
                                <p:cTn id="136" presetID="10" presetClass="entr" presetSubtype="0" fill="hold" nodeType="withEffect">
                                  <p:stCondLst>
                                    <p:cond delay="0"/>
                                  </p:stCondLst>
                                  <p:childTnLst>
                                    <p:set>
                                      <p:cBhvr>
                                        <p:cTn id="137" dur="1" fill="hold">
                                          <p:stCondLst>
                                            <p:cond delay="0"/>
                                          </p:stCondLst>
                                        </p:cTn>
                                        <p:tgtEl>
                                          <p:spTgt spid="16"/>
                                        </p:tgtEl>
                                        <p:attrNameLst>
                                          <p:attrName>style.visibility</p:attrName>
                                        </p:attrNameLst>
                                      </p:cBhvr>
                                      <p:to>
                                        <p:strVal val="visible"/>
                                      </p:to>
                                    </p:set>
                                    <p:animEffect transition="in" filter="fade">
                                      <p:cBhvr>
                                        <p:cTn id="138" dur="2000"/>
                                        <p:tgtEl>
                                          <p:spTgt spid="16"/>
                                        </p:tgtEl>
                                      </p:cBhvr>
                                    </p:animEffect>
                                  </p:childTnLst>
                                </p:cTn>
                              </p:par>
                              <p:par>
                                <p:cTn id="139" presetID="2" presetClass="entr" presetSubtype="4" accel="50000" decel="50000" fill="hold" nodeType="withEffect">
                                  <p:stCondLst>
                                    <p:cond delay="0"/>
                                  </p:stCondLst>
                                  <p:childTnLst>
                                    <p:set>
                                      <p:cBhvr>
                                        <p:cTn id="140" dur="1" fill="hold">
                                          <p:stCondLst>
                                            <p:cond delay="0"/>
                                          </p:stCondLst>
                                        </p:cTn>
                                        <p:tgtEl>
                                          <p:spTgt spid="83"/>
                                        </p:tgtEl>
                                        <p:attrNameLst>
                                          <p:attrName>style.visibility</p:attrName>
                                        </p:attrNameLst>
                                      </p:cBhvr>
                                      <p:to>
                                        <p:strVal val="visible"/>
                                      </p:to>
                                    </p:set>
                                    <p:anim calcmode="lin" valueType="num">
                                      <p:cBhvr additive="base">
                                        <p:cTn id="141" dur="500" fill="hold"/>
                                        <p:tgtEl>
                                          <p:spTgt spid="83"/>
                                        </p:tgtEl>
                                        <p:attrNameLst>
                                          <p:attrName>ppt_x</p:attrName>
                                        </p:attrNameLst>
                                      </p:cBhvr>
                                      <p:tavLst>
                                        <p:tav tm="0">
                                          <p:val>
                                            <p:strVal val="#ppt_x"/>
                                          </p:val>
                                        </p:tav>
                                        <p:tav tm="100000">
                                          <p:val>
                                            <p:strVal val="#ppt_x"/>
                                          </p:val>
                                        </p:tav>
                                      </p:tavLst>
                                    </p:anim>
                                    <p:anim calcmode="lin" valueType="num">
                                      <p:cBhvr additive="base">
                                        <p:cTn id="142"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7" presetClass="entr" presetSubtype="0" fill="hold" nodeType="clickEffect">
                                  <p:stCondLst>
                                    <p:cond delay="0"/>
                                  </p:stCondLst>
                                  <p:childTnLst>
                                    <p:set>
                                      <p:cBhvr>
                                        <p:cTn id="146" dur="1" fill="hold">
                                          <p:stCondLst>
                                            <p:cond delay="0"/>
                                          </p:stCondLst>
                                        </p:cTn>
                                        <p:tgtEl>
                                          <p:spTgt spid="24"/>
                                        </p:tgtEl>
                                        <p:attrNameLst>
                                          <p:attrName>style.visibility</p:attrName>
                                        </p:attrNameLst>
                                      </p:cBhvr>
                                      <p:to>
                                        <p:strVal val="visible"/>
                                      </p:to>
                                    </p:set>
                                    <p:animEffect transition="in" filter="fade">
                                      <p:cBhvr>
                                        <p:cTn id="147" dur="1000"/>
                                        <p:tgtEl>
                                          <p:spTgt spid="24"/>
                                        </p:tgtEl>
                                      </p:cBhvr>
                                    </p:animEffect>
                                    <p:anim calcmode="lin" valueType="num">
                                      <p:cBhvr>
                                        <p:cTn id="148" dur="1000" fill="hold"/>
                                        <p:tgtEl>
                                          <p:spTgt spid="24"/>
                                        </p:tgtEl>
                                        <p:attrNameLst>
                                          <p:attrName>ppt_x</p:attrName>
                                        </p:attrNameLst>
                                      </p:cBhvr>
                                      <p:tavLst>
                                        <p:tav tm="0">
                                          <p:val>
                                            <p:strVal val="#ppt_x"/>
                                          </p:val>
                                        </p:tav>
                                        <p:tav tm="100000">
                                          <p:val>
                                            <p:strVal val="#ppt_x"/>
                                          </p:val>
                                        </p:tav>
                                      </p:tavLst>
                                    </p:anim>
                                    <p:anim calcmode="lin" valueType="num">
                                      <p:cBhvr>
                                        <p:cTn id="149" dur="900" decel="100000" fill="hold"/>
                                        <p:tgtEl>
                                          <p:spTgt spid="24"/>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51" presetID="2" presetClass="entr" presetSubtype="4" accel="50000" decel="50000" fill="hold" nodeType="withEffect">
                                  <p:stCondLst>
                                    <p:cond delay="0"/>
                                  </p:stCondLst>
                                  <p:childTnLst>
                                    <p:set>
                                      <p:cBhvr>
                                        <p:cTn id="152" dur="1" fill="hold">
                                          <p:stCondLst>
                                            <p:cond delay="0"/>
                                          </p:stCondLst>
                                        </p:cTn>
                                        <p:tgtEl>
                                          <p:spTgt spid="52"/>
                                        </p:tgtEl>
                                        <p:attrNameLst>
                                          <p:attrName>style.visibility</p:attrName>
                                        </p:attrNameLst>
                                      </p:cBhvr>
                                      <p:to>
                                        <p:strVal val="visible"/>
                                      </p:to>
                                    </p:set>
                                    <p:anim calcmode="lin" valueType="num">
                                      <p:cBhvr additive="base">
                                        <p:cTn id="153" dur="500" fill="hold"/>
                                        <p:tgtEl>
                                          <p:spTgt spid="52"/>
                                        </p:tgtEl>
                                        <p:attrNameLst>
                                          <p:attrName>ppt_x</p:attrName>
                                        </p:attrNameLst>
                                      </p:cBhvr>
                                      <p:tavLst>
                                        <p:tav tm="0">
                                          <p:val>
                                            <p:strVal val="#ppt_x"/>
                                          </p:val>
                                        </p:tav>
                                        <p:tav tm="100000">
                                          <p:val>
                                            <p:strVal val="#ppt_x"/>
                                          </p:val>
                                        </p:tav>
                                      </p:tavLst>
                                    </p:anim>
                                    <p:anim calcmode="lin" valueType="num">
                                      <p:cBhvr additive="base">
                                        <p:cTn id="154" dur="500" fill="hold"/>
                                        <p:tgtEl>
                                          <p:spTgt spid="52"/>
                                        </p:tgtEl>
                                        <p:attrNameLst>
                                          <p:attrName>ppt_y</p:attrName>
                                        </p:attrNameLst>
                                      </p:cBhvr>
                                      <p:tavLst>
                                        <p:tav tm="0">
                                          <p:val>
                                            <p:strVal val="1+#ppt_h/2"/>
                                          </p:val>
                                        </p:tav>
                                        <p:tav tm="100000">
                                          <p:val>
                                            <p:strVal val="#ppt_y"/>
                                          </p:val>
                                        </p:tav>
                                      </p:tavLst>
                                    </p:anim>
                                  </p:childTnLst>
                                </p:cTn>
                              </p:par>
                              <p:par>
                                <p:cTn id="155" presetID="2" presetClass="entr" presetSubtype="4" accel="50000" decel="50000" fill="hold" nodeType="withEffect">
                                  <p:stCondLst>
                                    <p:cond delay="0"/>
                                  </p:stCondLst>
                                  <p:childTnLst>
                                    <p:set>
                                      <p:cBhvr>
                                        <p:cTn id="156" dur="1" fill="hold">
                                          <p:stCondLst>
                                            <p:cond delay="0"/>
                                          </p:stCondLst>
                                        </p:cTn>
                                        <p:tgtEl>
                                          <p:spTgt spid="66"/>
                                        </p:tgtEl>
                                        <p:attrNameLst>
                                          <p:attrName>style.visibility</p:attrName>
                                        </p:attrNameLst>
                                      </p:cBhvr>
                                      <p:to>
                                        <p:strVal val="visible"/>
                                      </p:to>
                                    </p:set>
                                    <p:anim calcmode="lin" valueType="num">
                                      <p:cBhvr additive="base">
                                        <p:cTn id="157" dur="500" fill="hold"/>
                                        <p:tgtEl>
                                          <p:spTgt spid="66"/>
                                        </p:tgtEl>
                                        <p:attrNameLst>
                                          <p:attrName>ppt_x</p:attrName>
                                        </p:attrNameLst>
                                      </p:cBhvr>
                                      <p:tavLst>
                                        <p:tav tm="0">
                                          <p:val>
                                            <p:strVal val="#ppt_x"/>
                                          </p:val>
                                        </p:tav>
                                        <p:tav tm="100000">
                                          <p:val>
                                            <p:strVal val="#ppt_x"/>
                                          </p:val>
                                        </p:tav>
                                      </p:tavLst>
                                    </p:anim>
                                    <p:anim calcmode="lin" valueType="num">
                                      <p:cBhvr additive="base">
                                        <p:cTn id="158" dur="500" fill="hold"/>
                                        <p:tgtEl>
                                          <p:spTgt spid="66"/>
                                        </p:tgtEl>
                                        <p:attrNameLst>
                                          <p:attrName>ppt_y</p:attrName>
                                        </p:attrNameLst>
                                      </p:cBhvr>
                                      <p:tavLst>
                                        <p:tav tm="0">
                                          <p:val>
                                            <p:strVal val="1+#ppt_h/2"/>
                                          </p:val>
                                        </p:tav>
                                        <p:tav tm="100000">
                                          <p:val>
                                            <p:strVal val="#ppt_y"/>
                                          </p:val>
                                        </p:tav>
                                      </p:tavLst>
                                    </p:anim>
                                  </p:childTnLst>
                                </p:cTn>
                              </p:par>
                              <p:par>
                                <p:cTn id="159" presetID="12" presetClass="entr" presetSubtype="4" fill="hold" nodeType="withEffect">
                                  <p:stCondLst>
                                    <p:cond delay="0"/>
                                  </p:stCondLst>
                                  <p:childTnLst>
                                    <p:set>
                                      <p:cBhvr>
                                        <p:cTn id="160" dur="1" fill="hold">
                                          <p:stCondLst>
                                            <p:cond delay="0"/>
                                          </p:stCondLst>
                                        </p:cTn>
                                        <p:tgtEl>
                                          <p:spTgt spid="21"/>
                                        </p:tgtEl>
                                        <p:attrNameLst>
                                          <p:attrName>style.visibility</p:attrName>
                                        </p:attrNameLst>
                                      </p:cBhvr>
                                      <p:to>
                                        <p:strVal val="visible"/>
                                      </p:to>
                                    </p:set>
                                    <p:animEffect transition="in" filter="slide(fromBottom)">
                                      <p:cBhvr>
                                        <p:cTn id="161" dur="500"/>
                                        <p:tgtEl>
                                          <p:spTgt spid="21"/>
                                        </p:tgtEl>
                                      </p:cBhvr>
                                    </p:animEffect>
                                  </p:childTnLst>
                                </p:cTn>
                              </p:par>
                              <p:par>
                                <p:cTn id="162" presetID="2" presetClass="entr" presetSubtype="4" accel="50000" decel="50000" fill="hold" nodeType="withEffect">
                                  <p:stCondLst>
                                    <p:cond delay="0"/>
                                  </p:stCondLst>
                                  <p:childTnLst>
                                    <p:set>
                                      <p:cBhvr>
                                        <p:cTn id="163" dur="1" fill="hold">
                                          <p:stCondLst>
                                            <p:cond delay="0"/>
                                          </p:stCondLst>
                                        </p:cTn>
                                        <p:tgtEl>
                                          <p:spTgt spid="93"/>
                                        </p:tgtEl>
                                        <p:attrNameLst>
                                          <p:attrName>style.visibility</p:attrName>
                                        </p:attrNameLst>
                                      </p:cBhvr>
                                      <p:to>
                                        <p:strVal val="visible"/>
                                      </p:to>
                                    </p:set>
                                    <p:anim calcmode="lin" valueType="num">
                                      <p:cBhvr additive="base">
                                        <p:cTn id="164" dur="500" fill="hold"/>
                                        <p:tgtEl>
                                          <p:spTgt spid="93"/>
                                        </p:tgtEl>
                                        <p:attrNameLst>
                                          <p:attrName>ppt_x</p:attrName>
                                        </p:attrNameLst>
                                      </p:cBhvr>
                                      <p:tavLst>
                                        <p:tav tm="0">
                                          <p:val>
                                            <p:strVal val="#ppt_x"/>
                                          </p:val>
                                        </p:tav>
                                        <p:tav tm="100000">
                                          <p:val>
                                            <p:strVal val="#ppt_x"/>
                                          </p:val>
                                        </p:tav>
                                      </p:tavLst>
                                    </p:anim>
                                    <p:anim calcmode="lin" valueType="num">
                                      <p:cBhvr additive="base">
                                        <p:cTn id="165" dur="500" fill="hold"/>
                                        <p:tgtEl>
                                          <p:spTgt spid="93"/>
                                        </p:tgtEl>
                                        <p:attrNameLst>
                                          <p:attrName>ppt_y</p:attrName>
                                        </p:attrNameLst>
                                      </p:cBhvr>
                                      <p:tavLst>
                                        <p:tav tm="0">
                                          <p:val>
                                            <p:strVal val="1+#ppt_h/2"/>
                                          </p:val>
                                        </p:tav>
                                        <p:tav tm="100000">
                                          <p:val>
                                            <p:strVal val="#ppt_y"/>
                                          </p:val>
                                        </p:tav>
                                      </p:tavLst>
                                    </p:anim>
                                  </p:childTnLst>
                                </p:cTn>
                              </p:par>
                              <p:par>
                                <p:cTn id="166" presetID="2" presetClass="entr" presetSubtype="4" accel="50000" decel="50000" fill="hold" nodeType="withEffect">
                                  <p:stCondLst>
                                    <p:cond delay="0"/>
                                  </p:stCondLst>
                                  <p:childTnLst>
                                    <p:set>
                                      <p:cBhvr>
                                        <p:cTn id="167" dur="1" fill="hold">
                                          <p:stCondLst>
                                            <p:cond delay="0"/>
                                          </p:stCondLst>
                                        </p:cTn>
                                        <p:tgtEl>
                                          <p:spTgt spid="87"/>
                                        </p:tgtEl>
                                        <p:attrNameLst>
                                          <p:attrName>style.visibility</p:attrName>
                                        </p:attrNameLst>
                                      </p:cBhvr>
                                      <p:to>
                                        <p:strVal val="visible"/>
                                      </p:to>
                                    </p:set>
                                    <p:anim calcmode="lin" valueType="num">
                                      <p:cBhvr additive="base">
                                        <p:cTn id="168" dur="500" fill="hold"/>
                                        <p:tgtEl>
                                          <p:spTgt spid="87"/>
                                        </p:tgtEl>
                                        <p:attrNameLst>
                                          <p:attrName>ppt_x</p:attrName>
                                        </p:attrNameLst>
                                      </p:cBhvr>
                                      <p:tavLst>
                                        <p:tav tm="0">
                                          <p:val>
                                            <p:strVal val="#ppt_x"/>
                                          </p:val>
                                        </p:tav>
                                        <p:tav tm="100000">
                                          <p:val>
                                            <p:strVal val="#ppt_x"/>
                                          </p:val>
                                        </p:tav>
                                      </p:tavLst>
                                    </p:anim>
                                    <p:anim calcmode="lin" valueType="num">
                                      <p:cBhvr additive="base">
                                        <p:cTn id="169" dur="500" fill="hold"/>
                                        <p:tgtEl>
                                          <p:spTgt spid="87"/>
                                        </p:tgtEl>
                                        <p:attrNameLst>
                                          <p:attrName>ppt_y</p:attrName>
                                        </p:attrNameLst>
                                      </p:cBhvr>
                                      <p:tavLst>
                                        <p:tav tm="0">
                                          <p:val>
                                            <p:strVal val="1+#ppt_h/2"/>
                                          </p:val>
                                        </p:tav>
                                        <p:tav tm="100000">
                                          <p:val>
                                            <p:strVal val="#ppt_y"/>
                                          </p:val>
                                        </p:tav>
                                      </p:tavLst>
                                    </p:anim>
                                  </p:childTnLst>
                                </p:cTn>
                              </p:par>
                              <p:par>
                                <p:cTn id="170" presetID="12" presetClass="entr" presetSubtype="4" fill="hold" nodeType="withEffect">
                                  <p:stCondLst>
                                    <p:cond delay="0"/>
                                  </p:stCondLst>
                                  <p:childTnLst>
                                    <p:set>
                                      <p:cBhvr>
                                        <p:cTn id="171" dur="1" fill="hold">
                                          <p:stCondLst>
                                            <p:cond delay="0"/>
                                          </p:stCondLst>
                                        </p:cTn>
                                        <p:tgtEl>
                                          <p:spTgt spid="22"/>
                                        </p:tgtEl>
                                        <p:attrNameLst>
                                          <p:attrName>style.visibility</p:attrName>
                                        </p:attrNameLst>
                                      </p:cBhvr>
                                      <p:to>
                                        <p:strVal val="visible"/>
                                      </p:to>
                                    </p:set>
                                    <p:animEffect transition="in" filter="slide(fromBottom)">
                                      <p:cBhvr>
                                        <p:cTn id="172" dur="500"/>
                                        <p:tgtEl>
                                          <p:spTgt spid="22"/>
                                        </p:tgtEl>
                                      </p:cBhvr>
                                    </p:animEffect>
                                  </p:childTnLst>
                                </p:cTn>
                              </p:par>
                              <p:par>
                                <p:cTn id="173" presetID="2" presetClass="entr" presetSubtype="4" accel="50000" decel="50000" fill="hold" nodeType="withEffect">
                                  <p:stCondLst>
                                    <p:cond delay="0"/>
                                  </p:stCondLst>
                                  <p:childTnLst>
                                    <p:set>
                                      <p:cBhvr>
                                        <p:cTn id="174" dur="1" fill="hold">
                                          <p:stCondLst>
                                            <p:cond delay="0"/>
                                          </p:stCondLst>
                                        </p:cTn>
                                        <p:tgtEl>
                                          <p:spTgt spid="112"/>
                                        </p:tgtEl>
                                        <p:attrNameLst>
                                          <p:attrName>style.visibility</p:attrName>
                                        </p:attrNameLst>
                                      </p:cBhvr>
                                      <p:to>
                                        <p:strVal val="visible"/>
                                      </p:to>
                                    </p:set>
                                    <p:anim calcmode="lin" valueType="num">
                                      <p:cBhvr additive="base">
                                        <p:cTn id="175" dur="500" fill="hold"/>
                                        <p:tgtEl>
                                          <p:spTgt spid="112"/>
                                        </p:tgtEl>
                                        <p:attrNameLst>
                                          <p:attrName>ppt_x</p:attrName>
                                        </p:attrNameLst>
                                      </p:cBhvr>
                                      <p:tavLst>
                                        <p:tav tm="0">
                                          <p:val>
                                            <p:strVal val="#ppt_x"/>
                                          </p:val>
                                        </p:tav>
                                        <p:tav tm="100000">
                                          <p:val>
                                            <p:strVal val="#ppt_x"/>
                                          </p:val>
                                        </p:tav>
                                      </p:tavLst>
                                    </p:anim>
                                    <p:anim calcmode="lin" valueType="num">
                                      <p:cBhvr additive="base">
                                        <p:cTn id="176" dur="500" fill="hold"/>
                                        <p:tgtEl>
                                          <p:spTgt spid="112"/>
                                        </p:tgtEl>
                                        <p:attrNameLst>
                                          <p:attrName>ppt_y</p:attrName>
                                        </p:attrNameLst>
                                      </p:cBhvr>
                                      <p:tavLst>
                                        <p:tav tm="0">
                                          <p:val>
                                            <p:strVal val="1+#ppt_h/2"/>
                                          </p:val>
                                        </p:tav>
                                        <p:tav tm="100000">
                                          <p:val>
                                            <p:strVal val="#ppt_y"/>
                                          </p:val>
                                        </p:tav>
                                      </p:tavLst>
                                    </p:anim>
                                  </p:childTnLst>
                                </p:cTn>
                              </p:par>
                              <p:par>
                                <p:cTn id="177" presetID="2" presetClass="entr" presetSubtype="4" accel="50000" decel="50000" fill="hold" nodeType="withEffect">
                                  <p:stCondLst>
                                    <p:cond delay="0"/>
                                  </p:stCondLst>
                                  <p:childTnLst>
                                    <p:set>
                                      <p:cBhvr>
                                        <p:cTn id="178" dur="1" fill="hold">
                                          <p:stCondLst>
                                            <p:cond delay="0"/>
                                          </p:stCondLst>
                                        </p:cTn>
                                        <p:tgtEl>
                                          <p:spTgt spid="85"/>
                                        </p:tgtEl>
                                        <p:attrNameLst>
                                          <p:attrName>style.visibility</p:attrName>
                                        </p:attrNameLst>
                                      </p:cBhvr>
                                      <p:to>
                                        <p:strVal val="visible"/>
                                      </p:to>
                                    </p:set>
                                    <p:anim calcmode="lin" valueType="num">
                                      <p:cBhvr additive="base">
                                        <p:cTn id="179" dur="500" fill="hold"/>
                                        <p:tgtEl>
                                          <p:spTgt spid="85"/>
                                        </p:tgtEl>
                                        <p:attrNameLst>
                                          <p:attrName>ppt_x</p:attrName>
                                        </p:attrNameLst>
                                      </p:cBhvr>
                                      <p:tavLst>
                                        <p:tav tm="0">
                                          <p:val>
                                            <p:strVal val="#ppt_x"/>
                                          </p:val>
                                        </p:tav>
                                        <p:tav tm="100000">
                                          <p:val>
                                            <p:strVal val="#ppt_x"/>
                                          </p:val>
                                        </p:tav>
                                      </p:tavLst>
                                    </p:anim>
                                    <p:anim calcmode="lin" valueType="num">
                                      <p:cBhvr additive="base">
                                        <p:cTn id="180" dur="500" fill="hold"/>
                                        <p:tgtEl>
                                          <p:spTgt spid="85"/>
                                        </p:tgtEl>
                                        <p:attrNameLst>
                                          <p:attrName>ppt_y</p:attrName>
                                        </p:attrNameLst>
                                      </p:cBhvr>
                                      <p:tavLst>
                                        <p:tav tm="0">
                                          <p:val>
                                            <p:strVal val="1+#ppt_h/2"/>
                                          </p:val>
                                        </p:tav>
                                        <p:tav tm="100000">
                                          <p:val>
                                            <p:strVal val="#ppt_y"/>
                                          </p:val>
                                        </p:tav>
                                      </p:tavLst>
                                    </p:anim>
                                  </p:childTnLst>
                                </p:cTn>
                              </p:par>
                              <p:par>
                                <p:cTn id="181" presetID="12" presetClass="entr" presetSubtype="4" fill="hold" nodeType="withEffect">
                                  <p:stCondLst>
                                    <p:cond delay="0"/>
                                  </p:stCondLst>
                                  <p:childTnLst>
                                    <p:set>
                                      <p:cBhvr>
                                        <p:cTn id="182" dur="1" fill="hold">
                                          <p:stCondLst>
                                            <p:cond delay="0"/>
                                          </p:stCondLst>
                                        </p:cTn>
                                        <p:tgtEl>
                                          <p:spTgt spid="14"/>
                                        </p:tgtEl>
                                        <p:attrNameLst>
                                          <p:attrName>style.visibility</p:attrName>
                                        </p:attrNameLst>
                                      </p:cBhvr>
                                      <p:to>
                                        <p:strVal val="visible"/>
                                      </p:to>
                                    </p:set>
                                    <p:animEffect transition="in" filter="slide(fromBottom)">
                                      <p:cBhvr>
                                        <p:cTn id="183" dur="500"/>
                                        <p:tgtEl>
                                          <p:spTgt spid="14"/>
                                        </p:tgtEl>
                                      </p:cBhvr>
                                    </p:animEffect>
                                  </p:childTnLst>
                                </p:cTn>
                              </p:par>
                              <p:par>
                                <p:cTn id="184" presetID="2" presetClass="entr" presetSubtype="4" accel="50000" decel="50000" fill="hold" nodeType="withEffect">
                                  <p:stCondLst>
                                    <p:cond delay="0"/>
                                  </p:stCondLst>
                                  <p:childTnLst>
                                    <p:set>
                                      <p:cBhvr>
                                        <p:cTn id="185" dur="1" fill="hold">
                                          <p:stCondLst>
                                            <p:cond delay="0"/>
                                          </p:stCondLst>
                                        </p:cTn>
                                        <p:tgtEl>
                                          <p:spTgt spid="95"/>
                                        </p:tgtEl>
                                        <p:attrNameLst>
                                          <p:attrName>style.visibility</p:attrName>
                                        </p:attrNameLst>
                                      </p:cBhvr>
                                      <p:to>
                                        <p:strVal val="visible"/>
                                      </p:to>
                                    </p:set>
                                    <p:anim calcmode="lin" valueType="num">
                                      <p:cBhvr additive="base">
                                        <p:cTn id="186" dur="500" fill="hold"/>
                                        <p:tgtEl>
                                          <p:spTgt spid="95"/>
                                        </p:tgtEl>
                                        <p:attrNameLst>
                                          <p:attrName>ppt_x</p:attrName>
                                        </p:attrNameLst>
                                      </p:cBhvr>
                                      <p:tavLst>
                                        <p:tav tm="0">
                                          <p:val>
                                            <p:strVal val="#ppt_x"/>
                                          </p:val>
                                        </p:tav>
                                        <p:tav tm="100000">
                                          <p:val>
                                            <p:strVal val="#ppt_x"/>
                                          </p:val>
                                        </p:tav>
                                      </p:tavLst>
                                    </p:anim>
                                    <p:anim calcmode="lin" valueType="num">
                                      <p:cBhvr additive="base">
                                        <p:cTn id="187" dur="500" fill="hold"/>
                                        <p:tgtEl>
                                          <p:spTgt spid="95"/>
                                        </p:tgtEl>
                                        <p:attrNameLst>
                                          <p:attrName>ppt_y</p:attrName>
                                        </p:attrNameLst>
                                      </p:cBhvr>
                                      <p:tavLst>
                                        <p:tav tm="0">
                                          <p:val>
                                            <p:strVal val="1+#ppt_h/2"/>
                                          </p:val>
                                        </p:tav>
                                        <p:tav tm="100000">
                                          <p:val>
                                            <p:strVal val="#ppt_y"/>
                                          </p:val>
                                        </p:tav>
                                      </p:tavLst>
                                    </p:anim>
                                  </p:childTnLst>
                                </p:cTn>
                              </p:par>
                              <p:par>
                                <p:cTn id="188" presetID="2" presetClass="entr" presetSubtype="4" accel="50000" decel="50000" fill="hold" nodeType="withEffect">
                                  <p:stCondLst>
                                    <p:cond delay="0"/>
                                  </p:stCondLst>
                                  <p:childTnLst>
                                    <p:set>
                                      <p:cBhvr>
                                        <p:cTn id="189" dur="1" fill="hold">
                                          <p:stCondLst>
                                            <p:cond delay="0"/>
                                          </p:stCondLst>
                                        </p:cTn>
                                        <p:tgtEl>
                                          <p:spTgt spid="90"/>
                                        </p:tgtEl>
                                        <p:attrNameLst>
                                          <p:attrName>style.visibility</p:attrName>
                                        </p:attrNameLst>
                                      </p:cBhvr>
                                      <p:to>
                                        <p:strVal val="visible"/>
                                      </p:to>
                                    </p:set>
                                    <p:anim calcmode="lin" valueType="num">
                                      <p:cBhvr additive="base">
                                        <p:cTn id="190" dur="500" fill="hold"/>
                                        <p:tgtEl>
                                          <p:spTgt spid="90"/>
                                        </p:tgtEl>
                                        <p:attrNameLst>
                                          <p:attrName>ppt_x</p:attrName>
                                        </p:attrNameLst>
                                      </p:cBhvr>
                                      <p:tavLst>
                                        <p:tav tm="0">
                                          <p:val>
                                            <p:strVal val="#ppt_x"/>
                                          </p:val>
                                        </p:tav>
                                        <p:tav tm="100000">
                                          <p:val>
                                            <p:strVal val="#ppt_x"/>
                                          </p:val>
                                        </p:tav>
                                      </p:tavLst>
                                    </p:anim>
                                    <p:anim calcmode="lin" valueType="num">
                                      <p:cBhvr additive="base">
                                        <p:cTn id="191" dur="500" fill="hold"/>
                                        <p:tgtEl>
                                          <p:spTgt spid="90"/>
                                        </p:tgtEl>
                                        <p:attrNameLst>
                                          <p:attrName>ppt_y</p:attrName>
                                        </p:attrNameLst>
                                      </p:cBhvr>
                                      <p:tavLst>
                                        <p:tav tm="0">
                                          <p:val>
                                            <p:strVal val="1+#ppt_h/2"/>
                                          </p:val>
                                        </p:tav>
                                        <p:tav tm="100000">
                                          <p:val>
                                            <p:strVal val="#ppt_y"/>
                                          </p:val>
                                        </p:tav>
                                      </p:tavLst>
                                    </p:anim>
                                  </p:childTnLst>
                                </p:cTn>
                              </p:par>
                              <p:par>
                                <p:cTn id="192" presetID="2" presetClass="entr" presetSubtype="4" accel="50000" decel="50000" fill="hold" nodeType="withEffect">
                                  <p:stCondLst>
                                    <p:cond delay="0"/>
                                  </p:stCondLst>
                                  <p:childTnLst>
                                    <p:set>
                                      <p:cBhvr>
                                        <p:cTn id="193" dur="1" fill="hold">
                                          <p:stCondLst>
                                            <p:cond delay="0"/>
                                          </p:stCondLst>
                                        </p:cTn>
                                        <p:tgtEl>
                                          <p:spTgt spid="75"/>
                                        </p:tgtEl>
                                        <p:attrNameLst>
                                          <p:attrName>style.visibility</p:attrName>
                                        </p:attrNameLst>
                                      </p:cBhvr>
                                      <p:to>
                                        <p:strVal val="visible"/>
                                      </p:to>
                                    </p:set>
                                    <p:anim calcmode="lin" valueType="num">
                                      <p:cBhvr additive="base">
                                        <p:cTn id="194" dur="500" fill="hold"/>
                                        <p:tgtEl>
                                          <p:spTgt spid="75"/>
                                        </p:tgtEl>
                                        <p:attrNameLst>
                                          <p:attrName>ppt_x</p:attrName>
                                        </p:attrNameLst>
                                      </p:cBhvr>
                                      <p:tavLst>
                                        <p:tav tm="0">
                                          <p:val>
                                            <p:strVal val="#ppt_x"/>
                                          </p:val>
                                        </p:tav>
                                        <p:tav tm="100000">
                                          <p:val>
                                            <p:strVal val="#ppt_x"/>
                                          </p:val>
                                        </p:tav>
                                      </p:tavLst>
                                    </p:anim>
                                    <p:anim calcmode="lin" valueType="num">
                                      <p:cBhvr additive="base">
                                        <p:cTn id="195"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37" presetClass="entr" presetSubtype="0" fill="hold" nodeType="clickEffect">
                                  <p:stCondLst>
                                    <p:cond delay="0"/>
                                  </p:stCondLst>
                                  <p:childTnLst>
                                    <p:set>
                                      <p:cBhvr>
                                        <p:cTn id="199" dur="1" fill="hold">
                                          <p:stCondLst>
                                            <p:cond delay="0"/>
                                          </p:stCondLst>
                                        </p:cTn>
                                        <p:tgtEl>
                                          <p:spTgt spid="19"/>
                                        </p:tgtEl>
                                        <p:attrNameLst>
                                          <p:attrName>style.visibility</p:attrName>
                                        </p:attrNameLst>
                                      </p:cBhvr>
                                      <p:to>
                                        <p:strVal val="visible"/>
                                      </p:to>
                                    </p:set>
                                    <p:animEffect transition="in" filter="fade">
                                      <p:cBhvr>
                                        <p:cTn id="200" dur="1000"/>
                                        <p:tgtEl>
                                          <p:spTgt spid="19"/>
                                        </p:tgtEl>
                                      </p:cBhvr>
                                    </p:animEffect>
                                    <p:anim calcmode="lin" valueType="num">
                                      <p:cBhvr>
                                        <p:cTn id="201" dur="1000" fill="hold"/>
                                        <p:tgtEl>
                                          <p:spTgt spid="19"/>
                                        </p:tgtEl>
                                        <p:attrNameLst>
                                          <p:attrName>ppt_x</p:attrName>
                                        </p:attrNameLst>
                                      </p:cBhvr>
                                      <p:tavLst>
                                        <p:tav tm="0">
                                          <p:val>
                                            <p:strVal val="#ppt_x"/>
                                          </p:val>
                                        </p:tav>
                                        <p:tav tm="100000">
                                          <p:val>
                                            <p:strVal val="#ppt_x"/>
                                          </p:val>
                                        </p:tav>
                                      </p:tavLst>
                                    </p:anim>
                                    <p:anim calcmode="lin" valueType="num">
                                      <p:cBhvr>
                                        <p:cTn id="202" dur="900" decel="100000" fill="hold"/>
                                        <p:tgtEl>
                                          <p:spTgt spid="19"/>
                                        </p:tgtEl>
                                        <p:attrNameLst>
                                          <p:attrName>ppt_y</p:attrName>
                                        </p:attrNameLst>
                                      </p:cBhvr>
                                      <p:tavLst>
                                        <p:tav tm="0">
                                          <p:val>
                                            <p:strVal val="#ppt_y+1"/>
                                          </p:val>
                                        </p:tav>
                                        <p:tav tm="100000">
                                          <p:val>
                                            <p:strVal val="#ppt_y-.03"/>
                                          </p:val>
                                        </p:tav>
                                      </p:tavLst>
                                    </p:anim>
                                    <p:anim calcmode="lin" valueType="num">
                                      <p:cBhvr>
                                        <p:cTn id="203"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204" presetID="2" presetClass="entr" presetSubtype="4" accel="50000" decel="50000" fill="hold" nodeType="withEffect">
                                  <p:stCondLst>
                                    <p:cond delay="0"/>
                                  </p:stCondLst>
                                  <p:childTnLst>
                                    <p:set>
                                      <p:cBhvr>
                                        <p:cTn id="205" dur="1" fill="hold">
                                          <p:stCondLst>
                                            <p:cond delay="0"/>
                                          </p:stCondLst>
                                        </p:cTn>
                                        <p:tgtEl>
                                          <p:spTgt spid="50"/>
                                        </p:tgtEl>
                                        <p:attrNameLst>
                                          <p:attrName>style.visibility</p:attrName>
                                        </p:attrNameLst>
                                      </p:cBhvr>
                                      <p:to>
                                        <p:strVal val="visible"/>
                                      </p:to>
                                    </p:set>
                                    <p:anim calcmode="lin" valueType="num">
                                      <p:cBhvr additive="base">
                                        <p:cTn id="206" dur="500" fill="hold"/>
                                        <p:tgtEl>
                                          <p:spTgt spid="50"/>
                                        </p:tgtEl>
                                        <p:attrNameLst>
                                          <p:attrName>ppt_x</p:attrName>
                                        </p:attrNameLst>
                                      </p:cBhvr>
                                      <p:tavLst>
                                        <p:tav tm="0">
                                          <p:val>
                                            <p:strVal val="#ppt_x"/>
                                          </p:val>
                                        </p:tav>
                                        <p:tav tm="100000">
                                          <p:val>
                                            <p:strVal val="#ppt_x"/>
                                          </p:val>
                                        </p:tav>
                                      </p:tavLst>
                                    </p:anim>
                                    <p:anim calcmode="lin" valueType="num">
                                      <p:cBhvr additive="base">
                                        <p:cTn id="207" dur="500" fill="hold"/>
                                        <p:tgtEl>
                                          <p:spTgt spid="50"/>
                                        </p:tgtEl>
                                        <p:attrNameLst>
                                          <p:attrName>ppt_y</p:attrName>
                                        </p:attrNameLst>
                                      </p:cBhvr>
                                      <p:tavLst>
                                        <p:tav tm="0">
                                          <p:val>
                                            <p:strVal val="1+#ppt_h/2"/>
                                          </p:val>
                                        </p:tav>
                                        <p:tav tm="100000">
                                          <p:val>
                                            <p:strVal val="#ppt_y"/>
                                          </p:val>
                                        </p:tav>
                                      </p:tavLst>
                                    </p:anim>
                                  </p:childTnLst>
                                </p:cTn>
                              </p:par>
                              <p:par>
                                <p:cTn id="208" presetID="2" presetClass="entr" presetSubtype="4" accel="50000" decel="50000" fill="hold" nodeType="withEffect">
                                  <p:stCondLst>
                                    <p:cond delay="0"/>
                                  </p:stCondLst>
                                  <p:childTnLst>
                                    <p:set>
                                      <p:cBhvr>
                                        <p:cTn id="209" dur="1" fill="hold">
                                          <p:stCondLst>
                                            <p:cond delay="0"/>
                                          </p:stCondLst>
                                        </p:cTn>
                                        <p:tgtEl>
                                          <p:spTgt spid="61"/>
                                        </p:tgtEl>
                                        <p:attrNameLst>
                                          <p:attrName>style.visibility</p:attrName>
                                        </p:attrNameLst>
                                      </p:cBhvr>
                                      <p:to>
                                        <p:strVal val="visible"/>
                                      </p:to>
                                    </p:set>
                                    <p:anim calcmode="lin" valueType="num">
                                      <p:cBhvr additive="base">
                                        <p:cTn id="210" dur="500" fill="hold"/>
                                        <p:tgtEl>
                                          <p:spTgt spid="61"/>
                                        </p:tgtEl>
                                        <p:attrNameLst>
                                          <p:attrName>ppt_x</p:attrName>
                                        </p:attrNameLst>
                                      </p:cBhvr>
                                      <p:tavLst>
                                        <p:tav tm="0">
                                          <p:val>
                                            <p:strVal val="#ppt_x"/>
                                          </p:val>
                                        </p:tav>
                                        <p:tav tm="100000">
                                          <p:val>
                                            <p:strVal val="#ppt_x"/>
                                          </p:val>
                                        </p:tav>
                                      </p:tavLst>
                                    </p:anim>
                                    <p:anim calcmode="lin" valueType="num">
                                      <p:cBhvr additive="base">
                                        <p:cTn id="211" dur="500" fill="hold"/>
                                        <p:tgtEl>
                                          <p:spTgt spid="61"/>
                                        </p:tgtEl>
                                        <p:attrNameLst>
                                          <p:attrName>ppt_y</p:attrName>
                                        </p:attrNameLst>
                                      </p:cBhvr>
                                      <p:tavLst>
                                        <p:tav tm="0">
                                          <p:val>
                                            <p:strVal val="1+#ppt_h/2"/>
                                          </p:val>
                                        </p:tav>
                                        <p:tav tm="100000">
                                          <p:val>
                                            <p:strVal val="#ppt_y"/>
                                          </p:val>
                                        </p:tav>
                                      </p:tavLst>
                                    </p:anim>
                                  </p:childTnLst>
                                </p:cTn>
                              </p:par>
                              <p:par>
                                <p:cTn id="212" presetID="2" presetClass="entr" presetSubtype="4" accel="50000" decel="50000" fill="hold" nodeType="withEffect">
                                  <p:stCondLst>
                                    <p:cond delay="0"/>
                                  </p:stCondLst>
                                  <p:childTnLst>
                                    <p:set>
                                      <p:cBhvr>
                                        <p:cTn id="213" dur="1" fill="hold">
                                          <p:stCondLst>
                                            <p:cond delay="0"/>
                                          </p:stCondLst>
                                        </p:cTn>
                                        <p:tgtEl>
                                          <p:spTgt spid="46"/>
                                        </p:tgtEl>
                                        <p:attrNameLst>
                                          <p:attrName>style.visibility</p:attrName>
                                        </p:attrNameLst>
                                      </p:cBhvr>
                                      <p:to>
                                        <p:strVal val="visible"/>
                                      </p:to>
                                    </p:set>
                                    <p:anim calcmode="lin" valueType="num">
                                      <p:cBhvr additive="base">
                                        <p:cTn id="214" dur="500" fill="hold"/>
                                        <p:tgtEl>
                                          <p:spTgt spid="46"/>
                                        </p:tgtEl>
                                        <p:attrNameLst>
                                          <p:attrName>ppt_x</p:attrName>
                                        </p:attrNameLst>
                                      </p:cBhvr>
                                      <p:tavLst>
                                        <p:tav tm="0">
                                          <p:val>
                                            <p:strVal val="#ppt_x"/>
                                          </p:val>
                                        </p:tav>
                                        <p:tav tm="100000">
                                          <p:val>
                                            <p:strVal val="#ppt_x"/>
                                          </p:val>
                                        </p:tav>
                                      </p:tavLst>
                                    </p:anim>
                                    <p:anim calcmode="lin" valueType="num">
                                      <p:cBhvr additive="base">
                                        <p:cTn id="215" dur="500" fill="hold"/>
                                        <p:tgtEl>
                                          <p:spTgt spid="46"/>
                                        </p:tgtEl>
                                        <p:attrNameLst>
                                          <p:attrName>ppt_y</p:attrName>
                                        </p:attrNameLst>
                                      </p:cBhvr>
                                      <p:tavLst>
                                        <p:tav tm="0">
                                          <p:val>
                                            <p:strVal val="1+#ppt_h/2"/>
                                          </p:val>
                                        </p:tav>
                                        <p:tav tm="100000">
                                          <p:val>
                                            <p:strVal val="#ppt_y"/>
                                          </p:val>
                                        </p:tav>
                                      </p:tavLst>
                                    </p:anim>
                                  </p:childTnLst>
                                </p:cTn>
                              </p:par>
                              <p:par>
                                <p:cTn id="216" presetID="37" presetClass="entr" presetSubtype="0" fill="hold" grpId="0" nodeType="withEffect">
                                  <p:stCondLst>
                                    <p:cond delay="0"/>
                                  </p:stCondLst>
                                  <p:childTnLst>
                                    <p:set>
                                      <p:cBhvr>
                                        <p:cTn id="217" dur="1" fill="hold">
                                          <p:stCondLst>
                                            <p:cond delay="0"/>
                                          </p:stCondLst>
                                        </p:cTn>
                                        <p:tgtEl>
                                          <p:spTgt spid="6"/>
                                        </p:tgtEl>
                                        <p:attrNameLst>
                                          <p:attrName>style.visibility</p:attrName>
                                        </p:attrNameLst>
                                      </p:cBhvr>
                                      <p:to>
                                        <p:strVal val="visible"/>
                                      </p:to>
                                    </p:set>
                                    <p:animEffect transition="in" filter="fade">
                                      <p:cBhvr>
                                        <p:cTn id="218" dur="1000"/>
                                        <p:tgtEl>
                                          <p:spTgt spid="6"/>
                                        </p:tgtEl>
                                      </p:cBhvr>
                                    </p:animEffect>
                                    <p:anim calcmode="lin" valueType="num">
                                      <p:cBhvr>
                                        <p:cTn id="219" dur="1000" fill="hold"/>
                                        <p:tgtEl>
                                          <p:spTgt spid="6"/>
                                        </p:tgtEl>
                                        <p:attrNameLst>
                                          <p:attrName>ppt_x</p:attrName>
                                        </p:attrNameLst>
                                      </p:cBhvr>
                                      <p:tavLst>
                                        <p:tav tm="0">
                                          <p:val>
                                            <p:strVal val="#ppt_x"/>
                                          </p:val>
                                        </p:tav>
                                        <p:tav tm="100000">
                                          <p:val>
                                            <p:strVal val="#ppt_x"/>
                                          </p:val>
                                        </p:tav>
                                      </p:tavLst>
                                    </p:anim>
                                    <p:anim calcmode="lin" valueType="num">
                                      <p:cBhvr>
                                        <p:cTn id="220" dur="900" decel="100000" fill="hold"/>
                                        <p:tgtEl>
                                          <p:spTgt spid="6"/>
                                        </p:tgtEl>
                                        <p:attrNameLst>
                                          <p:attrName>ppt_y</p:attrName>
                                        </p:attrNameLst>
                                      </p:cBhvr>
                                      <p:tavLst>
                                        <p:tav tm="0">
                                          <p:val>
                                            <p:strVal val="#ppt_y+1"/>
                                          </p:val>
                                        </p:tav>
                                        <p:tav tm="100000">
                                          <p:val>
                                            <p:strVal val="#ppt_y-.03"/>
                                          </p:val>
                                        </p:tav>
                                      </p:tavLst>
                                    </p:anim>
                                    <p:anim calcmode="lin" valueType="num">
                                      <p:cBhvr>
                                        <p:cTn id="221"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222" presetID="2" presetClass="entr" presetSubtype="4" accel="50000" decel="50000" fill="hold" nodeType="withEffect">
                                  <p:stCondLst>
                                    <p:cond delay="0"/>
                                  </p:stCondLst>
                                  <p:childTnLst>
                                    <p:set>
                                      <p:cBhvr>
                                        <p:cTn id="223" dur="1" fill="hold">
                                          <p:stCondLst>
                                            <p:cond delay="0"/>
                                          </p:stCondLst>
                                        </p:cTn>
                                        <p:tgtEl>
                                          <p:spTgt spid="39"/>
                                        </p:tgtEl>
                                        <p:attrNameLst>
                                          <p:attrName>style.visibility</p:attrName>
                                        </p:attrNameLst>
                                      </p:cBhvr>
                                      <p:to>
                                        <p:strVal val="visible"/>
                                      </p:to>
                                    </p:set>
                                    <p:anim calcmode="lin" valueType="num">
                                      <p:cBhvr additive="base">
                                        <p:cTn id="224" dur="500" fill="hold"/>
                                        <p:tgtEl>
                                          <p:spTgt spid="39"/>
                                        </p:tgtEl>
                                        <p:attrNameLst>
                                          <p:attrName>ppt_x</p:attrName>
                                        </p:attrNameLst>
                                      </p:cBhvr>
                                      <p:tavLst>
                                        <p:tav tm="0">
                                          <p:val>
                                            <p:strVal val="#ppt_x"/>
                                          </p:val>
                                        </p:tav>
                                        <p:tav tm="100000">
                                          <p:val>
                                            <p:strVal val="#ppt_x"/>
                                          </p:val>
                                        </p:tav>
                                      </p:tavLst>
                                    </p:anim>
                                    <p:anim calcmode="lin" valueType="num">
                                      <p:cBhvr additive="base">
                                        <p:cTn id="225" dur="500" fill="hold"/>
                                        <p:tgtEl>
                                          <p:spTgt spid="39"/>
                                        </p:tgtEl>
                                        <p:attrNameLst>
                                          <p:attrName>ppt_y</p:attrName>
                                        </p:attrNameLst>
                                      </p:cBhvr>
                                      <p:tavLst>
                                        <p:tav tm="0">
                                          <p:val>
                                            <p:strVal val="1+#ppt_h/2"/>
                                          </p:val>
                                        </p:tav>
                                        <p:tav tm="100000">
                                          <p:val>
                                            <p:strVal val="#ppt_y"/>
                                          </p:val>
                                        </p:tav>
                                      </p:tavLst>
                                    </p:anim>
                                  </p:childTnLst>
                                </p:cTn>
                              </p:par>
                              <p:par>
                                <p:cTn id="226" presetID="37" presetClass="entr" presetSubtype="0" fill="hold" nodeType="withEffect">
                                  <p:stCondLst>
                                    <p:cond delay="0"/>
                                  </p:stCondLst>
                                  <p:childTnLst>
                                    <p:set>
                                      <p:cBhvr>
                                        <p:cTn id="227" dur="1" fill="hold">
                                          <p:stCondLst>
                                            <p:cond delay="0"/>
                                          </p:stCondLst>
                                        </p:cTn>
                                        <p:tgtEl>
                                          <p:spTgt spid="18"/>
                                        </p:tgtEl>
                                        <p:attrNameLst>
                                          <p:attrName>style.visibility</p:attrName>
                                        </p:attrNameLst>
                                      </p:cBhvr>
                                      <p:to>
                                        <p:strVal val="visible"/>
                                      </p:to>
                                    </p:set>
                                    <p:animEffect transition="in" filter="fade">
                                      <p:cBhvr>
                                        <p:cTn id="228" dur="1000"/>
                                        <p:tgtEl>
                                          <p:spTgt spid="18"/>
                                        </p:tgtEl>
                                      </p:cBhvr>
                                    </p:animEffect>
                                    <p:anim calcmode="lin" valueType="num">
                                      <p:cBhvr>
                                        <p:cTn id="229" dur="1000" fill="hold"/>
                                        <p:tgtEl>
                                          <p:spTgt spid="18"/>
                                        </p:tgtEl>
                                        <p:attrNameLst>
                                          <p:attrName>ppt_x</p:attrName>
                                        </p:attrNameLst>
                                      </p:cBhvr>
                                      <p:tavLst>
                                        <p:tav tm="0">
                                          <p:val>
                                            <p:strVal val="#ppt_x"/>
                                          </p:val>
                                        </p:tav>
                                        <p:tav tm="100000">
                                          <p:val>
                                            <p:strVal val="#ppt_x"/>
                                          </p:val>
                                        </p:tav>
                                      </p:tavLst>
                                    </p:anim>
                                    <p:anim calcmode="lin" valueType="num">
                                      <p:cBhvr>
                                        <p:cTn id="230" dur="900" decel="100000" fill="hold"/>
                                        <p:tgtEl>
                                          <p:spTgt spid="18"/>
                                        </p:tgtEl>
                                        <p:attrNameLst>
                                          <p:attrName>ppt_y</p:attrName>
                                        </p:attrNameLst>
                                      </p:cBhvr>
                                      <p:tavLst>
                                        <p:tav tm="0">
                                          <p:val>
                                            <p:strVal val="#ppt_y+1"/>
                                          </p:val>
                                        </p:tav>
                                        <p:tav tm="100000">
                                          <p:val>
                                            <p:strVal val="#ppt_y-.03"/>
                                          </p:val>
                                        </p:tav>
                                      </p:tavLst>
                                    </p:anim>
                                    <p:anim calcmode="lin" valueType="num">
                                      <p:cBhvr>
                                        <p:cTn id="2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232" presetID="2" presetClass="entr" presetSubtype="4" accel="50000" decel="50000" fill="hold" nodeType="withEffect">
                                  <p:stCondLst>
                                    <p:cond delay="0"/>
                                  </p:stCondLst>
                                  <p:childTnLst>
                                    <p:set>
                                      <p:cBhvr>
                                        <p:cTn id="233" dur="1" fill="hold">
                                          <p:stCondLst>
                                            <p:cond delay="0"/>
                                          </p:stCondLst>
                                        </p:cTn>
                                        <p:tgtEl>
                                          <p:spTgt spid="54"/>
                                        </p:tgtEl>
                                        <p:attrNameLst>
                                          <p:attrName>style.visibility</p:attrName>
                                        </p:attrNameLst>
                                      </p:cBhvr>
                                      <p:to>
                                        <p:strVal val="visible"/>
                                      </p:to>
                                    </p:set>
                                    <p:anim calcmode="lin" valueType="num">
                                      <p:cBhvr additive="base">
                                        <p:cTn id="234" dur="500" fill="hold"/>
                                        <p:tgtEl>
                                          <p:spTgt spid="54"/>
                                        </p:tgtEl>
                                        <p:attrNameLst>
                                          <p:attrName>ppt_x</p:attrName>
                                        </p:attrNameLst>
                                      </p:cBhvr>
                                      <p:tavLst>
                                        <p:tav tm="0">
                                          <p:val>
                                            <p:strVal val="#ppt_x"/>
                                          </p:val>
                                        </p:tav>
                                        <p:tav tm="100000">
                                          <p:val>
                                            <p:strVal val="#ppt_x"/>
                                          </p:val>
                                        </p:tav>
                                      </p:tavLst>
                                    </p:anim>
                                    <p:anim calcmode="lin" valueType="num">
                                      <p:cBhvr additive="base">
                                        <p:cTn id="235" dur="500" fill="hold"/>
                                        <p:tgtEl>
                                          <p:spTgt spid="54"/>
                                        </p:tgtEl>
                                        <p:attrNameLst>
                                          <p:attrName>ppt_y</p:attrName>
                                        </p:attrNameLst>
                                      </p:cBhvr>
                                      <p:tavLst>
                                        <p:tav tm="0">
                                          <p:val>
                                            <p:strVal val="1+#ppt_h/2"/>
                                          </p:val>
                                        </p:tav>
                                        <p:tav tm="100000">
                                          <p:val>
                                            <p:strVal val="#ppt_y"/>
                                          </p:val>
                                        </p:tav>
                                      </p:tavLst>
                                    </p:anim>
                                  </p:childTnLst>
                                </p:cTn>
                              </p:par>
                              <p:par>
                                <p:cTn id="236" presetID="2" presetClass="entr" presetSubtype="4" accel="50000" decel="50000" fill="hold" nodeType="withEffect">
                                  <p:stCondLst>
                                    <p:cond delay="0"/>
                                  </p:stCondLst>
                                  <p:childTnLst>
                                    <p:set>
                                      <p:cBhvr>
                                        <p:cTn id="237" dur="1" fill="hold">
                                          <p:stCondLst>
                                            <p:cond delay="0"/>
                                          </p:stCondLst>
                                        </p:cTn>
                                        <p:tgtEl>
                                          <p:spTgt spid="44"/>
                                        </p:tgtEl>
                                        <p:attrNameLst>
                                          <p:attrName>style.visibility</p:attrName>
                                        </p:attrNameLst>
                                      </p:cBhvr>
                                      <p:to>
                                        <p:strVal val="visible"/>
                                      </p:to>
                                    </p:set>
                                    <p:anim calcmode="lin" valueType="num">
                                      <p:cBhvr additive="base">
                                        <p:cTn id="238" dur="500" fill="hold"/>
                                        <p:tgtEl>
                                          <p:spTgt spid="44"/>
                                        </p:tgtEl>
                                        <p:attrNameLst>
                                          <p:attrName>ppt_x</p:attrName>
                                        </p:attrNameLst>
                                      </p:cBhvr>
                                      <p:tavLst>
                                        <p:tav tm="0">
                                          <p:val>
                                            <p:strVal val="#ppt_x"/>
                                          </p:val>
                                        </p:tav>
                                        <p:tav tm="100000">
                                          <p:val>
                                            <p:strVal val="#ppt_x"/>
                                          </p:val>
                                        </p:tav>
                                      </p:tavLst>
                                    </p:anim>
                                    <p:anim calcmode="lin" valueType="num">
                                      <p:cBhvr additive="base">
                                        <p:cTn id="239" dur="500" fill="hold"/>
                                        <p:tgtEl>
                                          <p:spTgt spid="44"/>
                                        </p:tgtEl>
                                        <p:attrNameLst>
                                          <p:attrName>ppt_y</p:attrName>
                                        </p:attrNameLst>
                                      </p:cBhvr>
                                      <p:tavLst>
                                        <p:tav tm="0">
                                          <p:val>
                                            <p:strVal val="1+#ppt_h/2"/>
                                          </p:val>
                                        </p:tav>
                                        <p:tav tm="100000">
                                          <p:val>
                                            <p:strVal val="#ppt_y"/>
                                          </p:val>
                                        </p:tav>
                                      </p:tavLst>
                                    </p:anim>
                                  </p:childTnLst>
                                </p:cTn>
                              </p:par>
                              <p:par>
                                <p:cTn id="240" presetID="2" presetClass="entr" presetSubtype="4" accel="50000" decel="50000" fill="hold" nodeType="withEffect">
                                  <p:stCondLst>
                                    <p:cond delay="0"/>
                                  </p:stCondLst>
                                  <p:childTnLst>
                                    <p:set>
                                      <p:cBhvr>
                                        <p:cTn id="241" dur="1" fill="hold">
                                          <p:stCondLst>
                                            <p:cond delay="0"/>
                                          </p:stCondLst>
                                        </p:cTn>
                                        <p:tgtEl>
                                          <p:spTgt spid="79"/>
                                        </p:tgtEl>
                                        <p:attrNameLst>
                                          <p:attrName>style.visibility</p:attrName>
                                        </p:attrNameLst>
                                      </p:cBhvr>
                                      <p:to>
                                        <p:strVal val="visible"/>
                                      </p:to>
                                    </p:set>
                                    <p:anim calcmode="lin" valueType="num">
                                      <p:cBhvr additive="base">
                                        <p:cTn id="242" dur="500" fill="hold"/>
                                        <p:tgtEl>
                                          <p:spTgt spid="79"/>
                                        </p:tgtEl>
                                        <p:attrNameLst>
                                          <p:attrName>ppt_x</p:attrName>
                                        </p:attrNameLst>
                                      </p:cBhvr>
                                      <p:tavLst>
                                        <p:tav tm="0">
                                          <p:val>
                                            <p:strVal val="#ppt_x"/>
                                          </p:val>
                                        </p:tav>
                                        <p:tav tm="100000">
                                          <p:val>
                                            <p:strVal val="#ppt_x"/>
                                          </p:val>
                                        </p:tav>
                                      </p:tavLst>
                                    </p:anim>
                                    <p:anim calcmode="lin" valueType="num">
                                      <p:cBhvr additive="base">
                                        <p:cTn id="243"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a:xfrm>
            <a:off x="165100" y="250560"/>
            <a:ext cx="8872022" cy="1143000"/>
          </a:xfrm>
        </p:spPr>
        <p:txBody>
          <a:bodyPr>
            <a:noAutofit/>
          </a:bodyPr>
          <a:lstStyle/>
          <a:p>
            <a:r>
              <a:rPr lang="en-GB" sz="2800" b="1" dirty="0" smtClean="0"/>
              <a:t>Nous menons des campagnes exhaustives parce que l’organisation des lieux de travail ne suffit pas pour gagner</a:t>
            </a:r>
            <a:endParaRPr lang="fr-FR" sz="2800" b="1" dirty="0">
              <a:ea typeface="ＭＳ Ｐゴシック" pitchFamily="-84" charset="-128"/>
              <a:cs typeface="ＭＳ Ｐゴシック" pitchFamily="-84" charset="-128"/>
            </a:endParaRPr>
          </a:p>
        </p:txBody>
      </p:sp>
      <p:sp>
        <p:nvSpPr>
          <p:cNvPr id="9" name="Oval 8"/>
          <p:cNvSpPr/>
          <p:nvPr/>
        </p:nvSpPr>
        <p:spPr>
          <a:xfrm>
            <a:off x="4279075" y="3189525"/>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0" name="Oval 9"/>
          <p:cNvSpPr/>
          <p:nvPr/>
        </p:nvSpPr>
        <p:spPr>
          <a:xfrm>
            <a:off x="4572000" y="343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1" name="Oval 10"/>
          <p:cNvSpPr/>
          <p:nvPr/>
        </p:nvSpPr>
        <p:spPr>
          <a:xfrm>
            <a:off x="4255325" y="368235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2" name="Oval 11"/>
          <p:cNvSpPr/>
          <p:nvPr/>
        </p:nvSpPr>
        <p:spPr>
          <a:xfrm>
            <a:off x="3974275" y="3418125"/>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3" name="Oval 12"/>
          <p:cNvSpPr/>
          <p:nvPr/>
        </p:nvSpPr>
        <p:spPr>
          <a:xfrm>
            <a:off x="3869375" y="3037125"/>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9464" name="TextBox 13"/>
          <p:cNvSpPr txBox="1">
            <a:spLocks noChangeArrowheads="1"/>
          </p:cNvSpPr>
          <p:nvPr/>
        </p:nvSpPr>
        <p:spPr bwMode="auto">
          <a:xfrm>
            <a:off x="3429000" y="1667065"/>
            <a:ext cx="2199265" cy="1200329"/>
          </a:xfrm>
          <a:prstGeom prst="rect">
            <a:avLst/>
          </a:prstGeom>
          <a:noFill/>
          <a:ln w="9525">
            <a:noFill/>
            <a:miter lim="800000"/>
            <a:headEnd/>
            <a:tailEnd/>
          </a:ln>
        </p:spPr>
        <p:txBody>
          <a:bodyPr wrap="none">
            <a:prstTxWarp prst="textNoShape">
              <a:avLst/>
            </a:prstTxWarp>
            <a:spAutoFit/>
          </a:bodyPr>
          <a:lstStyle/>
          <a:p>
            <a:r>
              <a:rPr dirty="0" smtClean="0"/>
              <a:t>« TERRE »</a:t>
            </a:r>
          </a:p>
          <a:p>
            <a:r>
              <a:rPr lang="en-US" sz="1800" u="sng" dirty="0"/>
              <a:t>Organisation des lieux de travail</a:t>
            </a:r>
            <a:endParaRPr lang="fr-FR" sz="1800" u="sng" dirty="0"/>
          </a:p>
          <a:p>
            <a:pPr>
              <a:buFont typeface="Arial" pitchFamily="-84" charset="0"/>
              <a:buChar char="•"/>
            </a:pPr>
            <a:r>
              <a:rPr lang="en-US" sz="1800" i="1" dirty="0"/>
              <a:t>Travailleurs non syndiqués</a:t>
            </a:r>
          </a:p>
          <a:p>
            <a:pPr>
              <a:buFont typeface="Arial" pitchFamily="-84" charset="0"/>
              <a:buChar char="•"/>
            </a:pPr>
            <a:r>
              <a:rPr lang="en-US" sz="1800" i="1" dirty="0"/>
              <a:t>Membres</a:t>
            </a:r>
          </a:p>
        </p:txBody>
      </p:sp>
      <p:sp>
        <p:nvSpPr>
          <p:cNvPr id="15" name="TextBox 14"/>
          <p:cNvSpPr txBox="1">
            <a:spLocks noChangeArrowheads="1"/>
          </p:cNvSpPr>
          <p:nvPr/>
        </p:nvSpPr>
        <p:spPr bwMode="auto">
          <a:xfrm>
            <a:off x="165100" y="4267200"/>
            <a:ext cx="4741619" cy="2031325"/>
          </a:xfrm>
          <a:prstGeom prst="rect">
            <a:avLst/>
          </a:prstGeom>
          <a:noFill/>
          <a:ln w="9525">
            <a:noFill/>
            <a:miter lim="800000"/>
            <a:headEnd/>
            <a:tailEnd/>
          </a:ln>
        </p:spPr>
        <p:txBody>
          <a:bodyPr wrap="none">
            <a:prstTxWarp prst="textNoShape">
              <a:avLst/>
            </a:prstTxWarp>
            <a:spAutoFit/>
          </a:bodyPr>
          <a:lstStyle/>
          <a:p>
            <a:r>
              <a:rPr dirty="0" smtClean="0"/>
              <a:t>« AIR »</a:t>
            </a:r>
          </a:p>
          <a:p>
            <a:r>
              <a:rPr lang="en-US" sz="1800" u="sng" dirty="0"/>
              <a:t>Hors du lieu de travail</a:t>
            </a:r>
          </a:p>
          <a:p>
            <a:pPr marL="177800" indent="-177800">
              <a:buFont typeface="Arial" pitchFamily="-84" charset="0"/>
              <a:buChar char="•"/>
            </a:pPr>
            <a:r>
              <a:rPr lang="en-US" sz="1800" i="1" dirty="0"/>
              <a:t>Message : justice pour les travailleurs</a:t>
            </a:r>
          </a:p>
          <a:p>
            <a:pPr marL="177800" indent="-177800">
              <a:buFont typeface="Arial" pitchFamily="-84" charset="0"/>
              <a:buChar char="•"/>
            </a:pPr>
            <a:r>
              <a:rPr lang="en-US" sz="1800" i="1" dirty="0"/>
              <a:t>Message: mauvaise « entreprise citoyenne »</a:t>
            </a:r>
          </a:p>
          <a:p>
            <a:pPr marL="177800" indent="-177800">
              <a:buFont typeface="Arial" pitchFamily="-84" charset="0"/>
              <a:buChar char="•"/>
            </a:pPr>
            <a:r>
              <a:rPr lang="en-US" sz="1800" i="1" dirty="0"/>
              <a:t>Image de la société (clients et consommateurs)</a:t>
            </a:r>
          </a:p>
          <a:p>
            <a:pPr marL="177800" indent="-177800">
              <a:buFont typeface="Arial" pitchFamily="-84" charset="0"/>
              <a:buChar char="•"/>
            </a:pPr>
            <a:r>
              <a:rPr lang="en-US" sz="1800" i="1" dirty="0"/>
              <a:t>Pressions économiques (si nécessaire)</a:t>
            </a:r>
          </a:p>
          <a:p>
            <a:pPr marL="177800" indent="-177800">
              <a:buFont typeface="Arial" pitchFamily="-84" charset="0"/>
              <a:buChar char="•"/>
            </a:pPr>
            <a:r>
              <a:rPr lang="en-US" sz="1800" i="1" dirty="0"/>
              <a:t>Alliés communautaires, politiques et autres</a:t>
            </a:r>
          </a:p>
        </p:txBody>
      </p:sp>
      <p:sp>
        <p:nvSpPr>
          <p:cNvPr id="16" name="TextBox 15"/>
          <p:cNvSpPr txBox="1">
            <a:spLocks noChangeArrowheads="1"/>
          </p:cNvSpPr>
          <p:nvPr/>
        </p:nvSpPr>
        <p:spPr bwMode="auto">
          <a:xfrm>
            <a:off x="6005513" y="3578150"/>
            <a:ext cx="2679922" cy="2031325"/>
          </a:xfrm>
          <a:prstGeom prst="rect">
            <a:avLst/>
          </a:prstGeom>
          <a:noFill/>
          <a:ln w="9525">
            <a:noFill/>
            <a:miter lim="800000"/>
            <a:headEnd/>
            <a:tailEnd/>
          </a:ln>
        </p:spPr>
        <p:txBody>
          <a:bodyPr wrap="square">
            <a:prstTxWarp prst="textNoShape">
              <a:avLst/>
            </a:prstTxWarp>
            <a:spAutoFit/>
          </a:bodyPr>
          <a:lstStyle/>
          <a:p>
            <a:r>
              <a:rPr lang="fr-FR" dirty="0" smtClean="0"/>
              <a:t>« INTERNE »</a:t>
            </a:r>
          </a:p>
          <a:p>
            <a:r>
              <a:rPr lang="fr-FR" sz="1800" u="sng" dirty="0" smtClean="0"/>
              <a:t>Dans le syndicat</a:t>
            </a:r>
            <a:endParaRPr lang="fr-FR" sz="1800" i="1" dirty="0" smtClean="0"/>
          </a:p>
          <a:p>
            <a:pPr marL="177800" indent="-177800">
              <a:buFont typeface="Arial" pitchFamily="-84" charset="0"/>
              <a:buChar char="•"/>
            </a:pPr>
            <a:r>
              <a:rPr lang="fr-FR" sz="1800" i="1" dirty="0" smtClean="0"/>
              <a:t>Intégrer les négociations</a:t>
            </a:r>
          </a:p>
          <a:p>
            <a:pPr marL="177800" indent="-177800">
              <a:buFont typeface="Arial" pitchFamily="-84" charset="0"/>
              <a:buChar char="•"/>
            </a:pPr>
            <a:r>
              <a:rPr lang="fr-FR" sz="1800" i="1" dirty="0" smtClean="0"/>
              <a:t>Utiliser les relations avec les employeurs</a:t>
            </a:r>
          </a:p>
          <a:p>
            <a:pPr marL="177800" indent="-177800">
              <a:buFont typeface="Arial" pitchFamily="-84" charset="0"/>
              <a:buChar char="•"/>
            </a:pPr>
            <a:r>
              <a:rPr lang="fr-FR" sz="1800" i="1" dirty="0" smtClean="0"/>
              <a:t>Autres atouts syndicaux</a:t>
            </a:r>
          </a:p>
          <a:p>
            <a:pPr marL="177800" indent="-177800">
              <a:buFont typeface="Arial" pitchFamily="-84" charset="0"/>
              <a:buChar char="•"/>
            </a:pPr>
            <a:r>
              <a:rPr lang="fr-FR" sz="1800" i="1" dirty="0" smtClean="0"/>
              <a:t>Orientation et ressources</a:t>
            </a:r>
            <a:endParaRPr lang="fr-FR" sz="1800" i="1" dirty="0"/>
          </a:p>
        </p:txBody>
      </p:sp>
      <p:sp>
        <p:nvSpPr>
          <p:cNvPr id="17" name="Right Arrow 16"/>
          <p:cNvSpPr/>
          <p:nvPr/>
        </p:nvSpPr>
        <p:spPr>
          <a:xfrm rot="19413560">
            <a:off x="2782888" y="3747313"/>
            <a:ext cx="979487" cy="48418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8" name="Right Arrow 17"/>
          <p:cNvSpPr/>
          <p:nvPr/>
        </p:nvSpPr>
        <p:spPr>
          <a:xfrm rot="13443589">
            <a:off x="4908123" y="4001525"/>
            <a:ext cx="977900" cy="485775"/>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pic>
        <p:nvPicPr>
          <p:cNvPr id="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8989"/>
          <a:stretch/>
        </p:blipFill>
        <p:spPr bwMode="auto">
          <a:xfrm>
            <a:off x="6597227" y="5889279"/>
            <a:ext cx="2313958" cy="867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900" decel="100000" fill="hold"/>
                                        <p:tgtEl>
                                          <p:spTgt spid="1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900" decel="100000" fill="hold"/>
                                        <p:tgtEl>
                                          <p:spTgt spid="1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900" decel="100000" fill="hold"/>
                                        <p:tgtEl>
                                          <p:spTgt spid="1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900" decel="100000" fill="hold"/>
                                        <p:tgtEl>
                                          <p:spTgt spid="18"/>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sz="4000" b="1" dirty="0" smtClean="0"/>
              <a:t>Notre objectif : le pouvoir</a:t>
            </a:r>
            <a:endParaRPr lang="fr-FR" sz="4000" b="1" dirty="0">
              <a:ea typeface="ＭＳ Ｐゴシック" pitchFamily="-84" charset="-128"/>
              <a:cs typeface="ＭＳ Ｐゴシック" pitchFamily="-84" charset="-128"/>
            </a:endParaRPr>
          </a:p>
        </p:txBody>
      </p:sp>
      <p:graphicFrame>
        <p:nvGraphicFramePr>
          <p:cNvPr id="3" name="Diagram 2"/>
          <p:cNvGraphicFramePr/>
          <p:nvPr>
            <p:extLst>
              <p:ext uri="{D42A27DB-BD31-4B8C-83A1-F6EECF244321}">
                <p14:modId xmlns:p14="http://schemas.microsoft.com/office/powerpoint/2010/main" val="3034170340"/>
              </p:ext>
            </p:extLst>
          </p:nvPr>
        </p:nvGraphicFramePr>
        <p:xfrm>
          <a:off x="1009411" y="1742050"/>
          <a:ext cx="631371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GB" sz="4000" b="1" dirty="0" smtClean="0"/>
              <a:t>Analyser l’entreprise et le marché</a:t>
            </a:r>
            <a:endParaRPr lang="fr-FR" sz="4000" b="1" dirty="0">
              <a:ea typeface="ＭＳ Ｐゴシック" pitchFamily="-84" charset="-128"/>
              <a:cs typeface="ＭＳ Ｐゴシック" pitchFamily="-84" charset="-128"/>
            </a:endParaRPr>
          </a:p>
        </p:txBody>
      </p:sp>
      <p:sp>
        <p:nvSpPr>
          <p:cNvPr id="5" name="Cube 4"/>
          <p:cNvSpPr/>
          <p:nvPr/>
        </p:nvSpPr>
        <p:spPr>
          <a:xfrm>
            <a:off x="925300" y="4191000"/>
            <a:ext cx="2362200" cy="1216025"/>
          </a:xfrm>
          <a:prstGeom prst="cube">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7" name="Cube 6"/>
          <p:cNvSpPr/>
          <p:nvPr/>
        </p:nvSpPr>
        <p:spPr>
          <a:xfrm>
            <a:off x="925300" y="2855025"/>
            <a:ext cx="1371600" cy="838200"/>
          </a:xfrm>
          <a:prstGeom prst="cub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8" name="TextBox 7"/>
          <p:cNvSpPr txBox="1">
            <a:spLocks noChangeArrowheads="1"/>
          </p:cNvSpPr>
          <p:nvPr/>
        </p:nvSpPr>
        <p:spPr bwMode="auto">
          <a:xfrm>
            <a:off x="4684816" y="2345397"/>
            <a:ext cx="4138549" cy="1815882"/>
          </a:xfrm>
          <a:prstGeom prst="rect">
            <a:avLst/>
          </a:prstGeom>
          <a:noFill/>
          <a:ln w="9525">
            <a:noFill/>
            <a:miter lim="800000"/>
            <a:headEnd/>
            <a:tailEnd/>
          </a:ln>
        </p:spPr>
        <p:txBody>
          <a:bodyPr wrap="square">
            <a:prstTxWarp prst="textNoShape">
              <a:avLst/>
            </a:prstTxWarp>
            <a:spAutoFit/>
          </a:bodyPr>
          <a:lstStyle/>
          <a:p>
            <a:r>
              <a:rPr lang="fr-FR" sz="1600" dirty="0" smtClean="0"/>
              <a:t>Comment le marché est-il segmenté ?</a:t>
            </a:r>
          </a:p>
          <a:p>
            <a:r>
              <a:rPr lang="fr-FR" sz="1600" dirty="0" smtClean="0"/>
              <a:t>Qui sont les « clients clés » et les consommateurs ?</a:t>
            </a:r>
          </a:p>
          <a:p>
            <a:r>
              <a:rPr lang="fr-FR" sz="1600" dirty="0" smtClean="0"/>
              <a:t>Quelles sont les ventes les plus rentables ?</a:t>
            </a:r>
          </a:p>
          <a:p>
            <a:r>
              <a:rPr lang="fr-FR" sz="1600" dirty="0" smtClean="0"/>
              <a:t>Dans quels domaines la croissance est-elle la plus importante ?</a:t>
            </a:r>
          </a:p>
          <a:p>
            <a:r>
              <a:rPr lang="fr-FR" sz="1600" dirty="0" smtClean="0"/>
              <a:t>Comment fonctionnent les contrats de vente ?</a:t>
            </a:r>
            <a:endParaRPr lang="fr-FR" sz="1600"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ube 3"/>
          <p:cNvSpPr/>
          <p:nvPr/>
        </p:nvSpPr>
        <p:spPr>
          <a:xfrm>
            <a:off x="925300" y="2286000"/>
            <a:ext cx="3352800" cy="3124200"/>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GB" sz="4000" b="1" dirty="0" smtClean="0">
                <a:solidFill>
                  <a:srgbClr val="000000"/>
                </a:solidFill>
              </a:rPr>
              <a:t>Analyser la « chaîne de production »</a:t>
            </a:r>
            <a:endParaRPr lang="fr-FR" sz="4000" b="1" dirty="0">
              <a:solidFill>
                <a:srgbClr val="000000"/>
              </a:solidFill>
              <a:ea typeface="ＭＳ Ｐゴシック" pitchFamily="-84" charset="-128"/>
              <a:cs typeface="ＭＳ Ｐゴシック" pitchFamily="-84" charset="-128"/>
            </a:endParaRPr>
          </a:p>
        </p:txBody>
      </p:sp>
      <p:sp>
        <p:nvSpPr>
          <p:cNvPr id="6" name="Pentagon 5"/>
          <p:cNvSpPr/>
          <p:nvPr/>
        </p:nvSpPr>
        <p:spPr>
          <a:xfrm>
            <a:off x="769938" y="3415150"/>
            <a:ext cx="1058862"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7" name="Pentagon 6"/>
          <p:cNvSpPr/>
          <p:nvPr/>
        </p:nvSpPr>
        <p:spPr>
          <a:xfrm>
            <a:off x="2362200" y="3415150"/>
            <a:ext cx="990600"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9" name="Pentagon 8"/>
          <p:cNvSpPr/>
          <p:nvPr/>
        </p:nvSpPr>
        <p:spPr>
          <a:xfrm>
            <a:off x="3975100" y="3415150"/>
            <a:ext cx="977900"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0" name="Pentagon 9"/>
          <p:cNvSpPr/>
          <p:nvPr/>
        </p:nvSpPr>
        <p:spPr>
          <a:xfrm>
            <a:off x="5575300" y="3415150"/>
            <a:ext cx="977900"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1" name="Pentagon 10"/>
          <p:cNvSpPr/>
          <p:nvPr/>
        </p:nvSpPr>
        <p:spPr>
          <a:xfrm>
            <a:off x="5575300" y="2424550"/>
            <a:ext cx="977900"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2" name="Pentagon 11"/>
          <p:cNvSpPr/>
          <p:nvPr/>
        </p:nvSpPr>
        <p:spPr>
          <a:xfrm>
            <a:off x="5575300" y="4454963"/>
            <a:ext cx="977900" cy="484187"/>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3" name="TextBox 12"/>
          <p:cNvSpPr txBox="1">
            <a:spLocks noChangeArrowheads="1"/>
          </p:cNvSpPr>
          <p:nvPr/>
        </p:nvSpPr>
        <p:spPr bwMode="auto">
          <a:xfrm>
            <a:off x="657225" y="4085075"/>
            <a:ext cx="1133475" cy="646113"/>
          </a:xfrm>
          <a:prstGeom prst="rect">
            <a:avLst/>
          </a:prstGeom>
          <a:noFill/>
          <a:ln w="9525">
            <a:noFill/>
            <a:miter lim="800000"/>
            <a:headEnd/>
            <a:tailEnd/>
          </a:ln>
        </p:spPr>
        <p:txBody>
          <a:bodyPr wrap="none">
            <a:prstTxWarp prst="textNoShape">
              <a:avLst/>
            </a:prstTxWarp>
            <a:spAutoFit/>
          </a:bodyPr>
          <a:lstStyle/>
          <a:p>
            <a:r>
              <a:rPr lang="en-US" sz="1800"/>
              <a:t>Plante </a:t>
            </a:r>
          </a:p>
          <a:p>
            <a:r>
              <a:rPr lang="en-US" sz="1800"/>
              <a:t>Pépinières</a:t>
            </a:r>
          </a:p>
        </p:txBody>
      </p:sp>
      <p:sp>
        <p:nvSpPr>
          <p:cNvPr id="14" name="TextBox 13"/>
          <p:cNvSpPr txBox="1">
            <a:spLocks noChangeArrowheads="1"/>
          </p:cNvSpPr>
          <p:nvPr/>
        </p:nvSpPr>
        <p:spPr bwMode="auto">
          <a:xfrm>
            <a:off x="2362200" y="4085075"/>
            <a:ext cx="1057275" cy="646113"/>
          </a:xfrm>
          <a:prstGeom prst="rect">
            <a:avLst/>
          </a:prstGeom>
          <a:noFill/>
          <a:ln w="9525">
            <a:noFill/>
            <a:miter lim="800000"/>
            <a:headEnd/>
            <a:tailEnd/>
          </a:ln>
        </p:spPr>
        <p:txBody>
          <a:bodyPr wrap="none">
            <a:prstTxWarp prst="textNoShape">
              <a:avLst/>
            </a:prstTxWarp>
            <a:spAutoFit/>
          </a:bodyPr>
          <a:lstStyle/>
          <a:p>
            <a:r>
              <a:rPr lang="en-US" sz="1800"/>
              <a:t>Cultivateurs</a:t>
            </a:r>
          </a:p>
          <a:p>
            <a:r>
              <a:rPr lang="en-US" sz="1800"/>
              <a:t>(300)</a:t>
            </a:r>
          </a:p>
        </p:txBody>
      </p:sp>
      <p:sp>
        <p:nvSpPr>
          <p:cNvPr id="15" name="TextBox 14"/>
          <p:cNvSpPr txBox="1">
            <a:spLocks noChangeArrowheads="1"/>
          </p:cNvSpPr>
          <p:nvPr/>
        </p:nvSpPr>
        <p:spPr bwMode="auto">
          <a:xfrm>
            <a:off x="3929063" y="4085075"/>
            <a:ext cx="981075" cy="646113"/>
          </a:xfrm>
          <a:prstGeom prst="rect">
            <a:avLst/>
          </a:prstGeom>
          <a:noFill/>
          <a:ln w="9525">
            <a:noFill/>
            <a:miter lim="800000"/>
            <a:headEnd/>
            <a:tailEnd/>
          </a:ln>
        </p:spPr>
        <p:txBody>
          <a:bodyPr wrap="none">
            <a:prstTxWarp prst="textNoShape">
              <a:avLst/>
            </a:prstTxWarp>
            <a:spAutoFit/>
          </a:bodyPr>
          <a:lstStyle/>
          <a:p>
            <a:r>
              <a:rPr lang="en-US" sz="1800"/>
              <a:t>Refroidisseurs</a:t>
            </a:r>
          </a:p>
          <a:p>
            <a:r>
              <a:rPr lang="en-US" sz="1800"/>
              <a:t>(7)</a:t>
            </a:r>
          </a:p>
        </p:txBody>
      </p:sp>
      <p:sp>
        <p:nvSpPr>
          <p:cNvPr id="16" name="TextBox 15"/>
          <p:cNvSpPr txBox="1">
            <a:spLocks noChangeArrowheads="1"/>
          </p:cNvSpPr>
          <p:nvPr/>
        </p:nvSpPr>
        <p:spPr bwMode="auto">
          <a:xfrm>
            <a:off x="6781800" y="2511863"/>
            <a:ext cx="1506538" cy="369887"/>
          </a:xfrm>
          <a:prstGeom prst="rect">
            <a:avLst/>
          </a:prstGeom>
          <a:noFill/>
          <a:ln w="9525">
            <a:noFill/>
            <a:miter lim="800000"/>
            <a:headEnd/>
            <a:tailEnd/>
          </a:ln>
        </p:spPr>
        <p:txBody>
          <a:bodyPr wrap="none">
            <a:prstTxWarp prst="textNoShape">
              <a:avLst/>
            </a:prstTxWarp>
            <a:spAutoFit/>
          </a:bodyPr>
          <a:lstStyle/>
          <a:p>
            <a:r>
              <a:rPr lang="en-US" sz="1800"/>
              <a:t>Chaînes de magasins</a:t>
            </a:r>
          </a:p>
        </p:txBody>
      </p:sp>
      <p:sp>
        <p:nvSpPr>
          <p:cNvPr id="17" name="TextBox 16"/>
          <p:cNvSpPr txBox="1">
            <a:spLocks noChangeArrowheads="1"/>
          </p:cNvSpPr>
          <p:nvPr/>
        </p:nvSpPr>
        <p:spPr bwMode="auto">
          <a:xfrm>
            <a:off x="6781800" y="3491350"/>
            <a:ext cx="1454150" cy="369888"/>
          </a:xfrm>
          <a:prstGeom prst="rect">
            <a:avLst/>
          </a:prstGeom>
          <a:noFill/>
          <a:ln w="9525">
            <a:noFill/>
            <a:miter lim="800000"/>
            <a:headEnd/>
            <a:tailEnd/>
          </a:ln>
        </p:spPr>
        <p:txBody>
          <a:bodyPr wrap="none">
            <a:prstTxWarp prst="textNoShape">
              <a:avLst/>
            </a:prstTxWarp>
            <a:spAutoFit/>
          </a:bodyPr>
          <a:lstStyle/>
          <a:p>
            <a:r>
              <a:rPr lang="en-US" sz="1800"/>
              <a:t>Grossistes</a:t>
            </a:r>
          </a:p>
        </p:txBody>
      </p:sp>
      <p:sp>
        <p:nvSpPr>
          <p:cNvPr id="18" name="TextBox 17"/>
          <p:cNvSpPr txBox="1">
            <a:spLocks noChangeArrowheads="1"/>
          </p:cNvSpPr>
          <p:nvPr/>
        </p:nvSpPr>
        <p:spPr bwMode="auto">
          <a:xfrm>
            <a:off x="6781800" y="4481950"/>
            <a:ext cx="1339850" cy="369888"/>
          </a:xfrm>
          <a:prstGeom prst="rect">
            <a:avLst/>
          </a:prstGeom>
          <a:noFill/>
          <a:ln w="9525">
            <a:noFill/>
            <a:miter lim="800000"/>
            <a:headEnd/>
            <a:tailEnd/>
          </a:ln>
        </p:spPr>
        <p:txBody>
          <a:bodyPr wrap="none">
            <a:prstTxWarp prst="textNoShape">
              <a:avLst/>
            </a:prstTxWarp>
            <a:spAutoFit/>
          </a:bodyPr>
          <a:lstStyle/>
          <a:p>
            <a:r>
              <a:rPr lang="en-US" sz="1800"/>
              <a:t>Transformateurs</a:t>
            </a:r>
          </a:p>
        </p:txBody>
      </p:sp>
      <p:sp>
        <p:nvSpPr>
          <p:cNvPr id="19" name="TextBox 18"/>
          <p:cNvSpPr txBox="1">
            <a:spLocks noChangeArrowheads="1"/>
          </p:cNvSpPr>
          <p:nvPr/>
        </p:nvSpPr>
        <p:spPr bwMode="auto">
          <a:xfrm>
            <a:off x="769938" y="5878513"/>
            <a:ext cx="2417762" cy="369887"/>
          </a:xfrm>
          <a:prstGeom prst="rect">
            <a:avLst/>
          </a:prstGeom>
          <a:noFill/>
          <a:ln w="19050">
            <a:noFill/>
            <a:round/>
            <a:headEnd/>
            <a:tailEnd/>
          </a:ln>
        </p:spPr>
        <p:txBody>
          <a:bodyPr wrap="none">
            <a:prstTxWarp prst="textNoShape">
              <a:avLst/>
            </a:prstTxWarp>
            <a:spAutoFit/>
          </a:bodyPr>
          <a:lstStyle/>
          <a:p>
            <a:r>
              <a:rPr lang="en-US" sz="1800" dirty="0"/>
              <a:t>Campagne Fraises</a:t>
            </a:r>
          </a:p>
        </p:txBody>
      </p:sp>
      <p:sp>
        <p:nvSpPr>
          <p:cNvPr id="20" name="TextBox 19"/>
          <p:cNvSpPr txBox="1">
            <a:spLocks noChangeArrowheads="1"/>
          </p:cNvSpPr>
          <p:nvPr/>
        </p:nvSpPr>
        <p:spPr bwMode="auto">
          <a:xfrm>
            <a:off x="3886200" y="4721663"/>
            <a:ext cx="928688" cy="369887"/>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(cible)</a:t>
            </a:r>
          </a:p>
        </p:txBody>
      </p:sp>
      <p:sp>
        <p:nvSpPr>
          <p:cNvPr id="21" name="TextBox 20"/>
          <p:cNvSpPr txBox="1">
            <a:spLocks noChangeArrowheads="1"/>
          </p:cNvSpPr>
          <p:nvPr/>
        </p:nvSpPr>
        <p:spPr bwMode="auto">
          <a:xfrm>
            <a:off x="6786750" y="2841175"/>
            <a:ext cx="2192588" cy="369332"/>
          </a:xfrm>
          <a:prstGeom prst="rect">
            <a:avLst/>
          </a:prstGeom>
          <a:noFill/>
          <a:ln w="9525">
            <a:noFill/>
            <a:miter lim="800000"/>
            <a:headEnd/>
            <a:tailEnd/>
          </a:ln>
        </p:spPr>
        <p:txBody>
          <a:bodyPr wrap="none">
            <a:prstTxWarp prst="textNoShape">
              <a:avLst/>
            </a:prstTxWarp>
            <a:spAutoFit/>
          </a:bodyPr>
          <a:lstStyle/>
          <a:p>
            <a:r>
              <a:rPr lang="fr-FR" sz="1800" dirty="0" smtClean="0">
                <a:solidFill>
                  <a:srgbClr val="FF0000"/>
                </a:solidFill>
              </a:rPr>
              <a:t>(moyens de pression)</a:t>
            </a:r>
            <a:endParaRPr lang="fr-FR" sz="1800" dirty="0">
              <a:solidFill>
                <a:srgbClr val="FF0000"/>
              </a:solidFill>
            </a:endParaRPr>
          </a:p>
        </p:txBody>
      </p:sp>
      <p:sp>
        <p:nvSpPr>
          <p:cNvPr id="22" name="TextBox 21"/>
          <p:cNvSpPr txBox="1">
            <a:spLocks noChangeArrowheads="1"/>
          </p:cNvSpPr>
          <p:nvPr/>
        </p:nvSpPr>
        <p:spPr bwMode="auto">
          <a:xfrm>
            <a:off x="592138" y="1881625"/>
            <a:ext cx="5096143" cy="923925"/>
          </a:xfrm>
          <a:prstGeom prst="rect">
            <a:avLst/>
          </a:prstGeom>
          <a:noFill/>
          <a:ln w="9525">
            <a:noFill/>
            <a:miter lim="800000"/>
            <a:headEnd/>
            <a:tailEnd/>
          </a:ln>
        </p:spPr>
        <p:txBody>
          <a:bodyPr wrap="square">
            <a:prstTxWarp prst="textNoShape">
              <a:avLst/>
            </a:prstTxWarp>
            <a:spAutoFit/>
          </a:bodyPr>
          <a:lstStyle/>
          <a:p>
            <a:r>
              <a:rPr lang="fr-FR" sz="1800" dirty="0" smtClean="0"/>
              <a:t>Dans quels domaines les bénéfices sont-ils réalisés ?</a:t>
            </a:r>
          </a:p>
          <a:p>
            <a:r>
              <a:rPr lang="fr-FR" sz="1800" dirty="0" smtClean="0"/>
              <a:t>Qui contrôle les stades clés ?</a:t>
            </a:r>
          </a:p>
          <a:p>
            <a:r>
              <a:rPr lang="fr-FR" sz="1800" dirty="0" smtClean="0"/>
              <a:t>Quels sont les goulets d’étranglement ?</a:t>
            </a:r>
            <a:endParaRPr lang="fr-FR" sz="1800" dirty="0"/>
          </a:p>
        </p:txBody>
      </p:sp>
      <p:sp>
        <p:nvSpPr>
          <p:cNvPr id="23" name="TextBox 22"/>
          <p:cNvSpPr txBox="1">
            <a:spLocks noChangeArrowheads="1"/>
          </p:cNvSpPr>
          <p:nvPr/>
        </p:nvSpPr>
        <p:spPr bwMode="auto">
          <a:xfrm>
            <a:off x="2330450" y="4755000"/>
            <a:ext cx="1403350" cy="368300"/>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(employeurs)</a:t>
            </a:r>
          </a:p>
        </p:txBody>
      </p:sp>
      <p:pic>
        <p:nvPicPr>
          <p:cNvPr id="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02" y="5699279"/>
            <a:ext cx="2313958" cy="95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accel="50000" decel="5000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0-#ppt_w/2"/>
                                          </p:val>
                                        </p:tav>
                                        <p:tav tm="100000">
                                          <p:val>
                                            <p:strVal val="#ppt_x"/>
                                          </p:val>
                                        </p:tav>
                                      </p:tavLst>
                                    </p:anim>
                                    <p:anim calcmode="lin" valueType="num">
                                      <p:cBhvr additive="base">
                                        <p:cTn id="18" dur="10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accel="50000" decel="5000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1000" fill="hold"/>
                                        <p:tgtEl>
                                          <p:spTgt spid="13"/>
                                        </p:tgtEl>
                                        <p:attrNameLst>
                                          <p:attrName>ppt_x</p:attrName>
                                        </p:attrNameLst>
                                      </p:cBhvr>
                                      <p:tavLst>
                                        <p:tav tm="0">
                                          <p:val>
                                            <p:strVal val="0-#ppt_w/2"/>
                                          </p:val>
                                        </p:tav>
                                        <p:tav tm="100000">
                                          <p:val>
                                            <p:strVal val="#ppt_x"/>
                                          </p:val>
                                        </p:tav>
                                      </p:tavLst>
                                    </p:anim>
                                    <p:anim calcmode="lin" valueType="num">
                                      <p:cBhvr additive="base">
                                        <p:cTn id="22"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accel="50000" decel="5000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0-#ppt_w/2"/>
                                          </p:val>
                                        </p:tav>
                                        <p:tav tm="100000">
                                          <p:val>
                                            <p:strVal val="#ppt_x"/>
                                          </p:val>
                                        </p:tav>
                                      </p:tavLst>
                                    </p:anim>
                                    <p:anim calcmode="lin" valueType="num">
                                      <p:cBhvr additive="base">
                                        <p:cTn id="28" dur="10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accel="50000" decel="5000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0-#ppt_w/2"/>
                                          </p:val>
                                        </p:tav>
                                        <p:tav tm="100000">
                                          <p:val>
                                            <p:strVal val="#ppt_x"/>
                                          </p:val>
                                        </p:tav>
                                      </p:tavLst>
                                    </p:anim>
                                    <p:anim calcmode="lin" valueType="num">
                                      <p:cBhvr additive="base">
                                        <p:cTn id="32"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50000" decel="5000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0-#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par>
                                <p:cTn id="39" presetID="2" presetClass="entr" presetSubtype="8" accel="50000" decel="5000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1000" fill="hold"/>
                                        <p:tgtEl>
                                          <p:spTgt spid="15"/>
                                        </p:tgtEl>
                                        <p:attrNameLst>
                                          <p:attrName>ppt_x</p:attrName>
                                        </p:attrNameLst>
                                      </p:cBhvr>
                                      <p:tavLst>
                                        <p:tav tm="0">
                                          <p:val>
                                            <p:strVal val="0-#ppt_w/2"/>
                                          </p:val>
                                        </p:tav>
                                        <p:tav tm="100000">
                                          <p:val>
                                            <p:strVal val="#ppt_x"/>
                                          </p:val>
                                        </p:tav>
                                      </p:tavLst>
                                    </p:anim>
                                    <p:anim calcmode="lin" valueType="num">
                                      <p:cBhvr additive="base">
                                        <p:cTn id="42"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accel="50000" decel="5000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1000" fill="hold"/>
                                        <p:tgtEl>
                                          <p:spTgt spid="11"/>
                                        </p:tgtEl>
                                        <p:attrNameLst>
                                          <p:attrName>ppt_x</p:attrName>
                                        </p:attrNameLst>
                                      </p:cBhvr>
                                      <p:tavLst>
                                        <p:tav tm="0">
                                          <p:val>
                                            <p:strVal val="0-#ppt_w/2"/>
                                          </p:val>
                                        </p:tav>
                                        <p:tav tm="100000">
                                          <p:val>
                                            <p:strVal val="#ppt_x"/>
                                          </p:val>
                                        </p:tav>
                                      </p:tavLst>
                                    </p:anim>
                                    <p:anim calcmode="lin" valueType="num">
                                      <p:cBhvr additive="base">
                                        <p:cTn id="48" dur="1000" fill="hold"/>
                                        <p:tgtEl>
                                          <p:spTgt spid="11"/>
                                        </p:tgtEl>
                                        <p:attrNameLst>
                                          <p:attrName>ppt_y</p:attrName>
                                        </p:attrNameLst>
                                      </p:cBhvr>
                                      <p:tavLst>
                                        <p:tav tm="0">
                                          <p:val>
                                            <p:strVal val="#ppt_y"/>
                                          </p:val>
                                        </p:tav>
                                        <p:tav tm="100000">
                                          <p:val>
                                            <p:strVal val="#ppt_y"/>
                                          </p:val>
                                        </p:tav>
                                      </p:tavLst>
                                    </p:anim>
                                  </p:childTnLst>
                                </p:cTn>
                              </p:par>
                              <p:par>
                                <p:cTn id="49" presetID="2" presetClass="entr" presetSubtype="8" accel="50000" decel="5000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1000" fill="hold"/>
                                        <p:tgtEl>
                                          <p:spTgt spid="16"/>
                                        </p:tgtEl>
                                        <p:attrNameLst>
                                          <p:attrName>ppt_x</p:attrName>
                                        </p:attrNameLst>
                                      </p:cBhvr>
                                      <p:tavLst>
                                        <p:tav tm="0">
                                          <p:val>
                                            <p:strVal val="0-#ppt_w/2"/>
                                          </p:val>
                                        </p:tav>
                                        <p:tav tm="100000">
                                          <p:val>
                                            <p:strVal val="#ppt_x"/>
                                          </p:val>
                                        </p:tav>
                                      </p:tavLst>
                                    </p:anim>
                                    <p:anim calcmode="lin" valueType="num">
                                      <p:cBhvr additive="base">
                                        <p:cTn id="52" dur="1000" fill="hold"/>
                                        <p:tgtEl>
                                          <p:spTgt spid="16"/>
                                        </p:tgtEl>
                                        <p:attrNameLst>
                                          <p:attrName>ppt_y</p:attrName>
                                        </p:attrNameLst>
                                      </p:cBhvr>
                                      <p:tavLst>
                                        <p:tav tm="0">
                                          <p:val>
                                            <p:strVal val="#ppt_y"/>
                                          </p:val>
                                        </p:tav>
                                        <p:tav tm="100000">
                                          <p:val>
                                            <p:strVal val="#ppt_y"/>
                                          </p:val>
                                        </p:tav>
                                      </p:tavLst>
                                    </p:anim>
                                  </p:childTnLst>
                                </p:cTn>
                              </p:par>
                              <p:par>
                                <p:cTn id="53" presetID="2" presetClass="entr" presetSubtype="8" accel="50000" decel="5000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1000" fill="hold"/>
                                        <p:tgtEl>
                                          <p:spTgt spid="10"/>
                                        </p:tgtEl>
                                        <p:attrNameLst>
                                          <p:attrName>ppt_x</p:attrName>
                                        </p:attrNameLst>
                                      </p:cBhvr>
                                      <p:tavLst>
                                        <p:tav tm="0">
                                          <p:val>
                                            <p:strVal val="0-#ppt_w/2"/>
                                          </p:val>
                                        </p:tav>
                                        <p:tav tm="100000">
                                          <p:val>
                                            <p:strVal val="#ppt_x"/>
                                          </p:val>
                                        </p:tav>
                                      </p:tavLst>
                                    </p:anim>
                                    <p:anim calcmode="lin" valueType="num">
                                      <p:cBhvr additive="base">
                                        <p:cTn id="56" dur="1000" fill="hold"/>
                                        <p:tgtEl>
                                          <p:spTgt spid="10"/>
                                        </p:tgtEl>
                                        <p:attrNameLst>
                                          <p:attrName>ppt_y</p:attrName>
                                        </p:attrNameLst>
                                      </p:cBhvr>
                                      <p:tavLst>
                                        <p:tav tm="0">
                                          <p:val>
                                            <p:strVal val="#ppt_y"/>
                                          </p:val>
                                        </p:tav>
                                        <p:tav tm="100000">
                                          <p:val>
                                            <p:strVal val="#ppt_y"/>
                                          </p:val>
                                        </p:tav>
                                      </p:tavLst>
                                    </p:anim>
                                  </p:childTnLst>
                                </p:cTn>
                              </p:par>
                              <p:par>
                                <p:cTn id="57" presetID="2" presetClass="entr" presetSubtype="8" accel="50000" decel="5000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1000" fill="hold"/>
                                        <p:tgtEl>
                                          <p:spTgt spid="17"/>
                                        </p:tgtEl>
                                        <p:attrNameLst>
                                          <p:attrName>ppt_x</p:attrName>
                                        </p:attrNameLst>
                                      </p:cBhvr>
                                      <p:tavLst>
                                        <p:tav tm="0">
                                          <p:val>
                                            <p:strVal val="0-#ppt_w/2"/>
                                          </p:val>
                                        </p:tav>
                                        <p:tav tm="100000">
                                          <p:val>
                                            <p:strVal val="#ppt_x"/>
                                          </p:val>
                                        </p:tav>
                                      </p:tavLst>
                                    </p:anim>
                                    <p:anim calcmode="lin" valueType="num">
                                      <p:cBhvr additive="base">
                                        <p:cTn id="60" dur="1000" fill="hold"/>
                                        <p:tgtEl>
                                          <p:spTgt spid="17"/>
                                        </p:tgtEl>
                                        <p:attrNameLst>
                                          <p:attrName>ppt_y</p:attrName>
                                        </p:attrNameLst>
                                      </p:cBhvr>
                                      <p:tavLst>
                                        <p:tav tm="0">
                                          <p:val>
                                            <p:strVal val="#ppt_y"/>
                                          </p:val>
                                        </p:tav>
                                        <p:tav tm="100000">
                                          <p:val>
                                            <p:strVal val="#ppt_y"/>
                                          </p:val>
                                        </p:tav>
                                      </p:tavLst>
                                    </p:anim>
                                  </p:childTnLst>
                                </p:cTn>
                              </p:par>
                              <p:par>
                                <p:cTn id="61" presetID="2" presetClass="entr" presetSubtype="8" accel="50000" decel="5000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1000" fill="hold"/>
                                        <p:tgtEl>
                                          <p:spTgt spid="12"/>
                                        </p:tgtEl>
                                        <p:attrNameLst>
                                          <p:attrName>ppt_x</p:attrName>
                                        </p:attrNameLst>
                                      </p:cBhvr>
                                      <p:tavLst>
                                        <p:tav tm="0">
                                          <p:val>
                                            <p:strVal val="0-#ppt_w/2"/>
                                          </p:val>
                                        </p:tav>
                                        <p:tav tm="100000">
                                          <p:val>
                                            <p:strVal val="#ppt_x"/>
                                          </p:val>
                                        </p:tav>
                                      </p:tavLst>
                                    </p:anim>
                                    <p:anim calcmode="lin" valueType="num">
                                      <p:cBhvr additive="base">
                                        <p:cTn id="64" dur="1000" fill="hold"/>
                                        <p:tgtEl>
                                          <p:spTgt spid="12"/>
                                        </p:tgtEl>
                                        <p:attrNameLst>
                                          <p:attrName>ppt_y</p:attrName>
                                        </p:attrNameLst>
                                      </p:cBhvr>
                                      <p:tavLst>
                                        <p:tav tm="0">
                                          <p:val>
                                            <p:strVal val="#ppt_y"/>
                                          </p:val>
                                        </p:tav>
                                        <p:tav tm="100000">
                                          <p:val>
                                            <p:strVal val="#ppt_y"/>
                                          </p:val>
                                        </p:tav>
                                      </p:tavLst>
                                    </p:anim>
                                  </p:childTnLst>
                                </p:cTn>
                              </p:par>
                              <p:par>
                                <p:cTn id="65" presetID="2" presetClass="entr" presetSubtype="8" accel="50000" decel="5000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1000" fill="hold"/>
                                        <p:tgtEl>
                                          <p:spTgt spid="18"/>
                                        </p:tgtEl>
                                        <p:attrNameLst>
                                          <p:attrName>ppt_x</p:attrName>
                                        </p:attrNameLst>
                                      </p:cBhvr>
                                      <p:tavLst>
                                        <p:tav tm="0">
                                          <p:val>
                                            <p:strVal val="0-#ppt_w/2"/>
                                          </p:val>
                                        </p:tav>
                                        <p:tav tm="100000">
                                          <p:val>
                                            <p:strVal val="#ppt_x"/>
                                          </p:val>
                                        </p:tav>
                                      </p:tavLst>
                                    </p:anim>
                                    <p:anim calcmode="lin" valueType="num">
                                      <p:cBhvr additive="base">
                                        <p:cTn id="68"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dissolve">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dissolve">
                                      <p:cBhvr>
                                        <p:cTn id="78" dur="5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dissolve">
                                      <p:cBhvr>
                                        <p:cTn id="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P spid="13" grpId="0"/>
      <p:bldP spid="14" grpId="0"/>
      <p:bldP spid="15" grpId="0"/>
      <p:bldP spid="16" grpId="0"/>
      <p:bldP spid="17" grpId="0"/>
      <p:bldP spid="18" grpId="0"/>
      <p:bldP spid="19" grpId="0"/>
      <p:bldP spid="20" grpId="0"/>
      <p:bldP spid="21" grpId="0"/>
      <p:bldP spid="22" grpId="0"/>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1043</TotalTime>
  <Words>2857</Words>
  <Application>Microsoft Macintosh PowerPoint</Application>
  <PresentationFormat>On-screen Show (4:3)</PresentationFormat>
  <Paragraphs>516</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ＭＳ Ｐゴシック</vt:lpstr>
      <vt:lpstr>Wingdings</vt:lpstr>
      <vt:lpstr>Arial</vt:lpstr>
      <vt:lpstr>Calibri</vt:lpstr>
      <vt:lpstr>Times New Roman</vt:lpstr>
      <vt:lpstr>Office Theme</vt:lpstr>
      <vt:lpstr>PowerPoint Presentation</vt:lpstr>
      <vt:lpstr>PowerPoint Presentation</vt:lpstr>
      <vt:lpstr>PowerPoint Presentation</vt:lpstr>
      <vt:lpstr>Campagnes exhaustives 10 concepts clés</vt:lpstr>
      <vt:lpstr>Les employeurs peuvent être des organisations vastes et complexes … et une « toile » de relations interconnectées </vt:lpstr>
      <vt:lpstr>Nous menons des campagnes exhaustives parce que l’organisation des lieux de travail ne suffit pas pour gagner</vt:lpstr>
      <vt:lpstr>Notre objectif : le pouvoir</vt:lpstr>
      <vt:lpstr>Analyser l’entreprise et le marché</vt:lpstr>
      <vt:lpstr>Analyser la « chaîne de production »</vt:lpstr>
      <vt:lpstr>« Cartographier » les employeurs &amp; les lieux de travail … et le syndicat</vt:lpstr>
      <vt:lpstr>« Le meilleur morceau » (d’une industrie, d’une entreprise, etc.)</vt:lpstr>
      <vt:lpstr>Formuler une stratégie initiale</vt:lpstr>
      <vt:lpstr>PowerPoint Presentation</vt:lpstr>
      <vt:lpstr>Approbation de la campagne</vt:lpstr>
      <vt:lpstr>Développer les éléments « Terre », « Air » et internes</vt:lpstr>
      <vt:lpstr>PowerPoint Presentation</vt:lpstr>
      <vt:lpstr>PowerPoint Presentation</vt:lpstr>
      <vt:lpstr>Guerre « terrestre » : mobiliser les travailleurs sur les questions</vt:lpstr>
      <vt:lpstr>Guerre « aérienne » :  Campagne sur les questions en  dehors du lieu de travail</vt:lpstr>
      <vt:lpstr>Campagne interne</vt:lpstr>
      <vt:lpstr>Éléments de dimension mondiale</vt:lpstr>
      <vt:lpstr>Résultats</vt:lpstr>
      <vt:lpstr>Rôles clés du personnel dans une campagne</vt:lpstr>
      <vt:lpstr>Rôle des travailleurs clés dans la campagne</vt:lpstr>
      <vt:lpstr>PowerPoint Presentation</vt:lpstr>
      <vt:lpstr>Évaluer et examiner</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Nigel Venes</dc:creator>
  <cp:lastModifiedBy>Microsoft Office User</cp:lastModifiedBy>
  <cp:revision>74</cp:revision>
  <dcterms:created xsi:type="dcterms:W3CDTF">2014-08-13T22:47:10Z</dcterms:created>
  <dcterms:modified xsi:type="dcterms:W3CDTF">2019-11-22T16:32:40Z</dcterms:modified>
</cp:coreProperties>
</file>