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28"/>
  </p:notesMasterIdLst>
  <p:sldIdLst>
    <p:sldId id="257" r:id="rId2"/>
    <p:sldId id="266" r:id="rId3"/>
    <p:sldId id="258" r:id="rId4"/>
    <p:sldId id="287" r:id="rId5"/>
    <p:sldId id="268" r:id="rId6"/>
    <p:sldId id="269" r:id="rId7"/>
    <p:sldId id="271" r:id="rId8"/>
    <p:sldId id="272" r:id="rId9"/>
    <p:sldId id="273" r:id="rId10"/>
    <p:sldId id="274" r:id="rId11"/>
    <p:sldId id="275" r:id="rId12"/>
    <p:sldId id="276" r:id="rId13"/>
    <p:sldId id="259" r:id="rId14"/>
    <p:sldId id="277" r:id="rId15"/>
    <p:sldId id="278" r:id="rId16"/>
    <p:sldId id="260" r:id="rId17"/>
    <p:sldId id="261" r:id="rId18"/>
    <p:sldId id="279" r:id="rId19"/>
    <p:sldId id="280" r:id="rId20"/>
    <p:sldId id="281" r:id="rId21"/>
    <p:sldId id="282" r:id="rId22"/>
    <p:sldId id="283" r:id="rId23"/>
    <p:sldId id="284" r:id="rId24"/>
    <p:sldId id="285" r:id="rId25"/>
    <p:sldId id="286" r:id="rId26"/>
    <p:sldId id="288"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5672" autoAdjust="0"/>
  </p:normalViewPr>
  <p:slideViewPr>
    <p:cSldViewPr snapToGrid="0" snapToObjects="1">
      <p:cViewPr>
        <p:scale>
          <a:sx n="40" d="100"/>
          <a:sy n="40" d="100"/>
        </p:scale>
        <p:origin x="4264" y="2032"/>
      </p:cViewPr>
      <p:guideLst>
        <p:guide orient="horz" pos="2160"/>
        <p:guide pos="2880"/>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66" d="100"/>
        <a:sy n="66" d="100"/>
      </p:scale>
      <p:origin x="0" y="1482"/>
    </p:cViewPr>
  </p:sorterViewPr>
  <p:notesViewPr>
    <p:cSldViewPr snapToGrid="0" snapToObjects="1">
      <p:cViewPr>
        <p:scale>
          <a:sx n="80" d="100"/>
          <a:sy n="80" d="100"/>
        </p:scale>
        <p:origin x="-129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B5166C-7ABB-F94C-81C8-5519E8D8A13F}" type="doc">
      <dgm:prSet loTypeId="urn:microsoft.com/office/officeart/2005/8/layout/cycle1" loCatId="cycle" qsTypeId="urn:microsoft.com/office/officeart/2005/8/quickstyle/simple4" qsCatId="simple" csTypeId="urn:microsoft.com/office/officeart/2005/8/colors/accent1_2" csCatId="accent1" phldr="1"/>
      <dgm:spPr/>
      <dgm:t>
        <a:bodyPr/>
        <a:lstStyle/>
        <a:p>
          <a:endParaRPr lang="en-US"/>
        </a:p>
      </dgm:t>
    </dgm:pt>
    <dgm:pt modelId="{8A44B331-830C-6B4D-974E-9850BA8531B6}">
      <dgm:prSet phldrT="[Text]"/>
      <dgm:spPr/>
      <dgm:t>
        <a:bodyPr/>
        <a:lstStyle/>
        <a:p>
          <a:r>
            <a:rPr lang="es-ES" dirty="0" smtClean="0"/>
            <a:t>Obtener poder por medio de victorias</a:t>
          </a:r>
          <a:endParaRPr lang="es-ES" dirty="0"/>
        </a:p>
      </dgm:t>
    </dgm:pt>
    <dgm:pt modelId="{99EA7377-3CB1-394D-AA4D-2F7EC545BBB4}" type="parTrans" cxnId="{30B34CAA-E5B5-194A-9996-E818E1E8DCCB}">
      <dgm:prSet/>
      <dgm:spPr/>
      <dgm:t>
        <a:bodyPr/>
        <a:lstStyle/>
        <a:p>
          <a:endParaRPr lang="en-US"/>
        </a:p>
      </dgm:t>
    </dgm:pt>
    <dgm:pt modelId="{AD8A9726-8FBF-504F-A1FE-D2481D1B198B}" type="sibTrans" cxnId="{30B34CAA-E5B5-194A-9996-E818E1E8DCCB}">
      <dgm:prSet/>
      <dgm:spPr/>
      <dgm:t>
        <a:bodyPr/>
        <a:lstStyle/>
        <a:p>
          <a:endParaRPr lang="en-US"/>
        </a:p>
      </dgm:t>
    </dgm:pt>
    <dgm:pt modelId="{78DFA95B-2294-2D4B-82CF-D76388063D89}">
      <dgm:prSet phldrT="[Text]"/>
      <dgm:spPr/>
      <dgm:t>
        <a:bodyPr/>
        <a:lstStyle/>
        <a:p>
          <a:r>
            <a:rPr lang="es-ES" dirty="0" smtClean="0"/>
            <a:t>Mejorar las condiciones, construir estructuras sostenibles</a:t>
          </a:r>
          <a:endParaRPr lang="es-ES" dirty="0"/>
        </a:p>
      </dgm:t>
    </dgm:pt>
    <dgm:pt modelId="{1D3EACBE-061C-B540-831D-177E1546DD83}" type="parTrans" cxnId="{DB27BD47-035A-AC4A-9D45-8EEDACB98572}">
      <dgm:prSet/>
      <dgm:spPr/>
      <dgm:t>
        <a:bodyPr/>
        <a:lstStyle/>
        <a:p>
          <a:endParaRPr lang="en-US"/>
        </a:p>
      </dgm:t>
    </dgm:pt>
    <dgm:pt modelId="{E48B003E-7167-C740-89C4-81E7ED4AC970}" type="sibTrans" cxnId="{DB27BD47-035A-AC4A-9D45-8EEDACB98572}">
      <dgm:prSet/>
      <dgm:spPr/>
      <dgm:t>
        <a:bodyPr/>
        <a:lstStyle/>
        <a:p>
          <a:endParaRPr lang="en-US"/>
        </a:p>
      </dgm:t>
    </dgm:pt>
    <dgm:pt modelId="{6C0CC2DF-B1DF-9847-8390-BD94D079B0A5}">
      <dgm:prSet phldrT="[Text]"/>
      <dgm:spPr/>
      <dgm:t>
        <a:bodyPr/>
        <a:lstStyle/>
        <a:p>
          <a:pPr algn="r"/>
          <a:r>
            <a:rPr lang="es-ES" noProof="0" dirty="0" smtClean="0"/>
            <a:t>Ejercer poder dentro y fuera del lugar de trabajo</a:t>
          </a:r>
          <a:endParaRPr lang="es-ES" noProof="0" dirty="0"/>
        </a:p>
      </dgm:t>
    </dgm:pt>
    <dgm:pt modelId="{6A0026AC-0B2D-914C-B277-13225FA383C8}" type="parTrans" cxnId="{960EABC9-FEE7-A842-9A2E-F7F4D38A401A}">
      <dgm:prSet/>
      <dgm:spPr/>
      <dgm:t>
        <a:bodyPr/>
        <a:lstStyle/>
        <a:p>
          <a:endParaRPr lang="en-US"/>
        </a:p>
      </dgm:t>
    </dgm:pt>
    <dgm:pt modelId="{469BBB9E-DDCB-DA45-B0C5-C9878EE5533E}" type="sibTrans" cxnId="{960EABC9-FEE7-A842-9A2E-F7F4D38A401A}">
      <dgm:prSet/>
      <dgm:spPr/>
      <dgm:t>
        <a:bodyPr/>
        <a:lstStyle/>
        <a:p>
          <a:endParaRPr lang="en-US"/>
        </a:p>
      </dgm:t>
    </dgm:pt>
    <dgm:pt modelId="{9D003863-1C91-2B40-B847-A6ADB5A3FE4B}">
      <dgm:prSet phldrT="[Text]"/>
      <dgm:spPr/>
      <dgm:t>
        <a:bodyPr/>
        <a:lstStyle/>
        <a:p>
          <a:r>
            <a:rPr lang="es-ES" noProof="0" dirty="0" smtClean="0"/>
            <a:t>Organizar y movilizar a los/as trabajadores/as mediante cuestiones</a:t>
          </a:r>
          <a:endParaRPr lang="es-ES" noProof="0" dirty="0"/>
        </a:p>
      </dgm:t>
    </dgm:pt>
    <dgm:pt modelId="{518A7A7A-EBEB-D64B-8FC6-06F1A5FAD72C}" type="sibTrans" cxnId="{4C8A0EA2-C6F9-9E43-810E-6FD409D62562}">
      <dgm:prSet/>
      <dgm:spPr/>
      <dgm:t>
        <a:bodyPr/>
        <a:lstStyle/>
        <a:p>
          <a:endParaRPr lang="en-US"/>
        </a:p>
      </dgm:t>
    </dgm:pt>
    <dgm:pt modelId="{12162258-4F1B-2640-9B9B-39E5FA649BA2}" type="parTrans" cxnId="{4C8A0EA2-C6F9-9E43-810E-6FD409D62562}">
      <dgm:prSet/>
      <dgm:spPr/>
      <dgm:t>
        <a:bodyPr/>
        <a:lstStyle/>
        <a:p>
          <a:endParaRPr lang="en-US"/>
        </a:p>
      </dgm:t>
    </dgm:pt>
    <dgm:pt modelId="{3D1B4D69-068E-C54E-A108-DA43E2A2F054}" type="pres">
      <dgm:prSet presAssocID="{4AB5166C-7ABB-F94C-81C8-5519E8D8A13F}" presName="cycle" presStyleCnt="0">
        <dgm:presLayoutVars>
          <dgm:dir/>
          <dgm:resizeHandles val="exact"/>
        </dgm:presLayoutVars>
      </dgm:prSet>
      <dgm:spPr/>
      <dgm:t>
        <a:bodyPr/>
        <a:lstStyle/>
        <a:p>
          <a:endParaRPr lang="en-US"/>
        </a:p>
      </dgm:t>
    </dgm:pt>
    <dgm:pt modelId="{7BDEABD5-AED2-F04A-927E-DA111A245EB3}" type="pres">
      <dgm:prSet presAssocID="{9D003863-1C91-2B40-B847-A6ADB5A3FE4B}" presName="dummy" presStyleCnt="0"/>
      <dgm:spPr/>
    </dgm:pt>
    <dgm:pt modelId="{E837E393-2216-BF40-AC74-7142F9E49F90}" type="pres">
      <dgm:prSet presAssocID="{9D003863-1C91-2B40-B847-A6ADB5A3FE4B}" presName="node" presStyleLbl="revTx" presStyleIdx="0" presStyleCnt="4">
        <dgm:presLayoutVars>
          <dgm:bulletEnabled val="1"/>
        </dgm:presLayoutVars>
      </dgm:prSet>
      <dgm:spPr/>
      <dgm:t>
        <a:bodyPr/>
        <a:lstStyle/>
        <a:p>
          <a:endParaRPr lang="en-US"/>
        </a:p>
      </dgm:t>
    </dgm:pt>
    <dgm:pt modelId="{C246ABFC-CBCC-8748-8BEA-EA813EFAB396}" type="pres">
      <dgm:prSet presAssocID="{518A7A7A-EBEB-D64B-8FC6-06F1A5FAD72C}" presName="sibTrans" presStyleLbl="node1" presStyleIdx="0" presStyleCnt="4"/>
      <dgm:spPr/>
      <dgm:t>
        <a:bodyPr/>
        <a:lstStyle/>
        <a:p>
          <a:endParaRPr lang="en-US"/>
        </a:p>
      </dgm:t>
    </dgm:pt>
    <dgm:pt modelId="{D238CF58-2207-E345-9B35-2F12EFDD810F}" type="pres">
      <dgm:prSet presAssocID="{8A44B331-830C-6B4D-974E-9850BA8531B6}" presName="dummy" presStyleCnt="0"/>
      <dgm:spPr/>
    </dgm:pt>
    <dgm:pt modelId="{98E67A3C-5FC3-DF43-A0EC-9743907A37A7}" type="pres">
      <dgm:prSet presAssocID="{8A44B331-830C-6B4D-974E-9850BA8531B6}" presName="node" presStyleLbl="revTx" presStyleIdx="1" presStyleCnt="4">
        <dgm:presLayoutVars>
          <dgm:bulletEnabled val="1"/>
        </dgm:presLayoutVars>
      </dgm:prSet>
      <dgm:spPr/>
      <dgm:t>
        <a:bodyPr/>
        <a:lstStyle/>
        <a:p>
          <a:endParaRPr lang="en-US"/>
        </a:p>
      </dgm:t>
    </dgm:pt>
    <dgm:pt modelId="{5CE90F39-743A-FE4B-BF0C-0915F9E0CF58}" type="pres">
      <dgm:prSet presAssocID="{AD8A9726-8FBF-504F-A1FE-D2481D1B198B}" presName="sibTrans" presStyleLbl="node1" presStyleIdx="1" presStyleCnt="4"/>
      <dgm:spPr/>
      <dgm:t>
        <a:bodyPr/>
        <a:lstStyle/>
        <a:p>
          <a:endParaRPr lang="en-US"/>
        </a:p>
      </dgm:t>
    </dgm:pt>
    <dgm:pt modelId="{067EFBDD-A8B8-B342-95AF-A903CC923AB5}" type="pres">
      <dgm:prSet presAssocID="{78DFA95B-2294-2D4B-82CF-D76388063D89}" presName="dummy" presStyleCnt="0"/>
      <dgm:spPr/>
    </dgm:pt>
    <dgm:pt modelId="{A3DD7754-2A5A-9B42-A843-3B5D3918913E}" type="pres">
      <dgm:prSet presAssocID="{78DFA95B-2294-2D4B-82CF-D76388063D89}" presName="node" presStyleLbl="revTx" presStyleIdx="2" presStyleCnt="4">
        <dgm:presLayoutVars>
          <dgm:bulletEnabled val="1"/>
        </dgm:presLayoutVars>
      </dgm:prSet>
      <dgm:spPr/>
      <dgm:t>
        <a:bodyPr/>
        <a:lstStyle/>
        <a:p>
          <a:endParaRPr lang="en-US"/>
        </a:p>
      </dgm:t>
    </dgm:pt>
    <dgm:pt modelId="{7FE332B6-8F3D-4747-A62E-7E6D10835581}" type="pres">
      <dgm:prSet presAssocID="{E48B003E-7167-C740-89C4-81E7ED4AC970}" presName="sibTrans" presStyleLbl="node1" presStyleIdx="2" presStyleCnt="4"/>
      <dgm:spPr/>
      <dgm:t>
        <a:bodyPr/>
        <a:lstStyle/>
        <a:p>
          <a:endParaRPr lang="en-US"/>
        </a:p>
      </dgm:t>
    </dgm:pt>
    <dgm:pt modelId="{CCDB09BA-11CE-D648-B371-FF9B1B3AC60E}" type="pres">
      <dgm:prSet presAssocID="{6C0CC2DF-B1DF-9847-8390-BD94D079B0A5}" presName="dummy" presStyleCnt="0"/>
      <dgm:spPr/>
    </dgm:pt>
    <dgm:pt modelId="{4D0C71DA-EFAD-3A4C-A38E-7F378222FDF8}" type="pres">
      <dgm:prSet presAssocID="{6C0CC2DF-B1DF-9847-8390-BD94D079B0A5}" presName="node" presStyleLbl="revTx" presStyleIdx="3" presStyleCnt="4">
        <dgm:presLayoutVars>
          <dgm:bulletEnabled val="1"/>
        </dgm:presLayoutVars>
      </dgm:prSet>
      <dgm:spPr/>
      <dgm:t>
        <a:bodyPr/>
        <a:lstStyle/>
        <a:p>
          <a:endParaRPr lang="en-US"/>
        </a:p>
      </dgm:t>
    </dgm:pt>
    <dgm:pt modelId="{A83C6004-F136-D04A-A0CB-E4E0FF25BDC1}" type="pres">
      <dgm:prSet presAssocID="{469BBB9E-DDCB-DA45-B0C5-C9878EE5533E}" presName="sibTrans" presStyleLbl="node1" presStyleIdx="3" presStyleCnt="4" custLinFactNeighborX="1250" custLinFactNeighborY="4"/>
      <dgm:spPr/>
      <dgm:t>
        <a:bodyPr/>
        <a:lstStyle/>
        <a:p>
          <a:endParaRPr lang="en-US"/>
        </a:p>
      </dgm:t>
    </dgm:pt>
  </dgm:ptLst>
  <dgm:cxnLst>
    <dgm:cxn modelId="{79F624E6-DD7E-BC4A-B406-8266D3452E5B}" type="presOf" srcId="{AD8A9726-8FBF-504F-A1FE-D2481D1B198B}" destId="{5CE90F39-743A-FE4B-BF0C-0915F9E0CF58}" srcOrd="0" destOrd="0" presId="urn:microsoft.com/office/officeart/2005/8/layout/cycle1"/>
    <dgm:cxn modelId="{6ACD82FA-2209-0941-8621-18CE9D7893E2}" type="presOf" srcId="{E48B003E-7167-C740-89C4-81E7ED4AC970}" destId="{7FE332B6-8F3D-4747-A62E-7E6D10835581}" srcOrd="0" destOrd="0" presId="urn:microsoft.com/office/officeart/2005/8/layout/cycle1"/>
    <dgm:cxn modelId="{960EABC9-FEE7-A842-9A2E-F7F4D38A401A}" srcId="{4AB5166C-7ABB-F94C-81C8-5519E8D8A13F}" destId="{6C0CC2DF-B1DF-9847-8390-BD94D079B0A5}" srcOrd="3" destOrd="0" parTransId="{6A0026AC-0B2D-914C-B277-13225FA383C8}" sibTransId="{469BBB9E-DDCB-DA45-B0C5-C9878EE5533E}"/>
    <dgm:cxn modelId="{30B34CAA-E5B5-194A-9996-E818E1E8DCCB}" srcId="{4AB5166C-7ABB-F94C-81C8-5519E8D8A13F}" destId="{8A44B331-830C-6B4D-974E-9850BA8531B6}" srcOrd="1" destOrd="0" parTransId="{99EA7377-3CB1-394D-AA4D-2F7EC545BBB4}" sibTransId="{AD8A9726-8FBF-504F-A1FE-D2481D1B198B}"/>
    <dgm:cxn modelId="{3B11864D-0889-4C44-9EE5-58F876562FBB}" type="presOf" srcId="{469BBB9E-DDCB-DA45-B0C5-C9878EE5533E}" destId="{A83C6004-F136-D04A-A0CB-E4E0FF25BDC1}" srcOrd="0" destOrd="0" presId="urn:microsoft.com/office/officeart/2005/8/layout/cycle1"/>
    <dgm:cxn modelId="{A64158C0-F9AF-F346-B218-CB6415A23CD7}" type="presOf" srcId="{8A44B331-830C-6B4D-974E-9850BA8531B6}" destId="{98E67A3C-5FC3-DF43-A0EC-9743907A37A7}" srcOrd="0" destOrd="0" presId="urn:microsoft.com/office/officeart/2005/8/layout/cycle1"/>
    <dgm:cxn modelId="{7C8BAC50-E374-8644-BF7B-C26F1ABC81D8}" type="presOf" srcId="{518A7A7A-EBEB-D64B-8FC6-06F1A5FAD72C}" destId="{C246ABFC-CBCC-8748-8BEA-EA813EFAB396}" srcOrd="0" destOrd="0" presId="urn:microsoft.com/office/officeart/2005/8/layout/cycle1"/>
    <dgm:cxn modelId="{E7F525F2-3FB9-CB4F-BCCC-CD1CDAF262BD}" type="presOf" srcId="{4AB5166C-7ABB-F94C-81C8-5519E8D8A13F}" destId="{3D1B4D69-068E-C54E-A108-DA43E2A2F054}" srcOrd="0" destOrd="0" presId="urn:microsoft.com/office/officeart/2005/8/layout/cycle1"/>
    <dgm:cxn modelId="{DB27BD47-035A-AC4A-9D45-8EEDACB98572}" srcId="{4AB5166C-7ABB-F94C-81C8-5519E8D8A13F}" destId="{78DFA95B-2294-2D4B-82CF-D76388063D89}" srcOrd="2" destOrd="0" parTransId="{1D3EACBE-061C-B540-831D-177E1546DD83}" sibTransId="{E48B003E-7167-C740-89C4-81E7ED4AC970}"/>
    <dgm:cxn modelId="{4C8A0EA2-C6F9-9E43-810E-6FD409D62562}" srcId="{4AB5166C-7ABB-F94C-81C8-5519E8D8A13F}" destId="{9D003863-1C91-2B40-B847-A6ADB5A3FE4B}" srcOrd="0" destOrd="0" parTransId="{12162258-4F1B-2640-9B9B-39E5FA649BA2}" sibTransId="{518A7A7A-EBEB-D64B-8FC6-06F1A5FAD72C}"/>
    <dgm:cxn modelId="{A95C02A9-9C38-914A-A681-0DC9AEEFA798}" type="presOf" srcId="{6C0CC2DF-B1DF-9847-8390-BD94D079B0A5}" destId="{4D0C71DA-EFAD-3A4C-A38E-7F378222FDF8}" srcOrd="0" destOrd="0" presId="urn:microsoft.com/office/officeart/2005/8/layout/cycle1"/>
    <dgm:cxn modelId="{E84DC07C-D0D3-F842-BD40-2034E1FCF4F6}" type="presOf" srcId="{9D003863-1C91-2B40-B847-A6ADB5A3FE4B}" destId="{E837E393-2216-BF40-AC74-7142F9E49F90}" srcOrd="0" destOrd="0" presId="urn:microsoft.com/office/officeart/2005/8/layout/cycle1"/>
    <dgm:cxn modelId="{85DB46F1-028F-F24D-9E5D-9DBB04F2556E}" type="presOf" srcId="{78DFA95B-2294-2D4B-82CF-D76388063D89}" destId="{A3DD7754-2A5A-9B42-A843-3B5D3918913E}" srcOrd="0" destOrd="0" presId="urn:microsoft.com/office/officeart/2005/8/layout/cycle1"/>
    <dgm:cxn modelId="{FE18DA36-2157-6544-AA45-0EEC5B45CEEE}" type="presParOf" srcId="{3D1B4D69-068E-C54E-A108-DA43E2A2F054}" destId="{7BDEABD5-AED2-F04A-927E-DA111A245EB3}" srcOrd="0" destOrd="0" presId="urn:microsoft.com/office/officeart/2005/8/layout/cycle1"/>
    <dgm:cxn modelId="{C3C53B9D-B3CE-DC49-95F5-FA5EED841234}" type="presParOf" srcId="{3D1B4D69-068E-C54E-A108-DA43E2A2F054}" destId="{E837E393-2216-BF40-AC74-7142F9E49F90}" srcOrd="1" destOrd="0" presId="urn:microsoft.com/office/officeart/2005/8/layout/cycle1"/>
    <dgm:cxn modelId="{2A43B561-AA0A-A245-88B5-ECAD264259CF}" type="presParOf" srcId="{3D1B4D69-068E-C54E-A108-DA43E2A2F054}" destId="{C246ABFC-CBCC-8748-8BEA-EA813EFAB396}" srcOrd="2" destOrd="0" presId="urn:microsoft.com/office/officeart/2005/8/layout/cycle1"/>
    <dgm:cxn modelId="{E7FF5F7D-951A-1741-9DFC-409C41329502}" type="presParOf" srcId="{3D1B4D69-068E-C54E-A108-DA43E2A2F054}" destId="{D238CF58-2207-E345-9B35-2F12EFDD810F}" srcOrd="3" destOrd="0" presId="urn:microsoft.com/office/officeart/2005/8/layout/cycle1"/>
    <dgm:cxn modelId="{ACECCF66-4141-F647-815F-7C457B1B724C}" type="presParOf" srcId="{3D1B4D69-068E-C54E-A108-DA43E2A2F054}" destId="{98E67A3C-5FC3-DF43-A0EC-9743907A37A7}" srcOrd="4" destOrd="0" presId="urn:microsoft.com/office/officeart/2005/8/layout/cycle1"/>
    <dgm:cxn modelId="{6098B3B6-0B1E-3F42-90AE-8EB22AE905A6}" type="presParOf" srcId="{3D1B4D69-068E-C54E-A108-DA43E2A2F054}" destId="{5CE90F39-743A-FE4B-BF0C-0915F9E0CF58}" srcOrd="5" destOrd="0" presId="urn:microsoft.com/office/officeart/2005/8/layout/cycle1"/>
    <dgm:cxn modelId="{F0A24EC9-D264-8442-B872-8F7B8D95E80F}" type="presParOf" srcId="{3D1B4D69-068E-C54E-A108-DA43E2A2F054}" destId="{067EFBDD-A8B8-B342-95AF-A903CC923AB5}" srcOrd="6" destOrd="0" presId="urn:microsoft.com/office/officeart/2005/8/layout/cycle1"/>
    <dgm:cxn modelId="{1BF6C06A-AD92-1B44-AEA4-DB89963AA8DE}" type="presParOf" srcId="{3D1B4D69-068E-C54E-A108-DA43E2A2F054}" destId="{A3DD7754-2A5A-9B42-A843-3B5D3918913E}" srcOrd="7" destOrd="0" presId="urn:microsoft.com/office/officeart/2005/8/layout/cycle1"/>
    <dgm:cxn modelId="{A28DFC70-D354-B747-AACC-21CF77B7FD94}" type="presParOf" srcId="{3D1B4D69-068E-C54E-A108-DA43E2A2F054}" destId="{7FE332B6-8F3D-4747-A62E-7E6D10835581}" srcOrd="8" destOrd="0" presId="urn:microsoft.com/office/officeart/2005/8/layout/cycle1"/>
    <dgm:cxn modelId="{DC5DA544-D610-9247-A392-F80AE4DE6595}" type="presParOf" srcId="{3D1B4D69-068E-C54E-A108-DA43E2A2F054}" destId="{CCDB09BA-11CE-D648-B371-FF9B1B3AC60E}" srcOrd="9" destOrd="0" presId="urn:microsoft.com/office/officeart/2005/8/layout/cycle1"/>
    <dgm:cxn modelId="{E0BB46FC-446B-E645-B4EC-56F4ED24CBDF}" type="presParOf" srcId="{3D1B4D69-068E-C54E-A108-DA43E2A2F054}" destId="{4D0C71DA-EFAD-3A4C-A38E-7F378222FDF8}" srcOrd="10" destOrd="0" presId="urn:microsoft.com/office/officeart/2005/8/layout/cycle1"/>
    <dgm:cxn modelId="{C28C61E1-0DBB-2B4E-BAF9-E55D82A0E2B9}" type="presParOf" srcId="{3D1B4D69-068E-C54E-A108-DA43E2A2F054}" destId="{A83C6004-F136-D04A-A0CB-E4E0FF25BDC1}" srcOrd="11"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37E393-2216-BF40-AC74-7142F9E49F90}">
      <dsp:nvSpPr>
        <dsp:cNvPr id="0" name=""/>
        <dsp:cNvSpPr/>
      </dsp:nvSpPr>
      <dsp:spPr>
        <a:xfrm>
          <a:off x="3551358" y="90962"/>
          <a:ext cx="1437679" cy="1437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S" sz="1600" kern="1200" noProof="0" dirty="0" smtClean="0"/>
            <a:t>Organizar y movilizar a los/as trabajadores/as mediante cuestiones</a:t>
          </a:r>
          <a:endParaRPr lang="es-ES" sz="1600" kern="1200" noProof="0" dirty="0"/>
        </a:p>
      </dsp:txBody>
      <dsp:txXfrm>
        <a:off x="3551358" y="90962"/>
        <a:ext cx="1437679" cy="1437679"/>
      </dsp:txXfrm>
    </dsp:sp>
    <dsp:sp modelId="{C246ABFC-CBCC-8748-8BEA-EA813EFAB396}">
      <dsp:nvSpPr>
        <dsp:cNvPr id="0" name=""/>
        <dsp:cNvSpPr/>
      </dsp:nvSpPr>
      <dsp:spPr>
        <a:xfrm>
          <a:off x="1015841" y="-158"/>
          <a:ext cx="4064317" cy="4064317"/>
        </a:xfrm>
        <a:prstGeom prst="circularArrow">
          <a:avLst>
            <a:gd name="adj1" fmla="val 6898"/>
            <a:gd name="adj2" fmla="val 465012"/>
            <a:gd name="adj3" fmla="val 550847"/>
            <a:gd name="adj4" fmla="val 20584141"/>
            <a:gd name="adj5" fmla="val 8047"/>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8E67A3C-5FC3-DF43-A0EC-9743907A37A7}">
      <dsp:nvSpPr>
        <dsp:cNvPr id="0" name=""/>
        <dsp:cNvSpPr/>
      </dsp:nvSpPr>
      <dsp:spPr>
        <a:xfrm>
          <a:off x="3551358" y="2535358"/>
          <a:ext cx="1437679" cy="1437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S" sz="1600" kern="1200" dirty="0" smtClean="0"/>
            <a:t>Obtener poder por medio de victorias</a:t>
          </a:r>
          <a:endParaRPr lang="es-ES" sz="1600" kern="1200" dirty="0"/>
        </a:p>
      </dsp:txBody>
      <dsp:txXfrm>
        <a:off x="3551358" y="2535358"/>
        <a:ext cx="1437679" cy="1437679"/>
      </dsp:txXfrm>
    </dsp:sp>
    <dsp:sp modelId="{5CE90F39-743A-FE4B-BF0C-0915F9E0CF58}">
      <dsp:nvSpPr>
        <dsp:cNvPr id="0" name=""/>
        <dsp:cNvSpPr/>
      </dsp:nvSpPr>
      <dsp:spPr>
        <a:xfrm>
          <a:off x="1015841" y="-158"/>
          <a:ext cx="4064317" cy="4064317"/>
        </a:xfrm>
        <a:prstGeom prst="circularArrow">
          <a:avLst>
            <a:gd name="adj1" fmla="val 6898"/>
            <a:gd name="adj2" fmla="val 465012"/>
            <a:gd name="adj3" fmla="val 5950847"/>
            <a:gd name="adj4" fmla="val 4384141"/>
            <a:gd name="adj5" fmla="val 8047"/>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3DD7754-2A5A-9B42-A843-3B5D3918913E}">
      <dsp:nvSpPr>
        <dsp:cNvPr id="0" name=""/>
        <dsp:cNvSpPr/>
      </dsp:nvSpPr>
      <dsp:spPr>
        <a:xfrm>
          <a:off x="1106962" y="2535358"/>
          <a:ext cx="1437679" cy="1437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S" sz="1600" kern="1200" dirty="0" smtClean="0"/>
            <a:t>Mejorar las condiciones, construir estructuras sostenibles</a:t>
          </a:r>
          <a:endParaRPr lang="es-ES" sz="1600" kern="1200" dirty="0"/>
        </a:p>
      </dsp:txBody>
      <dsp:txXfrm>
        <a:off x="1106962" y="2535358"/>
        <a:ext cx="1437679" cy="1437679"/>
      </dsp:txXfrm>
    </dsp:sp>
    <dsp:sp modelId="{7FE332B6-8F3D-4747-A62E-7E6D10835581}">
      <dsp:nvSpPr>
        <dsp:cNvPr id="0" name=""/>
        <dsp:cNvSpPr/>
      </dsp:nvSpPr>
      <dsp:spPr>
        <a:xfrm>
          <a:off x="1015841" y="-158"/>
          <a:ext cx="4064317" cy="4064317"/>
        </a:xfrm>
        <a:prstGeom prst="circularArrow">
          <a:avLst>
            <a:gd name="adj1" fmla="val 6898"/>
            <a:gd name="adj2" fmla="val 465012"/>
            <a:gd name="adj3" fmla="val 11350847"/>
            <a:gd name="adj4" fmla="val 9784141"/>
            <a:gd name="adj5" fmla="val 8047"/>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D0C71DA-EFAD-3A4C-A38E-7F378222FDF8}">
      <dsp:nvSpPr>
        <dsp:cNvPr id="0" name=""/>
        <dsp:cNvSpPr/>
      </dsp:nvSpPr>
      <dsp:spPr>
        <a:xfrm>
          <a:off x="1106962" y="90962"/>
          <a:ext cx="1437679" cy="1437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r" defTabSz="711200">
            <a:lnSpc>
              <a:spcPct val="90000"/>
            </a:lnSpc>
            <a:spcBef>
              <a:spcPct val="0"/>
            </a:spcBef>
            <a:spcAft>
              <a:spcPct val="35000"/>
            </a:spcAft>
          </a:pPr>
          <a:r>
            <a:rPr lang="es-ES" sz="1600" kern="1200" noProof="0" dirty="0" smtClean="0"/>
            <a:t>Ejercer poder dentro y fuera del lugar de trabajo</a:t>
          </a:r>
          <a:endParaRPr lang="es-ES" sz="1600" kern="1200" noProof="0" dirty="0"/>
        </a:p>
      </dsp:txBody>
      <dsp:txXfrm>
        <a:off x="1106962" y="90962"/>
        <a:ext cx="1437679" cy="1437679"/>
      </dsp:txXfrm>
    </dsp:sp>
    <dsp:sp modelId="{A83C6004-F136-D04A-A0CB-E4E0FF25BDC1}">
      <dsp:nvSpPr>
        <dsp:cNvPr id="0" name=""/>
        <dsp:cNvSpPr/>
      </dsp:nvSpPr>
      <dsp:spPr>
        <a:xfrm>
          <a:off x="1066645" y="3"/>
          <a:ext cx="4064317" cy="4064317"/>
        </a:xfrm>
        <a:prstGeom prst="circularArrow">
          <a:avLst>
            <a:gd name="adj1" fmla="val 6898"/>
            <a:gd name="adj2" fmla="val 465012"/>
            <a:gd name="adj3" fmla="val 16750847"/>
            <a:gd name="adj4" fmla="val 15184141"/>
            <a:gd name="adj5" fmla="val 8047"/>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B9805E-72BE-2147-AFA1-D44053C3E760}" type="datetimeFigureOut">
              <a:rPr lang="en-US" smtClean="0"/>
              <a:pPr/>
              <a:t>11/22/19</a:t>
            </a:fld>
            <a:endParaRPr lang="es-E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CH" smtClean="0"/>
              <a:t>Click to edit Master text styles</a:t>
            </a:r>
          </a:p>
          <a:p>
            <a:pPr lvl="1"/>
            <a:r>
              <a:rPr lang="de-CH" smtClean="0"/>
              <a:t>Second level</a:t>
            </a:r>
          </a:p>
          <a:p>
            <a:pPr lvl="2"/>
            <a:r>
              <a:rPr lang="de-CH" smtClean="0"/>
              <a:t>Third level</a:t>
            </a:r>
          </a:p>
          <a:p>
            <a:pPr lvl="3"/>
            <a:r>
              <a:rPr lang="de-CH" smtClean="0"/>
              <a:t>Fourth level</a:t>
            </a:r>
          </a:p>
          <a:p>
            <a:pPr lvl="4"/>
            <a:r>
              <a:rPr lang="de-CH"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2D30DA-2FEA-6040-9914-1D77584BA3EC}" type="slidenum">
              <a:rPr lang="en-GB" smtClean="0"/>
              <a:pPr/>
              <a:t>‹#›</a:t>
            </a:fld>
            <a:endParaRPr lang="es-ES"/>
          </a:p>
        </p:txBody>
      </p:sp>
    </p:spTree>
    <p:extLst>
      <p:ext uri="{BB962C8B-B14F-4D97-AF65-F5344CB8AC3E}">
        <p14:creationId xmlns:p14="http://schemas.microsoft.com/office/powerpoint/2010/main" val="15268788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0963" name="Espace réservé des commentaires 2"/>
          <p:cNvSpPr>
            <a:spLocks noGrp="1"/>
          </p:cNvSpPr>
          <p:nvPr>
            <p:ph type="body" idx="1"/>
          </p:nvPr>
        </p:nvSpPr>
        <p:spPr>
          <a:noFill/>
          <a:ln/>
        </p:spPr>
        <p:txBody>
          <a:bodyPr/>
          <a:lstStyle/>
          <a:p>
            <a:pPr eaLnBrk="1" hangingPunct="1">
              <a:spcBef>
                <a:spcPct val="0"/>
              </a:spcBef>
            </a:pPr>
            <a:endParaRPr lang="en-US" dirty="0">
              <a:ea typeface="ＭＳ Ｐゴシック" pitchFamily="-84" charset="-128"/>
            </a:endParaRPr>
          </a:p>
        </p:txBody>
      </p:sp>
      <p:sp>
        <p:nvSpPr>
          <p:cNvPr id="40964" name="Espace réservé du numéro de diapositive 3"/>
          <p:cNvSpPr txBox="1">
            <a:spLocks noGrp="1"/>
          </p:cNvSpPr>
          <p:nvPr/>
        </p:nvSpPr>
        <p:spPr bwMode="auto">
          <a:xfrm>
            <a:off x="3884414" y="8685894"/>
            <a:ext cx="2972098" cy="456595"/>
          </a:xfrm>
          <a:prstGeom prst="rect">
            <a:avLst/>
          </a:prstGeom>
          <a:noFill/>
          <a:ln w="9525">
            <a:noFill/>
            <a:miter lim="800000"/>
            <a:headEnd/>
            <a:tailEnd/>
          </a:ln>
        </p:spPr>
        <p:txBody>
          <a:bodyPr lIns="91432" tIns="45716" rIns="91432" bIns="45716" anchor="b">
            <a:prstTxWarp prst="textNoShape">
              <a:avLst/>
            </a:prstTxWarp>
          </a:bodyPr>
          <a:lstStyle/>
          <a:p>
            <a:pPr algn="r" defTabSz="456491"/>
            <a:fld id="{4228773D-8E22-A54C-82C5-6B1AEF4DE295}" type="slidenum">
              <a:rPr lang="fr-FR" sz="1200">
                <a:latin typeface="Calibri" pitchFamily="-84" charset="0"/>
              </a:rPr>
              <a:pPr algn="r" defTabSz="456491"/>
              <a:t>1</a:t>
            </a:fld>
            <a:endParaRPr lang="es-ES" sz="1200" dirty="0">
              <a:latin typeface="Calibri" pitchFamily="-8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smtClean="0"/>
              <a:t>La geografía también es importante. Por lo tanto, dibuje un mapa y vea lo que puede aprender del marco geográfico y cómo este afecta las relaciones comerciales</a:t>
            </a:r>
            <a:r>
              <a:rPr smtClean="0"/>
              <a:t>.</a:t>
            </a:r>
            <a:endParaRPr lang="es-ES" dirty="0"/>
          </a:p>
        </p:txBody>
      </p:sp>
      <p:sp>
        <p:nvSpPr>
          <p:cNvPr id="4" name="Slide Number Placeholder 3"/>
          <p:cNvSpPr>
            <a:spLocks noGrp="1"/>
          </p:cNvSpPr>
          <p:nvPr>
            <p:ph type="sldNum" sz="quarter" idx="10"/>
          </p:nvPr>
        </p:nvSpPr>
        <p:spPr/>
        <p:txBody>
          <a:bodyPr/>
          <a:lstStyle/>
          <a:p>
            <a:fld id="{A62D30DA-2FEA-6040-9914-1D77584BA3EC}" type="slidenum">
              <a:rPr lang="en-GB" smtClean="0"/>
              <a:pPr/>
              <a:t>10</a:t>
            </a:fld>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smtClean="0"/>
              <a:t>Este análisis no es un ejercicio académico: su finalidad es ayudarnos a identificar la mejor estrategia y el mejor objetivo para nuestra campaña. Debemos examinar los 5 puntos clave detallados en la diapositiva.</a:t>
            </a:r>
            <a:endParaRPr lang="es-ES" dirty="0"/>
          </a:p>
        </p:txBody>
      </p:sp>
      <p:sp>
        <p:nvSpPr>
          <p:cNvPr id="4" name="Slide Number Placeholder 3"/>
          <p:cNvSpPr>
            <a:spLocks noGrp="1"/>
          </p:cNvSpPr>
          <p:nvPr>
            <p:ph type="sldNum" sz="quarter" idx="10"/>
          </p:nvPr>
        </p:nvSpPr>
        <p:spPr/>
        <p:txBody>
          <a:bodyPr/>
          <a:lstStyle/>
          <a:p>
            <a:fld id="{A62D30DA-2FEA-6040-9914-1D77584BA3EC}" type="slidenum">
              <a:rPr lang="en-GB" smtClean="0"/>
              <a:pPr/>
              <a:t>11</a:t>
            </a:fld>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smtClean="0"/>
              <a:t>Una vez terminada la investigación, es hora de crear una estrategia basada en los hallazgos</a:t>
            </a:r>
            <a:r>
              <a:rPr smtClean="0"/>
              <a:t>. </a:t>
            </a:r>
            <a:endParaRPr dirty="0" smtClean="0"/>
          </a:p>
          <a:p>
            <a:endParaRPr lang="es-ES" baseline="0" dirty="0" smtClean="0"/>
          </a:p>
          <a:p>
            <a:r>
              <a:rPr lang="es-ES" dirty="0" smtClean="0"/>
              <a:t>Debemos considerar en primer lugar cuáles serán los resultados para el sindicato. Más miembros, más poder, más ingresos… Cómo podemos ampliar el sindicato a través de esta campaña. Esta debe ser la pregunta más importante. Si no podemos ampliar el sindicato a través de esta campaña, ¿deberíamos realmente dedicarle tiempo a ella</a:t>
            </a:r>
            <a:r>
              <a:rPr smtClean="0"/>
              <a:t>?</a:t>
            </a:r>
            <a:endParaRPr dirty="0" smtClean="0"/>
          </a:p>
          <a:p>
            <a:endParaRPr lang="es-ES" baseline="0" dirty="0" smtClean="0"/>
          </a:p>
          <a:p>
            <a:r>
              <a:rPr lang="es-ES" dirty="0" smtClean="0"/>
              <a:t>A continuación, debemos examinar los objetivos, los medios de presión, los recursos y los plazos de tiempo</a:t>
            </a:r>
            <a:r>
              <a:rPr smtClean="0"/>
              <a:t>.</a:t>
            </a:r>
            <a:endParaRPr lang="es-ES" dirty="0"/>
          </a:p>
        </p:txBody>
      </p:sp>
      <p:sp>
        <p:nvSpPr>
          <p:cNvPr id="4" name="Slide Number Placeholder 3"/>
          <p:cNvSpPr>
            <a:spLocks noGrp="1"/>
          </p:cNvSpPr>
          <p:nvPr>
            <p:ph type="sldNum" sz="quarter" idx="10"/>
          </p:nvPr>
        </p:nvSpPr>
        <p:spPr/>
        <p:txBody>
          <a:bodyPr/>
          <a:lstStyle/>
          <a:p>
            <a:fld id="{A62D30DA-2FEA-6040-9914-1D77584BA3EC}" type="slidenum">
              <a:rPr lang="en-GB" smtClean="0"/>
              <a:pPr/>
              <a:t>12</a:t>
            </a:fld>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3011" name="Espace réservé des commentaires 2"/>
          <p:cNvSpPr>
            <a:spLocks noGrp="1"/>
          </p:cNvSpPr>
          <p:nvPr>
            <p:ph type="body" idx="1"/>
          </p:nvPr>
        </p:nvSpPr>
        <p:spPr>
          <a:noFill/>
          <a:ln/>
        </p:spPr>
        <p:txBody>
          <a:bodyPr/>
          <a:lstStyle/>
          <a:p>
            <a:pPr eaLnBrk="1" hangingPunct="1">
              <a:spcBef>
                <a:spcPct val="0"/>
              </a:spcBef>
            </a:pPr>
            <a:r>
              <a:rPr lang="es-ES" dirty="0" smtClean="0"/>
              <a:t>¿Dónde debemos hacer presión para ganar influencia</a:t>
            </a:r>
            <a:r>
              <a:rPr smtClean="0"/>
              <a:t>? </a:t>
            </a:r>
            <a:r>
              <a:rPr lang="es-ES" dirty="0" smtClean="0"/>
              <a:t>No solo se trata de la compañía, sino también de quién puede influir en la compañía para que cambie. Por lo tanto, el examen de todos estos aspectos y la identificación de estos puntos nos ayudará</a:t>
            </a:r>
            <a:r>
              <a:rPr smtClean="0"/>
              <a:t>.</a:t>
            </a:r>
            <a:endParaRPr lang="es-ES" dirty="0">
              <a:ea typeface="ＭＳ Ｐゴシック" pitchFamily="-84" charset="-128"/>
            </a:endParaRPr>
          </a:p>
        </p:txBody>
      </p:sp>
      <p:sp>
        <p:nvSpPr>
          <p:cNvPr id="43012" name="Espace réservé du numéro de diapositive 3"/>
          <p:cNvSpPr txBox="1">
            <a:spLocks noGrp="1"/>
          </p:cNvSpPr>
          <p:nvPr/>
        </p:nvSpPr>
        <p:spPr bwMode="auto">
          <a:xfrm>
            <a:off x="3884414" y="8685894"/>
            <a:ext cx="2972098" cy="456595"/>
          </a:xfrm>
          <a:prstGeom prst="rect">
            <a:avLst/>
          </a:prstGeom>
          <a:noFill/>
          <a:ln w="9525">
            <a:noFill/>
            <a:miter lim="800000"/>
            <a:headEnd/>
            <a:tailEnd/>
          </a:ln>
        </p:spPr>
        <p:txBody>
          <a:bodyPr lIns="91432" tIns="45716" rIns="91432" bIns="45716" anchor="b">
            <a:prstTxWarp prst="textNoShape">
              <a:avLst/>
            </a:prstTxWarp>
          </a:bodyPr>
          <a:lstStyle/>
          <a:p>
            <a:pPr algn="r" defTabSz="456491"/>
            <a:fld id="{B93E1A74-65F9-E047-A896-3DA8167AC443}" type="slidenum">
              <a:rPr lang="fr-FR" sz="1200">
                <a:latin typeface="Calibri" pitchFamily="-84" charset="0"/>
              </a:rPr>
              <a:pPr algn="r" defTabSz="456491"/>
              <a:t>13</a:t>
            </a:fld>
            <a:endParaRPr lang="es-ES" sz="1200" dirty="0">
              <a:latin typeface="Calibri" pitchFamily="-8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smtClean="0"/>
              <a:t>Obtener la aprobación interna (dentro del sindicato) para el concepto, los recursos, los plazos y la estrategia global será esencial para asegurar el apoyo externo de miembros, políticos, medios y otras terceras partes</a:t>
            </a:r>
            <a:r>
              <a:rPr smtClean="0"/>
              <a:t>.</a:t>
            </a:r>
            <a:endParaRPr lang="es-ES" dirty="0"/>
          </a:p>
        </p:txBody>
      </p:sp>
      <p:sp>
        <p:nvSpPr>
          <p:cNvPr id="4" name="Slide Number Placeholder 3"/>
          <p:cNvSpPr>
            <a:spLocks noGrp="1"/>
          </p:cNvSpPr>
          <p:nvPr>
            <p:ph type="sldNum" sz="quarter" idx="10"/>
          </p:nvPr>
        </p:nvSpPr>
        <p:spPr/>
        <p:txBody>
          <a:bodyPr/>
          <a:lstStyle/>
          <a:p>
            <a:fld id="{A62D30DA-2FEA-6040-9914-1D77584BA3EC}" type="slidenum">
              <a:rPr lang="en-GB" smtClean="0"/>
              <a:pPr/>
              <a:t>14</a:t>
            </a:fld>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smtClean="0"/>
              <a:t>Pasemos ahora a los aspectos esenciales de la campaña</a:t>
            </a:r>
            <a:r>
              <a:rPr smtClean="0"/>
              <a:t>.</a:t>
            </a:r>
            <a:endParaRPr dirty="0" smtClean="0"/>
          </a:p>
          <a:p>
            <a:endParaRPr lang="es-ES" baseline="0" dirty="0" smtClean="0"/>
          </a:p>
          <a:p>
            <a:r>
              <a:rPr lang="es-ES" dirty="0" smtClean="0"/>
              <a:t>¿Cómo nos dirigiremos a los/as miembros potenciales y  dar atractivo al sindicato? ¿Cómo obtendremos una mayor actividad de los/as miembros? ¿Cómo presentaremos nuestro argumento de negociación y lo incluiremos en nuestro trabajo de organización? ¿Cuáles será los mensajes públicos, la presión económica y cómo trabajaremos con los aliados? </a:t>
            </a:r>
            <a:endParaRPr dirty="0" smtClean="0"/>
          </a:p>
          <a:p>
            <a:endParaRPr lang="es-ES" baseline="0" dirty="0" smtClean="0"/>
          </a:p>
          <a:p>
            <a:r>
              <a:rPr lang="es-ES" dirty="0" smtClean="0"/>
              <a:t>¿Qué actividades emprenderemos en cada uno de las áreas detalladas en esta diapositiva</a:t>
            </a:r>
            <a:r>
              <a:rPr smtClean="0"/>
              <a:t>?</a:t>
            </a:r>
            <a:endParaRPr lang="es-ES" dirty="0"/>
          </a:p>
        </p:txBody>
      </p:sp>
      <p:sp>
        <p:nvSpPr>
          <p:cNvPr id="4" name="Slide Number Placeholder 3"/>
          <p:cNvSpPr>
            <a:spLocks noGrp="1"/>
          </p:cNvSpPr>
          <p:nvPr>
            <p:ph type="sldNum" sz="quarter" idx="10"/>
          </p:nvPr>
        </p:nvSpPr>
        <p:spPr/>
        <p:txBody>
          <a:bodyPr/>
          <a:lstStyle/>
          <a:p>
            <a:fld id="{A62D30DA-2FEA-6040-9914-1D77584BA3EC}" type="slidenum">
              <a:rPr lang="en-GB" smtClean="0"/>
              <a:pPr/>
              <a:t>15</a:t>
            </a:fld>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Espace réservé de l'image des diapositives 1"/>
          <p:cNvSpPr>
            <a:spLocks noGrp="1" noRot="1" noChangeAspect="1" noTextEdit="1"/>
          </p:cNvSpPr>
          <p:nvPr>
            <p:ph type="sldImg"/>
          </p:nvPr>
        </p:nvSpPr>
        <p:spPr bwMode="auto">
          <a:xfrm>
            <a:off x="1143000" y="166688"/>
            <a:ext cx="4572000" cy="3429000"/>
          </a:xfrm>
          <a:noFill/>
          <a:ln>
            <a:solidFill>
              <a:srgbClr val="000000"/>
            </a:solidFill>
            <a:miter lim="800000"/>
            <a:headEnd/>
            <a:tailEnd/>
          </a:ln>
        </p:spPr>
      </p:sp>
      <p:sp>
        <p:nvSpPr>
          <p:cNvPr id="44035" name="Espace réservé des commentaires 2"/>
          <p:cNvSpPr>
            <a:spLocks noGrp="1"/>
          </p:cNvSpPr>
          <p:nvPr>
            <p:ph type="body" idx="1"/>
          </p:nvPr>
        </p:nvSpPr>
        <p:spPr>
          <a:noFill/>
          <a:ln/>
        </p:spPr>
        <p:txBody>
          <a:bodyPr/>
          <a:lstStyle/>
          <a:p>
            <a:pPr eaLnBrk="1" hangingPunct="1">
              <a:spcBef>
                <a:spcPct val="0"/>
              </a:spcBef>
            </a:pPr>
            <a:r>
              <a:rPr lang="es-ES" dirty="0" smtClean="0"/>
              <a:t>Pasemos ahora a mapear nuestros objetivos y las actividades que emprenderemos para obtenerlos. Cada objetivo/meta debe tener una actividad que nos impulse a alcanzarlo. Esta diapositiva muestra un ejemplo que también podría utilizarse para evaluar el coste de cada objetivo</a:t>
            </a:r>
            <a:r>
              <a:rPr smtClean="0"/>
              <a:t>. </a:t>
            </a:r>
            <a:endParaRPr lang="es-ES" dirty="0">
              <a:ea typeface="ＭＳ Ｐゴシック" pitchFamily="-84" charset="-128"/>
            </a:endParaRPr>
          </a:p>
        </p:txBody>
      </p:sp>
      <p:sp>
        <p:nvSpPr>
          <p:cNvPr id="44036" name="Espace réservé du numéro de diapositive 3"/>
          <p:cNvSpPr txBox="1">
            <a:spLocks noGrp="1"/>
          </p:cNvSpPr>
          <p:nvPr/>
        </p:nvSpPr>
        <p:spPr bwMode="auto">
          <a:xfrm>
            <a:off x="3884414" y="8685894"/>
            <a:ext cx="2972098" cy="456595"/>
          </a:xfrm>
          <a:prstGeom prst="rect">
            <a:avLst/>
          </a:prstGeom>
          <a:noFill/>
          <a:ln w="9525">
            <a:noFill/>
            <a:miter lim="800000"/>
            <a:headEnd/>
            <a:tailEnd/>
          </a:ln>
        </p:spPr>
        <p:txBody>
          <a:bodyPr lIns="91432" tIns="45716" rIns="91432" bIns="45716" anchor="b">
            <a:prstTxWarp prst="textNoShape">
              <a:avLst/>
            </a:prstTxWarp>
          </a:bodyPr>
          <a:lstStyle/>
          <a:p>
            <a:pPr algn="r" defTabSz="456491"/>
            <a:fld id="{7A8D6CB2-71D3-B14A-961B-480D586AE1BC}" type="slidenum">
              <a:rPr lang="fr-FR" sz="1200">
                <a:latin typeface="Calibri" pitchFamily="-84" charset="0"/>
              </a:rPr>
              <a:pPr algn="r" defTabSz="456491"/>
              <a:t>16</a:t>
            </a:fld>
            <a:endParaRPr lang="es-ES" sz="1200" dirty="0">
              <a:latin typeface="Calibri" pitchFamily="-8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5059" name="Espace réservé des commentaires 2"/>
          <p:cNvSpPr>
            <a:spLocks noGrp="1"/>
          </p:cNvSpPr>
          <p:nvPr>
            <p:ph type="body" idx="1"/>
          </p:nvPr>
        </p:nvSpPr>
        <p:spPr>
          <a:noFill/>
          <a:ln/>
        </p:spPr>
        <p:txBody>
          <a:bodyPr/>
          <a:lstStyle/>
          <a:p>
            <a:pPr eaLnBrk="1" hangingPunct="1">
              <a:spcBef>
                <a:spcPct val="0"/>
              </a:spcBef>
            </a:pPr>
            <a:r>
              <a:rPr lang="es-ES" dirty="0" smtClean="0"/>
              <a:t>Sabemos que una sola actividad rara vez logrará una victoria. Por lo tanto, tenemos que planificar cuándo emprenderemos todas nuestras actividades. ¿Cuándo realizaremos estas actividades? He aquí un ejemplo de una matriz de planificación que nos ayudará a planear nuestro trabajo de forma más eficaz.</a:t>
            </a:r>
            <a:endParaRPr lang="es-ES" dirty="0">
              <a:ea typeface="ＭＳ Ｐゴシック" pitchFamily="-84" charset="-128"/>
            </a:endParaRPr>
          </a:p>
        </p:txBody>
      </p:sp>
      <p:sp>
        <p:nvSpPr>
          <p:cNvPr id="45060" name="Espace réservé du numéro de diapositive 3"/>
          <p:cNvSpPr txBox="1">
            <a:spLocks noGrp="1"/>
          </p:cNvSpPr>
          <p:nvPr/>
        </p:nvSpPr>
        <p:spPr bwMode="auto">
          <a:xfrm>
            <a:off x="3884414" y="8685894"/>
            <a:ext cx="2972098" cy="456595"/>
          </a:xfrm>
          <a:prstGeom prst="rect">
            <a:avLst/>
          </a:prstGeom>
          <a:noFill/>
          <a:ln w="9525">
            <a:noFill/>
            <a:miter lim="800000"/>
            <a:headEnd/>
            <a:tailEnd/>
          </a:ln>
        </p:spPr>
        <p:txBody>
          <a:bodyPr lIns="91432" tIns="45716" rIns="91432" bIns="45716" anchor="b">
            <a:prstTxWarp prst="textNoShape">
              <a:avLst/>
            </a:prstTxWarp>
          </a:bodyPr>
          <a:lstStyle/>
          <a:p>
            <a:pPr algn="r" defTabSz="456491"/>
            <a:fld id="{8CBBD86D-6BF2-4E4C-8206-D43A6083BBF4}" type="slidenum">
              <a:rPr lang="fr-FR" sz="1200">
                <a:latin typeface="Calibri" pitchFamily="-84" charset="0"/>
              </a:rPr>
              <a:pPr algn="r" defTabSz="456491"/>
              <a:t>17</a:t>
            </a:fld>
            <a:endParaRPr lang="es-ES" sz="1200" dirty="0">
              <a:latin typeface="Calibri" pitchFamily="-8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smtClean="0"/>
              <a:t>Organizar a los/as trabajadores en torno a cuestiones clave es el aspecto más importante de nuestro trabajo. Esta diapositiva muestra cómo se puede planificar este elemento de la campaña.</a:t>
            </a:r>
            <a:endParaRPr lang="es-ES" dirty="0"/>
          </a:p>
        </p:txBody>
      </p:sp>
      <p:sp>
        <p:nvSpPr>
          <p:cNvPr id="4" name="Slide Number Placeholder 3"/>
          <p:cNvSpPr>
            <a:spLocks noGrp="1"/>
          </p:cNvSpPr>
          <p:nvPr>
            <p:ph type="sldNum" sz="quarter" idx="10"/>
          </p:nvPr>
        </p:nvSpPr>
        <p:spPr/>
        <p:txBody>
          <a:bodyPr/>
          <a:lstStyle/>
          <a:p>
            <a:fld id="{A62D30DA-2FEA-6040-9914-1D77584BA3EC}" type="slidenum">
              <a:rPr lang="en-GB" smtClean="0"/>
              <a:pPr/>
              <a:t>18</a:t>
            </a:fld>
            <a:endParaRPr lang="es-E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smtClean="0"/>
              <a:t>El segundo componente es la cara pública de la campaña, la cual varía en función de la legislación, el acceso y la cultura de los diferentes países. Esta diapositiva es un ejemplo de algunos de las áreas que los sindicatos de Estados Unidos podrían considerar para dirigir campañas exhaustivas</a:t>
            </a:r>
            <a:r>
              <a:rPr smtClean="0"/>
              <a:t>.</a:t>
            </a:r>
            <a:endParaRPr lang="es-ES" dirty="0"/>
          </a:p>
        </p:txBody>
      </p:sp>
      <p:sp>
        <p:nvSpPr>
          <p:cNvPr id="4" name="Slide Number Placeholder 3"/>
          <p:cNvSpPr>
            <a:spLocks noGrp="1"/>
          </p:cNvSpPr>
          <p:nvPr>
            <p:ph type="sldNum" sz="quarter" idx="10"/>
          </p:nvPr>
        </p:nvSpPr>
        <p:spPr/>
        <p:txBody>
          <a:bodyPr/>
          <a:lstStyle/>
          <a:p>
            <a:fld id="{A62D30DA-2FEA-6040-9914-1D77584BA3EC}" type="slidenum">
              <a:rPr lang="en-GB" smtClean="0"/>
              <a:pPr/>
              <a:t>19</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smtClean="0"/>
              <a:t>A medida que nuestros empleadores se vuelven más hábiles en su lucha contra los sindicatos organizados, tenemos que intensificar nuestros esfuerzos para construir una máquina eficaz que nos ayude a ganar. Las campañas exhaustivas exigen planificación y el despliegue de una estratégica bien pensada que identifique las debilidades de los empleadores y ejerza presión para ayudarnos a obtener una victoria rápida</a:t>
            </a:r>
            <a:r>
              <a:rPr smtClean="0"/>
              <a:t>.</a:t>
            </a:r>
            <a:endParaRPr dirty="0" smtClean="0"/>
          </a:p>
          <a:p>
            <a:endParaRPr lang="es-ES" baseline="0" dirty="0" smtClean="0"/>
          </a:p>
          <a:p>
            <a:r>
              <a:rPr lang="es-ES" dirty="0" smtClean="0"/>
              <a:t>Esto significa que debemos mirar fuera de nuestros ámbitos más tradicionales y considerar la posibilidad de trabajar con grupos comunitarios de forma individual y en coaliciones, ejerciendo presión pública y política, examinando las oportunidades económicas y jurídicas y empleando las tácticas tradicionales de organización que siempre hemos utilizado</a:t>
            </a:r>
            <a:r>
              <a:rPr smtClean="0"/>
              <a:t>.</a:t>
            </a:r>
            <a:endParaRPr dirty="0" smtClean="0"/>
          </a:p>
          <a:p>
            <a:endParaRPr lang="es-ES" baseline="0" dirty="0" smtClean="0"/>
          </a:p>
          <a:p>
            <a:endParaRPr lang="es-ES" dirty="0"/>
          </a:p>
        </p:txBody>
      </p:sp>
      <p:sp>
        <p:nvSpPr>
          <p:cNvPr id="4" name="Slide Number Placeholder 3"/>
          <p:cNvSpPr>
            <a:spLocks noGrp="1"/>
          </p:cNvSpPr>
          <p:nvPr>
            <p:ph type="sldNum" sz="quarter" idx="10"/>
          </p:nvPr>
        </p:nvSpPr>
        <p:spPr/>
        <p:txBody>
          <a:bodyPr/>
          <a:lstStyle/>
          <a:p>
            <a:fld id="{A62D30DA-2FEA-6040-9914-1D77584BA3EC}" type="slidenum">
              <a:rPr lang="en-GB" smtClean="0"/>
              <a:pPr/>
              <a:t>2</a:t>
            </a:fld>
            <a:endParaRPr lang="es-E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smtClean="0"/>
              <a:t>Esta diapositiva detalla el plan interno para reforzar el poder y el apoyo. Usted puede utilizar esta estructura para asignar la responsabilidad de determinados aspectos a los/as líderes</a:t>
            </a:r>
            <a:r>
              <a:rPr smtClean="0"/>
              <a:t>.</a:t>
            </a:r>
            <a:endParaRPr lang="es-ES" dirty="0"/>
          </a:p>
        </p:txBody>
      </p:sp>
      <p:sp>
        <p:nvSpPr>
          <p:cNvPr id="4" name="Slide Number Placeholder 3"/>
          <p:cNvSpPr>
            <a:spLocks noGrp="1"/>
          </p:cNvSpPr>
          <p:nvPr>
            <p:ph type="sldNum" sz="quarter" idx="10"/>
          </p:nvPr>
        </p:nvSpPr>
        <p:spPr/>
        <p:txBody>
          <a:bodyPr/>
          <a:lstStyle/>
          <a:p>
            <a:fld id="{A62D30DA-2FEA-6040-9914-1D77584BA3EC}" type="slidenum">
              <a:rPr lang="en-GB" smtClean="0"/>
              <a:pPr/>
              <a:t>20</a:t>
            </a:fld>
            <a:endParaRPr lang="es-E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smtClean="0"/>
              <a:t>¿Qué pasa entonces con la dimensión mundial</a:t>
            </a:r>
            <a:r>
              <a:rPr smtClean="0"/>
              <a:t>?</a:t>
            </a:r>
            <a:endParaRPr dirty="0" smtClean="0"/>
          </a:p>
          <a:p>
            <a:endParaRPr lang="es-ES" dirty="0" smtClean="0"/>
          </a:p>
          <a:p>
            <a:r>
              <a:rPr lang="es-ES" dirty="0" smtClean="0"/>
              <a:t>La creación de redes activas y acciones solidarias será importante. ¿Se puede organizar una actividad coordinada de relaciones con los empleadores? ¿Qué apoyo financiero y humano se puede establecer y qué visitas de intercambio de trabajadores/as se pueden organizar</a:t>
            </a:r>
            <a:r>
              <a:rPr smtClean="0"/>
              <a:t>?</a:t>
            </a:r>
            <a:endParaRPr dirty="0" smtClean="0"/>
          </a:p>
          <a:p>
            <a:endParaRPr lang="es-ES" baseline="0" dirty="0" smtClean="0"/>
          </a:p>
          <a:p>
            <a:r>
              <a:rPr lang="es-ES" dirty="0" smtClean="0"/>
              <a:t>La visibilidad de nuestra campaña será crítica, ¿cómo alcanzamos y mantenemos un alto nivel</a:t>
            </a:r>
            <a:r>
              <a:rPr smtClean="0"/>
              <a:t>?</a:t>
            </a:r>
            <a:endParaRPr lang="es-ES" dirty="0"/>
          </a:p>
        </p:txBody>
      </p:sp>
      <p:sp>
        <p:nvSpPr>
          <p:cNvPr id="4" name="Slide Number Placeholder 3"/>
          <p:cNvSpPr>
            <a:spLocks noGrp="1"/>
          </p:cNvSpPr>
          <p:nvPr>
            <p:ph type="sldNum" sz="quarter" idx="10"/>
          </p:nvPr>
        </p:nvSpPr>
        <p:spPr/>
        <p:txBody>
          <a:bodyPr/>
          <a:lstStyle/>
          <a:p>
            <a:fld id="{A62D30DA-2FEA-6040-9914-1D77584BA3EC}" type="slidenum">
              <a:rPr lang="en-GB" smtClean="0"/>
              <a:pPr/>
              <a:t>21</a:t>
            </a:fld>
            <a:endParaRPr lang="es-E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dirty="0" smtClean="0"/>
              <a:t>No requiere explicación.</a:t>
            </a:r>
            <a:endParaRPr lang="es-ES" dirty="0"/>
          </a:p>
        </p:txBody>
      </p:sp>
      <p:sp>
        <p:nvSpPr>
          <p:cNvPr id="4" name="Slide Number Placeholder 3"/>
          <p:cNvSpPr>
            <a:spLocks noGrp="1"/>
          </p:cNvSpPr>
          <p:nvPr>
            <p:ph type="sldNum" sz="quarter" idx="10"/>
          </p:nvPr>
        </p:nvSpPr>
        <p:spPr/>
        <p:txBody>
          <a:bodyPr/>
          <a:lstStyle/>
          <a:p>
            <a:fld id="{A62D30DA-2FEA-6040-9914-1D77584BA3EC}" type="slidenum">
              <a:rPr lang="en-GB" smtClean="0"/>
              <a:pPr/>
              <a:t>22</a:t>
            </a:fld>
            <a:endParaRPr lang="es-E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smtClean="0"/>
              <a:t>Se trata de quiénes necesitará y lo que mejor saben hacer para apoyar su campaña. Esta diapositiva muestra un ejemplo.</a:t>
            </a:r>
            <a:endParaRPr lang="es-ES" dirty="0"/>
          </a:p>
        </p:txBody>
      </p:sp>
      <p:sp>
        <p:nvSpPr>
          <p:cNvPr id="4" name="Slide Number Placeholder 3"/>
          <p:cNvSpPr>
            <a:spLocks noGrp="1"/>
          </p:cNvSpPr>
          <p:nvPr>
            <p:ph type="sldNum" sz="quarter" idx="10"/>
          </p:nvPr>
        </p:nvSpPr>
        <p:spPr/>
        <p:txBody>
          <a:bodyPr/>
          <a:lstStyle/>
          <a:p>
            <a:fld id="{A62D30DA-2FEA-6040-9914-1D77584BA3EC}" type="slidenum">
              <a:rPr lang="en-GB" smtClean="0"/>
              <a:pPr/>
              <a:t>23</a:t>
            </a:fld>
            <a:endParaRPr lang="es-E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smtClean="0"/>
              <a:t>Asigne roles y responsabilidades claros a todas las personas implicadas. Asegúrese de que los/as líderes sepan de quiénes son responsables</a:t>
            </a:r>
            <a:r>
              <a:rPr smtClean="0"/>
              <a:t>. </a:t>
            </a:r>
            <a:endParaRPr lang="es-ES" dirty="0"/>
          </a:p>
        </p:txBody>
      </p:sp>
      <p:sp>
        <p:nvSpPr>
          <p:cNvPr id="4" name="Slide Number Placeholder 3"/>
          <p:cNvSpPr>
            <a:spLocks noGrp="1"/>
          </p:cNvSpPr>
          <p:nvPr>
            <p:ph type="sldNum" sz="quarter" idx="10"/>
          </p:nvPr>
        </p:nvSpPr>
        <p:spPr/>
        <p:txBody>
          <a:bodyPr/>
          <a:lstStyle/>
          <a:p>
            <a:fld id="{A62D30DA-2FEA-6040-9914-1D77584BA3EC}" type="slidenum">
              <a:rPr lang="en-GB" smtClean="0"/>
              <a:pPr/>
              <a:t>24</a:t>
            </a:fld>
            <a:endParaRPr lang="es-E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smtClean="0"/>
              <a:t>Las campañas exhaustivas consisten en crear una crisis. Una crisis que hará reaccionar al empleador.  Esto significa que debemos encontrar cuestiones que motiven a los trabajadores/as, intensificar estas cuestiones (colectivizarlas/darles más visibilidad - no ocultarlas), comprimirlas en un problema colectivo organizado y crear una situación en la que al empleador no le quede más alternativa que resolverlas</a:t>
            </a:r>
            <a:r>
              <a:rPr smtClean="0"/>
              <a:t>. </a:t>
            </a:r>
            <a:r>
              <a:rPr lang="es-ES" dirty="0" smtClean="0"/>
              <a:t> A esto nos referimos cuando hablamos de campañas exhaustivas</a:t>
            </a:r>
            <a:r>
              <a:rPr smtClean="0"/>
              <a:t>.</a:t>
            </a:r>
            <a:endParaRPr dirty="0" smtClean="0"/>
          </a:p>
          <a:p>
            <a:endParaRPr lang="es-ES" baseline="0" dirty="0" smtClean="0"/>
          </a:p>
          <a:p>
            <a:r>
              <a:rPr lang="es-ES" dirty="0" smtClean="0"/>
              <a:t>Nuestra victoria se traducirá en una mejora de los derechos de organización y de las condiciones de trabajo.</a:t>
            </a:r>
            <a:endParaRPr lang="es-ES" dirty="0"/>
          </a:p>
        </p:txBody>
      </p:sp>
      <p:sp>
        <p:nvSpPr>
          <p:cNvPr id="4" name="Slide Number Placeholder 3"/>
          <p:cNvSpPr>
            <a:spLocks noGrp="1"/>
          </p:cNvSpPr>
          <p:nvPr>
            <p:ph type="sldNum" sz="quarter" idx="10"/>
          </p:nvPr>
        </p:nvSpPr>
        <p:spPr/>
        <p:txBody>
          <a:bodyPr/>
          <a:lstStyle/>
          <a:p>
            <a:fld id="{A62D30DA-2FEA-6040-9914-1D77584BA3EC}" type="slidenum">
              <a:rPr lang="en-GB" smtClean="0"/>
              <a:pPr/>
              <a:t>25</a:t>
            </a:fld>
            <a:endParaRPr lang="es-E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s-ES" dirty="0" smtClean="0"/>
              <a:t>Tras la campaña, asegúrese de celebrar su éxito. Los organizadores con experiencia pueden olvidarse fácilmente de hacerlo, pero es un factor importante a tener en cuenta para recompensar y motivar a los/as miembros para la próxima campaña.</a:t>
            </a:r>
            <a:endParaRPr lang="es-ES" noProof="0" dirty="0" smtClean="0"/>
          </a:p>
          <a:p>
            <a:endParaRPr lang="es-ES" baseline="0" noProof="0" dirty="0" smtClean="0"/>
          </a:p>
          <a:p>
            <a:r>
              <a:rPr lang="es-ES" baseline="0" noProof="0" dirty="0" smtClean="0"/>
              <a:t>Analice</a:t>
            </a:r>
            <a:r>
              <a:rPr lang="es-ES" noProof="0" dirty="0" smtClean="0"/>
              <a:t> su éxito </a:t>
            </a:r>
            <a:r>
              <a:rPr lang="es-ES" baseline="0" noProof="0" dirty="0" smtClean="0"/>
              <a:t>– </a:t>
            </a:r>
            <a:r>
              <a:rPr lang="es-ES" dirty="0" smtClean="0"/>
              <a:t>pida a </a:t>
            </a:r>
            <a:r>
              <a:rPr lang="es-ES" baseline="0" noProof="0" dirty="0" smtClean="0"/>
              <a:t>los/as miembros que aporten sus comentarios,</a:t>
            </a:r>
            <a:r>
              <a:rPr lang="es-ES" noProof="0" dirty="0" smtClean="0"/>
              <a:t> organice reuniones, lleve a cabo encuestas, etc. Tenga una idea clara de lo que los/as miembros opinan de la victoria.</a:t>
            </a:r>
          </a:p>
          <a:p>
            <a:endParaRPr lang="es-ES" noProof="0" dirty="0" smtClean="0"/>
          </a:p>
          <a:p>
            <a:r>
              <a:rPr lang="es-ES" noProof="0" dirty="0" smtClean="0"/>
              <a:t>Al mismo tiempo, revise la campaña. ¿Alcanzó sus objetivos originales? ¿Qué funcionó? ¿Qué salió mal? ¿Qué cambiaría la próxima vez?</a:t>
            </a:r>
          </a:p>
          <a:p>
            <a:endParaRPr lang="es-ES" baseline="0" noProof="0" dirty="0" smtClean="0"/>
          </a:p>
          <a:p>
            <a:r>
              <a:rPr lang="es-ES" sz="1200" kern="1200" dirty="0" smtClean="0">
                <a:solidFill>
                  <a:schemeClr val="tx1"/>
                </a:solidFill>
                <a:latin typeface="+mn-lt"/>
              </a:rPr>
              <a:t>No pase por alto la </a:t>
            </a:r>
            <a:r>
              <a:rPr lang="es-ES" sz="1200" b="1" kern="1200" dirty="0" smtClean="0">
                <a:solidFill>
                  <a:schemeClr val="tx1"/>
                </a:solidFill>
                <a:latin typeface="+mn-lt"/>
              </a:rPr>
              <a:t>evaluación</a:t>
            </a:r>
            <a:r>
              <a:rPr lang="es-ES" sz="1200" kern="1200" dirty="0" smtClean="0">
                <a:solidFill>
                  <a:schemeClr val="tx1"/>
                </a:solidFill>
                <a:latin typeface="+mn-lt"/>
              </a:rPr>
              <a:t>.</a:t>
            </a:r>
            <a:r>
              <a:rPr lang="es-ES" sz="1200" b="1" kern="1200" dirty="0" smtClean="0">
                <a:solidFill>
                  <a:schemeClr val="tx1"/>
                </a:solidFill>
                <a:latin typeface="+mn-lt"/>
              </a:rPr>
              <a:t> </a:t>
            </a:r>
            <a:r>
              <a:rPr lang="es-ES" sz="1200" kern="1200" dirty="0" smtClean="0">
                <a:solidFill>
                  <a:schemeClr val="tx1"/>
                </a:solidFill>
                <a:latin typeface="+mn-lt"/>
              </a:rPr>
              <a:t>Si una acción no funcionó, averigüe </a:t>
            </a:r>
            <a:r>
              <a:rPr lang="es-ES" sz="1200" b="1" kern="1200" dirty="0" smtClean="0">
                <a:solidFill>
                  <a:schemeClr val="tx1"/>
                </a:solidFill>
                <a:latin typeface="+mn-lt"/>
              </a:rPr>
              <a:t>por qué</a:t>
            </a:r>
            <a:r>
              <a:rPr lang="es-ES" sz="1200" kern="1200" dirty="0" smtClean="0">
                <a:solidFill>
                  <a:schemeClr val="tx1"/>
                </a:solidFill>
                <a:latin typeface="+mn-lt"/>
              </a:rPr>
              <a:t>. La ventaja de tener un </a:t>
            </a:r>
            <a:r>
              <a:rPr lang="es-ES" sz="1200" b="1" kern="1200" dirty="0" smtClean="0">
                <a:solidFill>
                  <a:schemeClr val="tx1"/>
                </a:solidFill>
                <a:latin typeface="+mn-lt"/>
              </a:rPr>
              <a:t>plan de acción por escrito</a:t>
            </a:r>
            <a:r>
              <a:rPr lang="es-ES" sz="1200" kern="1200" dirty="0" smtClean="0">
                <a:solidFill>
                  <a:schemeClr val="tx1"/>
                </a:solidFill>
                <a:latin typeface="+mn-lt"/>
              </a:rPr>
              <a:t> es que ha expuesto claramente la acción y los </a:t>
            </a:r>
            <a:r>
              <a:rPr lang="es-ES" sz="1200" b="1" kern="1200" dirty="0" smtClean="0">
                <a:solidFill>
                  <a:schemeClr val="tx1"/>
                </a:solidFill>
                <a:latin typeface="+mn-lt"/>
              </a:rPr>
              <a:t>resultados esperados</a:t>
            </a:r>
            <a:r>
              <a:rPr lang="es-ES" sz="1200" kern="1200" dirty="0" smtClean="0">
                <a:solidFill>
                  <a:schemeClr val="tx1"/>
                </a:solidFill>
                <a:latin typeface="+mn-lt"/>
              </a:rPr>
              <a:t> para su evaluación y consideración. </a:t>
            </a:r>
            <a:r>
              <a:rPr lang="es-ES" sz="1200" b="1" kern="1200" dirty="0" smtClean="0">
                <a:solidFill>
                  <a:schemeClr val="tx1"/>
                </a:solidFill>
                <a:latin typeface="+mn-lt"/>
              </a:rPr>
              <a:t>¿Debe cambiarse la estrategia? </a:t>
            </a:r>
            <a:r>
              <a:rPr lang="es-ES" sz="1200" kern="1200" dirty="0" smtClean="0">
                <a:solidFill>
                  <a:schemeClr val="tx1"/>
                </a:solidFill>
                <a:latin typeface="+mn-lt"/>
              </a:rPr>
              <a:t>Si la acción funcionó, dé a conocer sus victorias y muestre los progresos que está consiguiendo hacia el objetivo final. Encuentre las maneras de reconocer el trabajo de los voluntarios. </a:t>
            </a:r>
            <a:r>
              <a:rPr lang="es-ES" sz="1200" b="1" kern="1200" dirty="0" smtClean="0">
                <a:solidFill>
                  <a:schemeClr val="tx1"/>
                </a:solidFill>
                <a:latin typeface="+mn-lt"/>
              </a:rPr>
              <a:t>¿Ha cambiado el entorno? </a:t>
            </a:r>
            <a:r>
              <a:rPr lang="es-ES" sz="1200" kern="1200" dirty="0" smtClean="0">
                <a:solidFill>
                  <a:schemeClr val="tx1"/>
                </a:solidFill>
                <a:latin typeface="+mn-lt"/>
              </a:rPr>
              <a:t>¿Han aparecido nuevas oportunidades de las que usted se podría beneficiar? ¿Hay nuevas amenazas en el horizonte? ¿Fomenta la participación de nuevas personas o utiliza a la misma gente continuamente? </a:t>
            </a:r>
            <a:endParaRPr lang="es-ES" dirty="0" smtClean="0"/>
          </a:p>
          <a:p>
            <a:endParaRPr lang="es-ES" baseline="0" noProof="0" dirty="0" smtClean="0"/>
          </a:p>
          <a:p>
            <a:endParaRPr lang="es-ES" baseline="0" noProof="0" dirty="0" smtClean="0"/>
          </a:p>
          <a:p>
            <a:r>
              <a:rPr lang="es-ES" dirty="0" smtClean="0"/>
              <a:t>¿Qué lecciones ha aprendido de esta campaña</a:t>
            </a:r>
            <a:r>
              <a:rPr lang="es-ES" baseline="0" noProof="0" dirty="0" smtClean="0"/>
              <a:t>? Tome</a:t>
            </a:r>
            <a:r>
              <a:rPr lang="es-ES" noProof="0" dirty="0" smtClean="0"/>
              <a:t> nota</a:t>
            </a:r>
            <a:r>
              <a:rPr lang="es-ES" dirty="0" smtClean="0"/>
              <a:t>, analícelas y obtenga el acuerdo de todas las personas implicadas. Guarde un registro para la próxima campaña.</a:t>
            </a:r>
            <a:endParaRPr lang="es-ES" baseline="0" noProof="0" dirty="0" smtClean="0"/>
          </a:p>
          <a:p>
            <a:endParaRPr lang="es-ES" baseline="0" noProof="0" dirty="0" smtClean="0"/>
          </a:p>
          <a:p>
            <a:r>
              <a:rPr lang="es-ES" baseline="0" noProof="0" dirty="0" smtClean="0"/>
              <a:t>Y finalmente,</a:t>
            </a:r>
            <a:r>
              <a:rPr lang="es-ES" noProof="0" dirty="0" smtClean="0"/>
              <a:t> ¿cuál será la próxima campaña</a:t>
            </a:r>
            <a:r>
              <a:rPr lang="es-ES" baseline="0" noProof="0" dirty="0" smtClean="0"/>
              <a:t>? </a:t>
            </a:r>
            <a:endParaRPr lang="es-ES" noProof="0" dirty="0" smtClean="0"/>
          </a:p>
          <a:p>
            <a:endParaRPr lang="es-ES" noProof="0" dirty="0" smtClean="0"/>
          </a:p>
          <a:p>
            <a:endParaRPr lang="es-ES" noProof="0" dirty="0" smtClean="0"/>
          </a:p>
          <a:p>
            <a:endParaRPr lang="es-ES" noProof="0" dirty="0" smtClean="0"/>
          </a:p>
          <a:p>
            <a:endParaRPr lang="es-ES" noProof="0" dirty="0"/>
          </a:p>
        </p:txBody>
      </p:sp>
      <p:sp>
        <p:nvSpPr>
          <p:cNvPr id="4" name="Slide Number Placeholder 3"/>
          <p:cNvSpPr>
            <a:spLocks noGrp="1"/>
          </p:cNvSpPr>
          <p:nvPr>
            <p:ph type="sldNum" sz="quarter" idx="10"/>
          </p:nvPr>
        </p:nvSpPr>
        <p:spPr/>
        <p:txBody>
          <a:bodyPr/>
          <a:lstStyle/>
          <a:p>
            <a:fld id="{A62D30DA-2FEA-6040-9914-1D77584BA3EC}" type="slidenum">
              <a:rPr lang="en-GB" smtClean="0"/>
              <a:pPr/>
              <a:t>26</a:t>
            </a:fld>
            <a:endParaRPr lang="es-E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1987" name="Espace réservé des commentaires 2"/>
          <p:cNvSpPr>
            <a:spLocks noGrp="1"/>
          </p:cNvSpPr>
          <p:nvPr>
            <p:ph type="body" idx="1"/>
          </p:nvPr>
        </p:nvSpPr>
        <p:spPr>
          <a:noFill/>
          <a:ln/>
        </p:spPr>
        <p:txBody>
          <a:bodyPr/>
          <a:lstStyle/>
          <a:p>
            <a:pPr eaLnBrk="1" hangingPunct="1">
              <a:spcBef>
                <a:spcPct val="0"/>
              </a:spcBef>
            </a:pPr>
            <a:r>
              <a:rPr lang="es-ES" dirty="0" smtClean="0"/>
              <a:t>Esta diapositiva resume los elementos que debemos considerar a la hora de dirigir una campaña. No solo la preparación, sino la organización, las acciones, el apoyo y la presión, así como los actores externos cuya implicación también podemos necesitar</a:t>
            </a:r>
            <a:r>
              <a:rPr smtClean="0"/>
              <a:t>.</a:t>
            </a:r>
            <a:endParaRPr lang="es-ES" dirty="0">
              <a:ea typeface="ＭＳ Ｐゴシック" pitchFamily="-84" charset="-128"/>
            </a:endParaRPr>
          </a:p>
        </p:txBody>
      </p:sp>
      <p:sp>
        <p:nvSpPr>
          <p:cNvPr id="41988" name="Espace réservé du numéro de diapositive 3"/>
          <p:cNvSpPr txBox="1">
            <a:spLocks noGrp="1"/>
          </p:cNvSpPr>
          <p:nvPr/>
        </p:nvSpPr>
        <p:spPr bwMode="auto">
          <a:xfrm>
            <a:off x="3884414" y="8685894"/>
            <a:ext cx="2972098" cy="456595"/>
          </a:xfrm>
          <a:prstGeom prst="rect">
            <a:avLst/>
          </a:prstGeom>
          <a:noFill/>
          <a:ln w="9525">
            <a:noFill/>
            <a:miter lim="800000"/>
            <a:headEnd/>
            <a:tailEnd/>
          </a:ln>
        </p:spPr>
        <p:txBody>
          <a:bodyPr lIns="91432" tIns="45716" rIns="91432" bIns="45716" anchor="b">
            <a:prstTxWarp prst="textNoShape">
              <a:avLst/>
            </a:prstTxWarp>
          </a:bodyPr>
          <a:lstStyle/>
          <a:p>
            <a:pPr algn="r" defTabSz="456491"/>
            <a:fld id="{B508956A-ECC2-C34E-933B-1CF3D4FC2F43}" type="slidenum">
              <a:rPr lang="fr-FR" sz="1200">
                <a:latin typeface="Calibri" pitchFamily="-84" charset="0"/>
              </a:rPr>
              <a:pPr algn="r" defTabSz="456491"/>
              <a:t>3</a:t>
            </a:fld>
            <a:endParaRPr lang="es-ES" sz="1200" dirty="0">
              <a:latin typeface="Calibri" pitchFamily="-8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s-ES" dirty="0" smtClean="0"/>
              <a:t>Los </a:t>
            </a:r>
            <a:r>
              <a:rPr lang="es-ES" noProof="0" dirty="0" smtClean="0"/>
              <a:t>10 conceptos clave de las campañas exhaustivas se enumeran más arriba:</a:t>
            </a:r>
          </a:p>
          <a:p>
            <a:endParaRPr lang="es-ES" noProof="0" dirty="0" smtClean="0"/>
          </a:p>
          <a:p>
            <a:pPr marL="228600" indent="-228600">
              <a:buAutoNum type="arabicPeriod"/>
            </a:pPr>
            <a:r>
              <a:rPr lang="es-ES" dirty="0" smtClean="0"/>
              <a:t>¿En qué consisten las oportunidades de hacer presión? ¿Cómo podemos hacerlas realidad?</a:t>
            </a:r>
            <a:endParaRPr lang="es-ES" noProof="0" dirty="0" smtClean="0"/>
          </a:p>
          <a:p>
            <a:r>
              <a:rPr lang="es-ES" dirty="0" smtClean="0"/>
              <a:t>La influencia estratégica tiene que ver con la posibilidad que tiene el sindicato de ejercer control fuera del lugar de trabajo. Aunque estos factores escapan normalmente al control directo del sindicato, los sindicatos locales pueden hacer elecciones que influyan en ellos de forma positiva, tales como la aprobación de reformas legales o la organización de instalaciones no sindicalizadas. Por ejemplo, un sindicato tiene más influencia estratégica en las negociaciones si tiene</a:t>
            </a:r>
            <a:r>
              <a:rPr lang="es-ES" sz="1200" kern="1200" noProof="0" dirty="0" smtClean="0">
                <a:solidFill>
                  <a:schemeClr val="tx1"/>
                </a:solidFill>
                <a:latin typeface="+mn-lt"/>
              </a:rPr>
              <a:t>: </a:t>
            </a:r>
            <a:endParaRPr lang="es-ES" noProof="0" dirty="0" smtClean="0"/>
          </a:p>
          <a:p>
            <a:r>
              <a:rPr lang="es-ES" sz="1200" kern="1200" noProof="0" dirty="0" smtClean="0">
                <a:solidFill>
                  <a:schemeClr val="tx1"/>
                </a:solidFill>
                <a:latin typeface="+mn-lt"/>
              </a:rPr>
              <a:t>  Alta densidad sindical en </a:t>
            </a:r>
            <a:r>
              <a:rPr lang="es-ES" dirty="0" smtClean="0"/>
              <a:t>el sector</a:t>
            </a:r>
            <a:r>
              <a:rPr lang="es-ES" sz="1200" kern="1200" noProof="0" dirty="0" smtClean="0">
                <a:solidFill>
                  <a:schemeClr val="tx1"/>
                </a:solidFill>
                <a:latin typeface="+mn-lt"/>
              </a:rPr>
              <a:t> </a:t>
            </a:r>
            <a:endParaRPr lang="es-ES" noProof="0" dirty="0" smtClean="0"/>
          </a:p>
          <a:p>
            <a:r>
              <a:rPr lang="es-ES" sz="1200" kern="1200" noProof="0" dirty="0" smtClean="0">
                <a:solidFill>
                  <a:schemeClr val="tx1"/>
                </a:solidFill>
                <a:latin typeface="+mn-lt"/>
              </a:rPr>
              <a:t>  Competencias especiales que pocos/as trabajadores/as poseen en el mercado global del trabajo </a:t>
            </a:r>
            <a:endParaRPr lang="es-ES" noProof="0" dirty="0" smtClean="0"/>
          </a:p>
          <a:p>
            <a:r>
              <a:rPr lang="es-ES" sz="1200" kern="1200" noProof="0" dirty="0" smtClean="0">
                <a:solidFill>
                  <a:schemeClr val="tx1"/>
                </a:solidFill>
                <a:latin typeface="+mn-lt"/>
              </a:rPr>
              <a:t>  Fuertes protecciones jurídicas que apoyan a los sindicatos y las negociaciones</a:t>
            </a:r>
            <a:endParaRPr lang="es-ES" noProof="0" dirty="0" smtClean="0"/>
          </a:p>
          <a:p>
            <a:r>
              <a:rPr lang="es-ES" sz="1200" kern="1200" noProof="0" dirty="0" smtClean="0">
                <a:solidFill>
                  <a:schemeClr val="tx1"/>
                </a:solidFill>
                <a:latin typeface="+mn-lt"/>
              </a:rPr>
              <a:t>  Gran </a:t>
            </a:r>
            <a:r>
              <a:rPr lang="es-ES" dirty="0" smtClean="0"/>
              <a:t>demanda del público para los productos fabricados por los/as trabajadores/as </a:t>
            </a:r>
            <a:r>
              <a:rPr lang="es-ES" sz="1200" kern="1200" noProof="0" dirty="0" smtClean="0">
                <a:solidFill>
                  <a:schemeClr val="tx1"/>
                </a:solidFill>
                <a:latin typeface="+mn-lt"/>
              </a:rPr>
              <a:t>(temporada vacacional en el sector detallista, por ejemplo) </a:t>
            </a:r>
            <a:endParaRPr lang="es-ES" noProof="0" dirty="0" smtClean="0"/>
          </a:p>
          <a:p>
            <a:pPr marL="228600" indent="-228600">
              <a:buNone/>
            </a:pPr>
            <a:endParaRPr lang="es-ES" noProof="0" dirty="0" smtClean="0"/>
          </a:p>
          <a:p>
            <a:pPr marL="228600" indent="-228600">
              <a:buAutoNum type="arabicPeriod" startAt="2"/>
            </a:pPr>
            <a:r>
              <a:rPr lang="es-ES" dirty="0" smtClean="0"/>
              <a:t>¿Dónde creamos la crisis</a:t>
            </a:r>
            <a:r>
              <a:rPr lang="es-ES" noProof="0" dirty="0" smtClean="0"/>
              <a:t>?</a:t>
            </a:r>
          </a:p>
          <a:p>
            <a:pPr marL="228600" indent="-228600">
              <a:buAutoNum type="arabicPeriod" startAt="2"/>
            </a:pPr>
            <a:r>
              <a:rPr lang="es-ES" dirty="0" smtClean="0"/>
              <a:t>¿Cómo y cuándo comprimimos al empleador para que reaccione de la forma que queremos</a:t>
            </a:r>
            <a:r>
              <a:rPr lang="es-ES" noProof="0" dirty="0" smtClean="0"/>
              <a:t>?</a:t>
            </a:r>
          </a:p>
          <a:p>
            <a:pPr marL="228600" indent="-228600">
              <a:buAutoNum type="arabicPeriod" startAt="2"/>
            </a:pPr>
            <a:r>
              <a:rPr lang="es-ES" dirty="0" smtClean="0"/>
              <a:t>Siguiendo la pista del dinero, encontraremos un punto de compresión que incitará al empleador a actuar</a:t>
            </a:r>
            <a:r>
              <a:rPr lang="es-ES" noProof="0" dirty="0" smtClean="0"/>
              <a:t>.</a:t>
            </a:r>
          </a:p>
          <a:p>
            <a:pPr marL="228600" indent="-228600">
              <a:buAutoNum type="arabicPeriod" startAt="2"/>
            </a:pPr>
            <a:r>
              <a:rPr lang="es-ES" dirty="0" smtClean="0"/>
              <a:t>Busque un segmento importante y suficientemente limitado donde tengamos los recursos necesarios para influir</a:t>
            </a:r>
            <a:r>
              <a:rPr lang="es-ES" noProof="0" dirty="0" smtClean="0"/>
              <a:t>.</a:t>
            </a:r>
          </a:p>
          <a:p>
            <a:pPr marL="228600" indent="-228600">
              <a:buAutoNum type="arabicPeriod" startAt="2"/>
            </a:pPr>
            <a:r>
              <a:rPr lang="es-ES" dirty="0" smtClean="0"/>
              <a:t>En la publicidad externa, asegúrese de que nuestra posición sea “razonable” </a:t>
            </a:r>
            <a:r>
              <a:rPr lang="es-ES" baseline="0" noProof="0" dirty="0" smtClean="0"/>
              <a:t> y que la del empleador parezca “irrazonable”. Prepárese</a:t>
            </a:r>
            <a:r>
              <a:rPr lang="es-ES" noProof="0" dirty="0" smtClean="0"/>
              <a:t>  a recibir </a:t>
            </a:r>
            <a:r>
              <a:rPr lang="es-ES" dirty="0" smtClean="0"/>
              <a:t>“contragolpes” </a:t>
            </a:r>
            <a:r>
              <a:rPr lang="es-ES" baseline="0" noProof="0" dirty="0" smtClean="0"/>
              <a:t>del empleador.</a:t>
            </a:r>
          </a:p>
          <a:p>
            <a:pPr marL="228600" indent="-228600">
              <a:buAutoNum type="arabicPeriod" startAt="2"/>
            </a:pPr>
            <a:r>
              <a:rPr lang="es-ES" dirty="0" smtClean="0"/>
              <a:t>Utilice grupos claves de activistas y líderes para llevar a cabo acciones y crear una </a:t>
            </a:r>
            <a:r>
              <a:rPr lang="es-ES" dirty="0" err="1" smtClean="0"/>
              <a:t>membresía</a:t>
            </a:r>
            <a:r>
              <a:rPr lang="es-ES" dirty="0" smtClean="0"/>
              <a:t> mayoritaria</a:t>
            </a:r>
            <a:r>
              <a:rPr lang="es-ES" baseline="0" noProof="0" dirty="0" smtClean="0"/>
              <a:t>.</a:t>
            </a:r>
          </a:p>
          <a:p>
            <a:pPr marL="228600" indent="-228600">
              <a:buAutoNum type="arabicPeriod" startAt="2"/>
            </a:pPr>
            <a:r>
              <a:rPr lang="es-ES" baseline="0" noProof="0" dirty="0" smtClean="0"/>
              <a:t>Identifique las cuestiones principales para</a:t>
            </a:r>
            <a:r>
              <a:rPr lang="es-ES" noProof="0" dirty="0" smtClean="0"/>
              <a:t> </a:t>
            </a:r>
            <a:r>
              <a:rPr lang="es-ES" baseline="0" noProof="0" dirty="0" smtClean="0"/>
              <a:t>los/as trabajadores/as, pero comprenda que probablemente</a:t>
            </a:r>
            <a:r>
              <a:rPr lang="es-ES" noProof="0" dirty="0" smtClean="0"/>
              <a:t> </a:t>
            </a:r>
            <a:r>
              <a:rPr lang="es-ES" dirty="0" smtClean="0"/>
              <a:t>no las ganará todas. Escoja algunas cuestiones menores que esté dispuesto/as a sacrificar para obtener los objetivos mayores</a:t>
            </a:r>
            <a:r>
              <a:rPr lang="es-ES" baseline="0" noProof="0" dirty="0" smtClean="0"/>
              <a:t>.</a:t>
            </a:r>
          </a:p>
          <a:p>
            <a:pPr marL="228600" indent="-228600">
              <a:buAutoNum type="arabicPeriod" startAt="2"/>
            </a:pPr>
            <a:r>
              <a:rPr lang="es-ES" dirty="0" smtClean="0"/>
              <a:t>Sea </a:t>
            </a:r>
            <a:r>
              <a:rPr lang="es-ES" baseline="0" noProof="0" dirty="0" smtClean="0"/>
              <a:t>visible y abierto/a y evalúe el impacto económico  de sus acciones y las del</a:t>
            </a:r>
            <a:r>
              <a:rPr lang="es-ES" noProof="0" dirty="0" smtClean="0"/>
              <a:t> </a:t>
            </a:r>
            <a:r>
              <a:rPr lang="es-ES" baseline="0" noProof="0" dirty="0" smtClean="0"/>
              <a:t>empleador.</a:t>
            </a:r>
          </a:p>
          <a:p>
            <a:pPr marL="228600" indent="-228600">
              <a:buAutoNum type="arabicPeriod" startAt="2"/>
            </a:pPr>
            <a:r>
              <a:rPr lang="es-ES" baseline="0" noProof="0" dirty="0" smtClean="0"/>
              <a:t>Utilice el método de la zanahoria</a:t>
            </a:r>
            <a:r>
              <a:rPr lang="es-ES" noProof="0" dirty="0" smtClean="0"/>
              <a:t> y el palo para </a:t>
            </a:r>
            <a:r>
              <a:rPr lang="es-ES" dirty="0" smtClean="0"/>
              <a:t>conseguir lo que quiere</a:t>
            </a:r>
            <a:r>
              <a:rPr lang="es-ES" baseline="0" noProof="0" dirty="0" smtClean="0"/>
              <a:t>.</a:t>
            </a:r>
            <a:endParaRPr lang="es-ES" noProof="0" dirty="0" smtClean="0"/>
          </a:p>
          <a:p>
            <a:endParaRPr lang="es-ES" noProof="0" dirty="0"/>
          </a:p>
        </p:txBody>
      </p:sp>
      <p:sp>
        <p:nvSpPr>
          <p:cNvPr id="4" name="Slide Number Placeholder 3"/>
          <p:cNvSpPr>
            <a:spLocks noGrp="1"/>
          </p:cNvSpPr>
          <p:nvPr>
            <p:ph type="sldNum" sz="quarter" idx="10"/>
          </p:nvPr>
        </p:nvSpPr>
        <p:spPr/>
        <p:txBody>
          <a:bodyPr/>
          <a:lstStyle/>
          <a:p>
            <a:fld id="{A62D30DA-2FEA-6040-9914-1D77584BA3EC}" type="slidenum">
              <a:rPr lang="en-GB" smtClean="0"/>
              <a:pPr/>
              <a:t>4</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smtClean="0"/>
              <a:t>A menudo nos enfrentamos a empleadores que tienen muchas relaciones variadas y complejas. El examen de las estructuras de accionistas e inversores, por ejemplo, demuestra con frecuencia que los bancos y las compañías de inversión ejercen un enorme poder sobre muchas empresas, por consiguiente, un examen de las relaciones con los inversores, clientes, subcontratistas, políticos, competidores y reguladores puede ser muy útil para comprender mejor las posibilidades que pueden existir para ejercer presión. Muchos sindicatos han logrado intensificar la presión sobre organizaciones en el seno de la red que son capaces de complementar la campaña sindical y ejercer su propia presión para empujar al empleador a actuar</a:t>
            </a:r>
            <a:r>
              <a:rPr smtClean="0"/>
              <a:t>.</a:t>
            </a:r>
            <a:endParaRPr dirty="0" smtClean="0"/>
          </a:p>
          <a:p>
            <a:endParaRPr lang="es-ES" baseline="0" dirty="0" smtClean="0"/>
          </a:p>
          <a:p>
            <a:r>
              <a:rPr dirty="0" smtClean="0"/>
              <a:t> </a:t>
            </a:r>
            <a:endParaRPr lang="es-ES" dirty="0"/>
          </a:p>
        </p:txBody>
      </p:sp>
      <p:sp>
        <p:nvSpPr>
          <p:cNvPr id="4" name="Slide Number Placeholder 3"/>
          <p:cNvSpPr>
            <a:spLocks noGrp="1"/>
          </p:cNvSpPr>
          <p:nvPr>
            <p:ph type="sldNum" sz="quarter" idx="10"/>
          </p:nvPr>
        </p:nvSpPr>
        <p:spPr/>
        <p:txBody>
          <a:bodyPr/>
          <a:lstStyle/>
          <a:p>
            <a:fld id="{A62D30DA-2FEA-6040-9914-1D77584BA3EC}" type="slidenum">
              <a:rPr lang="en-GB" smtClean="0"/>
              <a:pPr/>
              <a:t>5</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smtClean="0"/>
              <a:t>La organización de los/as trabajadores/as es realmente importante pero sola no nos permitirá obtener la victoria que necesitamos. Por esta razón, debemos investigar todas las oportunidades/medios de presión que nos ayuden a ganar.</a:t>
            </a:r>
            <a:r>
              <a:rPr smtClean="0"/>
              <a:t> </a:t>
            </a:r>
            <a:endParaRPr dirty="0" smtClean="0"/>
          </a:p>
          <a:p>
            <a:endParaRPr lang="es-ES" baseline="0" dirty="0" smtClean="0"/>
          </a:p>
          <a:p>
            <a:r>
              <a:rPr lang="es-ES" dirty="0" smtClean="0"/>
              <a:t>Toda campaña exhaustiva consta de tres elementos esenciales. No se puede ganar sin cumplir con los tres</a:t>
            </a:r>
            <a:r>
              <a:rPr smtClean="0"/>
              <a:t>:</a:t>
            </a:r>
            <a:endParaRPr dirty="0" smtClean="0"/>
          </a:p>
          <a:p>
            <a:endParaRPr lang="es-ES" dirty="0" smtClean="0"/>
          </a:p>
          <a:p>
            <a:r>
              <a:rPr lang="es-ES" dirty="0" smtClean="0"/>
              <a:t>Guerra terrestre </a:t>
            </a:r>
            <a:r>
              <a:rPr smtClean="0"/>
              <a:t>– </a:t>
            </a:r>
            <a:r>
              <a:rPr lang="es-ES" dirty="0" smtClean="0"/>
              <a:t>Se refiere a la organización. Reclutar, movilizar y fortalecer el poder en el lugar del trabajo</a:t>
            </a:r>
            <a:r>
              <a:rPr smtClean="0"/>
              <a:t>.</a:t>
            </a:r>
            <a:endParaRPr dirty="0" smtClean="0"/>
          </a:p>
          <a:p>
            <a:endParaRPr lang="es-ES" baseline="0" dirty="0" smtClean="0"/>
          </a:p>
          <a:p>
            <a:r>
              <a:rPr lang="es-ES" dirty="0" smtClean="0"/>
              <a:t>Guerra aérea</a:t>
            </a:r>
            <a:r>
              <a:rPr smtClean="0"/>
              <a:t> – </a:t>
            </a:r>
            <a:r>
              <a:rPr lang="es-ES" dirty="0" smtClean="0"/>
              <a:t>Se refiere a la publicidad y la imagen. Ejercer presión pública/comunitaria para apalancar el poder.</a:t>
            </a:r>
            <a:endParaRPr dirty="0" smtClean="0"/>
          </a:p>
          <a:p>
            <a:endParaRPr lang="es-ES" baseline="0" dirty="0" smtClean="0"/>
          </a:p>
          <a:p>
            <a:r>
              <a:rPr smtClean="0"/>
              <a:t>Inter</a:t>
            </a:r>
            <a:r>
              <a:rPr lang="es-ES" dirty="0" smtClean="0"/>
              <a:t>no</a:t>
            </a:r>
            <a:r>
              <a:rPr smtClean="0"/>
              <a:t> – </a:t>
            </a:r>
            <a:r>
              <a:rPr lang="es-ES" dirty="0" smtClean="0"/>
              <a:t>Se trata de velar por que el sindicato disponga de recursos suficientes y esté focalizado en la campaña, y además posea la estructura adecuada para negociar eficazmente con los empleadores.</a:t>
            </a:r>
          </a:p>
          <a:p>
            <a:endParaRPr lang="es-ES" dirty="0" smtClean="0"/>
          </a:p>
          <a:p>
            <a:endParaRPr lang="es-ES" dirty="0"/>
          </a:p>
        </p:txBody>
      </p:sp>
      <p:sp>
        <p:nvSpPr>
          <p:cNvPr id="4" name="Slide Number Placeholder 3"/>
          <p:cNvSpPr>
            <a:spLocks noGrp="1"/>
          </p:cNvSpPr>
          <p:nvPr>
            <p:ph type="sldNum" sz="quarter" idx="10"/>
          </p:nvPr>
        </p:nvSpPr>
        <p:spPr/>
        <p:txBody>
          <a:bodyPr/>
          <a:lstStyle/>
          <a:p>
            <a:fld id="{A62D30DA-2FEA-6040-9914-1D77584BA3EC}" type="slidenum">
              <a:rPr lang="en-GB" smtClean="0"/>
              <a:pPr/>
              <a:t>6</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smtClean="0"/>
              <a:t>Este es el ciclo:</a:t>
            </a:r>
            <a:r>
              <a:rPr smtClean="0"/>
              <a:t> </a:t>
            </a:r>
            <a:endParaRPr dirty="0" smtClean="0"/>
          </a:p>
          <a:p>
            <a:endParaRPr lang="es-ES" dirty="0" smtClean="0"/>
          </a:p>
          <a:p>
            <a:r>
              <a:rPr lang="es-ES" dirty="0" smtClean="0"/>
              <a:t>La organización de trabajadores/as mediante cuestiones ayuda al sindicato a obtener poder para mejorar las condiciones, a fin de ejercer poder que anime a más miembros a implicarse y plantear cuestiones, lo cual aumenta el poder del sindicato para mejorar las condiciones y fortalecer las estructuras, a fin de ejercer más poder para movilizar… y así sucesivamente.</a:t>
            </a:r>
            <a:endParaRPr lang="es-ES" dirty="0"/>
          </a:p>
        </p:txBody>
      </p:sp>
      <p:sp>
        <p:nvSpPr>
          <p:cNvPr id="4" name="Slide Number Placeholder 3"/>
          <p:cNvSpPr>
            <a:spLocks noGrp="1"/>
          </p:cNvSpPr>
          <p:nvPr>
            <p:ph type="sldNum" sz="quarter" idx="10"/>
          </p:nvPr>
        </p:nvSpPr>
        <p:spPr/>
        <p:txBody>
          <a:bodyPr/>
          <a:lstStyle/>
          <a:p>
            <a:fld id="{A62D30DA-2FEA-6040-9914-1D77584BA3EC}" type="slidenum">
              <a:rPr lang="en-GB" smtClean="0"/>
              <a:pPr/>
              <a:t>7</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3963" y="685800"/>
            <a:ext cx="4573587" cy="3429000"/>
          </a:xfrm>
        </p:spPr>
      </p:sp>
      <p:sp>
        <p:nvSpPr>
          <p:cNvPr id="3" name="Notes Placeholder 2"/>
          <p:cNvSpPr>
            <a:spLocks noGrp="1"/>
          </p:cNvSpPr>
          <p:nvPr>
            <p:ph type="body" idx="1"/>
          </p:nvPr>
        </p:nvSpPr>
        <p:spPr/>
        <p:txBody>
          <a:bodyPr>
            <a:normAutofit/>
          </a:bodyPr>
          <a:lstStyle/>
          <a:p>
            <a:r>
              <a:rPr dirty="0" smtClean="0"/>
              <a:t>Conozca a su enemigo.</a:t>
            </a:r>
          </a:p>
          <a:p>
            <a:endParaRPr lang="es-ES" dirty="0" smtClean="0"/>
          </a:p>
          <a:p>
            <a:r>
              <a:rPr lang="es-ES" dirty="0" smtClean="0"/>
              <a:t>Conocer bien la actividad de su empresa objetivo y el mercado donde la desarrolla, sus competidores y sus presiones, lo colocará en una buena posición para ganar una campaña. Si desea crear presión, es importante que seleccione bien su objetivo, no un ámbito que importará poco a su objetivo. Por lo tanto, conocer las operaciones actuales, los planes futuros, el potencial de crecimiento y los contratos con los clientes le permitirá tomar decisiones estratégicas importantes sobre dónde priorizar y dirigir sus recursos</a:t>
            </a:r>
            <a:r>
              <a:rPr dirty="0" smtClean="0"/>
              <a:t>.</a:t>
            </a:r>
            <a:endParaRPr lang="es-ES" dirty="0"/>
          </a:p>
        </p:txBody>
      </p:sp>
      <p:sp>
        <p:nvSpPr>
          <p:cNvPr id="4" name="Slide Number Placeholder 3"/>
          <p:cNvSpPr>
            <a:spLocks noGrp="1"/>
          </p:cNvSpPr>
          <p:nvPr>
            <p:ph type="sldNum" sz="quarter" idx="10"/>
          </p:nvPr>
        </p:nvSpPr>
        <p:spPr/>
        <p:txBody>
          <a:bodyPr/>
          <a:lstStyle/>
          <a:p>
            <a:fld id="{A62D30DA-2FEA-6040-9914-1D77584BA3EC}" type="slidenum">
              <a:rPr lang="en-GB" smtClean="0"/>
              <a:pPr/>
              <a:t>8</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sz="1800" dirty="0" smtClean="0"/>
              <a:t>Conocer al enemigo incluye analizar el negocio en detalle. Es crítico entender a los clientes, proveedores, inversores y el proceso comercial. En este ejemplo, necesitábamos información sobre la cadena de producción en una campaña de la fresa. Por lo tanto, fue necesario conocer todas las áreas del negocio, incluidas las operaciones de cultivo, refrigeración y de venta al por mayor.</a:t>
            </a:r>
            <a:endParaRPr lang="es-ES" sz="1800" dirty="0"/>
          </a:p>
        </p:txBody>
      </p:sp>
      <p:sp>
        <p:nvSpPr>
          <p:cNvPr id="4" name="Slide Number Placeholder 3"/>
          <p:cNvSpPr>
            <a:spLocks noGrp="1"/>
          </p:cNvSpPr>
          <p:nvPr>
            <p:ph type="sldNum" sz="quarter" idx="10"/>
          </p:nvPr>
        </p:nvSpPr>
        <p:spPr/>
        <p:txBody>
          <a:bodyPr/>
          <a:lstStyle/>
          <a:p>
            <a:fld id="{A62D30DA-2FEA-6040-9914-1D77584BA3EC}" type="slidenum">
              <a:rPr lang="en-GB" smtClean="0"/>
              <a:pPr/>
              <a:t>9</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3A0C9BDF-5B53-F84F-A38A-981E206E00B2}" type="datetimeFigureOut">
              <a:rPr lang="en-US" smtClean="0"/>
              <a:pPr/>
              <a:t>11/22/19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F13E37-50A4-F744-B6E0-7944EA7223BE}" type="slidenum">
              <a:rPr lang="en-GB" smtClean="0"/>
              <a:pPr/>
              <a:t>‹#›</a:t>
            </a:fld>
            <a:endParaRPr lang="en-GB"/>
          </a:p>
        </p:txBody>
      </p:sp>
    </p:spTree>
    <p:extLst>
      <p:ext uri="{BB962C8B-B14F-4D97-AF65-F5344CB8AC3E}">
        <p14:creationId xmlns:p14="http://schemas.microsoft.com/office/powerpoint/2010/main" val="407347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3A0C9BDF-5B53-F84F-A38A-981E206E00B2}" type="datetimeFigureOut">
              <a:rPr lang="en-US" smtClean="0"/>
              <a:pPr/>
              <a:t>11/22/19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F13E37-50A4-F744-B6E0-7944EA7223BE}" type="slidenum">
              <a:rPr lang="en-GB" smtClean="0"/>
              <a:pPr/>
              <a:t>‹#›</a:t>
            </a:fld>
            <a:endParaRPr lang="en-GB"/>
          </a:p>
        </p:txBody>
      </p:sp>
    </p:spTree>
    <p:extLst>
      <p:ext uri="{BB962C8B-B14F-4D97-AF65-F5344CB8AC3E}">
        <p14:creationId xmlns:p14="http://schemas.microsoft.com/office/powerpoint/2010/main" val="2426194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3A0C9BDF-5B53-F84F-A38A-981E206E00B2}" type="datetimeFigureOut">
              <a:rPr lang="en-US" smtClean="0"/>
              <a:pPr/>
              <a:t>11/22/19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F13E37-50A4-F744-B6E0-7944EA7223BE}" type="slidenum">
              <a:rPr lang="en-GB" smtClean="0"/>
              <a:pPr/>
              <a:t>‹#›</a:t>
            </a:fld>
            <a:endParaRPr lang="en-GB"/>
          </a:p>
        </p:txBody>
      </p:sp>
    </p:spTree>
    <p:extLst>
      <p:ext uri="{BB962C8B-B14F-4D97-AF65-F5344CB8AC3E}">
        <p14:creationId xmlns:p14="http://schemas.microsoft.com/office/powerpoint/2010/main" val="757246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3A0C9BDF-5B53-F84F-A38A-981E206E00B2}" type="datetimeFigureOut">
              <a:rPr lang="en-US" smtClean="0"/>
              <a:pPr/>
              <a:t>11/22/19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F13E37-50A4-F744-B6E0-7944EA7223BE}" type="slidenum">
              <a:rPr lang="en-GB" smtClean="0"/>
              <a:pPr/>
              <a:t>‹#›</a:t>
            </a:fld>
            <a:endParaRPr lang="en-GB"/>
          </a:p>
        </p:txBody>
      </p:sp>
    </p:spTree>
    <p:extLst>
      <p:ext uri="{BB962C8B-B14F-4D97-AF65-F5344CB8AC3E}">
        <p14:creationId xmlns:p14="http://schemas.microsoft.com/office/powerpoint/2010/main" val="4262659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3A0C9BDF-5B53-F84F-A38A-981E206E00B2}" type="datetimeFigureOut">
              <a:rPr lang="en-US" smtClean="0"/>
              <a:pPr/>
              <a:t>11/22/19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F13E37-50A4-F744-B6E0-7944EA7223BE}" type="slidenum">
              <a:rPr lang="en-GB" smtClean="0"/>
              <a:pPr/>
              <a:t>‹#›</a:t>
            </a:fld>
            <a:endParaRPr lang="en-GB"/>
          </a:p>
        </p:txBody>
      </p:sp>
    </p:spTree>
    <p:extLst>
      <p:ext uri="{BB962C8B-B14F-4D97-AF65-F5344CB8AC3E}">
        <p14:creationId xmlns:p14="http://schemas.microsoft.com/office/powerpoint/2010/main" val="536142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3A0C9BDF-5B53-F84F-A38A-981E206E00B2}" type="datetimeFigureOut">
              <a:rPr lang="en-US" smtClean="0"/>
              <a:pPr/>
              <a:t>11/22/19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F13E37-50A4-F744-B6E0-7944EA7223BE}" type="slidenum">
              <a:rPr lang="en-GB" smtClean="0"/>
              <a:pPr/>
              <a:t>‹#›</a:t>
            </a:fld>
            <a:endParaRPr lang="en-GB"/>
          </a:p>
        </p:txBody>
      </p:sp>
    </p:spTree>
    <p:extLst>
      <p:ext uri="{BB962C8B-B14F-4D97-AF65-F5344CB8AC3E}">
        <p14:creationId xmlns:p14="http://schemas.microsoft.com/office/powerpoint/2010/main" val="3145069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3A0C9BDF-5B53-F84F-A38A-981E206E00B2}" type="datetimeFigureOut">
              <a:rPr lang="en-US" smtClean="0"/>
              <a:pPr/>
              <a:t>11/22/19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EF13E37-50A4-F744-B6E0-7944EA7223BE}" type="slidenum">
              <a:rPr lang="en-GB" smtClean="0"/>
              <a:pPr/>
              <a:t>‹#›</a:t>
            </a:fld>
            <a:endParaRPr lang="en-GB"/>
          </a:p>
        </p:txBody>
      </p:sp>
    </p:spTree>
    <p:extLst>
      <p:ext uri="{BB962C8B-B14F-4D97-AF65-F5344CB8AC3E}">
        <p14:creationId xmlns:p14="http://schemas.microsoft.com/office/powerpoint/2010/main" val="2128559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3A0C9BDF-5B53-F84F-A38A-981E206E00B2}" type="datetimeFigureOut">
              <a:rPr lang="en-US" smtClean="0"/>
              <a:pPr/>
              <a:t>11/22/19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EF13E37-50A4-F744-B6E0-7944EA7223BE}" type="slidenum">
              <a:rPr lang="en-GB" smtClean="0"/>
              <a:pPr/>
              <a:t>‹#›</a:t>
            </a:fld>
            <a:endParaRPr lang="en-GB"/>
          </a:p>
        </p:txBody>
      </p:sp>
    </p:spTree>
    <p:extLst>
      <p:ext uri="{BB962C8B-B14F-4D97-AF65-F5344CB8AC3E}">
        <p14:creationId xmlns:p14="http://schemas.microsoft.com/office/powerpoint/2010/main" val="278154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6387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3A0C9BDF-5B53-F84F-A38A-981E206E00B2}" type="datetimeFigureOut">
              <a:rPr lang="en-US" smtClean="0"/>
              <a:pPr/>
              <a:t>11/22/19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F13E37-50A4-F744-B6E0-7944EA7223BE}" type="slidenum">
              <a:rPr lang="en-GB" smtClean="0"/>
              <a:pPr/>
              <a:t>‹#›</a:t>
            </a:fld>
            <a:endParaRPr lang="en-GB"/>
          </a:p>
        </p:txBody>
      </p:sp>
    </p:spTree>
    <p:extLst>
      <p:ext uri="{BB962C8B-B14F-4D97-AF65-F5344CB8AC3E}">
        <p14:creationId xmlns:p14="http://schemas.microsoft.com/office/powerpoint/2010/main" val="3086822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3A0C9BDF-5B53-F84F-A38A-981E206E00B2}" type="datetimeFigureOut">
              <a:rPr lang="en-US" smtClean="0"/>
              <a:pPr/>
              <a:t>11/22/19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F13E37-50A4-F744-B6E0-7944EA7223BE}" type="slidenum">
              <a:rPr lang="en-GB" smtClean="0"/>
              <a:pPr/>
              <a:t>‹#›</a:t>
            </a:fld>
            <a:endParaRPr lang="en-GB"/>
          </a:p>
        </p:txBody>
      </p:sp>
    </p:spTree>
    <p:extLst>
      <p:ext uri="{BB962C8B-B14F-4D97-AF65-F5344CB8AC3E}">
        <p14:creationId xmlns:p14="http://schemas.microsoft.com/office/powerpoint/2010/main" val="21629358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0C9BDF-5B53-F84F-A38A-981E206E00B2}" type="datetimeFigureOut">
              <a:rPr lang="en-US" smtClean="0"/>
              <a:pPr/>
              <a:t>11/22/19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13E37-50A4-F744-B6E0-7944EA7223BE}" type="slidenum">
              <a:rPr lang="en-GB" smtClean="0"/>
              <a:pPr/>
              <a:t>‹#›</a:t>
            </a:fld>
            <a:endParaRPr lang="en-GB"/>
          </a:p>
        </p:txBody>
      </p:sp>
    </p:spTree>
    <p:extLst>
      <p:ext uri="{BB962C8B-B14F-4D97-AF65-F5344CB8AC3E}">
        <p14:creationId xmlns:p14="http://schemas.microsoft.com/office/powerpoint/2010/main" val="79872255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 Id="rId3"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 Id="rId3"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image" Target="../media/image1.png"/><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24317"/>
            <a:ext cx="9144000" cy="2007707"/>
          </a:xfrm>
          <a:prstGeom prst="rect">
            <a:avLst/>
          </a:prstGeom>
        </p:spPr>
        <p:txBody>
          <a:bodyPr vert="horz" lIns="91440" tIns="45720" rIns="91440" bIns="45720" rtlCol="0" anchor="ctr">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s-ES" sz="6000" b="1" dirty="0" smtClean="0">
                <a:latin typeface="+mj-lt"/>
                <a:ea typeface="ＭＳ Ｐゴシック" pitchFamily="-84" charset="-128"/>
                <a:cs typeface="ＭＳ Ｐゴシック" pitchFamily="-84" charset="-128"/>
              </a:rPr>
              <a:t>Campañas estratégicas</a:t>
            </a:r>
            <a:endParaRPr kumimoji="0" lang="es-ES" sz="6000" b="1" i="0" u="none" strike="noStrike" kern="1200" cap="none" spc="0" normalizeH="0" baseline="0" dirty="0">
              <a:ln>
                <a:noFill/>
              </a:ln>
              <a:effectLst/>
              <a:uLnTx/>
              <a:uFillTx/>
              <a:latin typeface="+mj-lt"/>
              <a:ea typeface="ＭＳ Ｐゴシック" pitchFamily="-84" charset="-128"/>
              <a:cs typeface="ＭＳ Ｐゴシック" pitchFamily="-84" charset="-128"/>
            </a:endParaRPr>
          </a:p>
        </p:txBody>
      </p:sp>
      <p:sp>
        <p:nvSpPr>
          <p:cNvPr id="9" name="Title 1"/>
          <p:cNvSpPr txBox="1">
            <a:spLocks/>
          </p:cNvSpPr>
          <p:nvPr/>
        </p:nvSpPr>
        <p:spPr>
          <a:xfrm>
            <a:off x="1168408" y="1493212"/>
            <a:ext cx="6824133" cy="2007707"/>
          </a:xfrm>
          <a:prstGeom prst="rect">
            <a:avLst/>
          </a:prstGeom>
        </p:spPr>
        <p:txBody>
          <a:bodyPr vert="horz" lIns="91440" tIns="45720" rIns="91440" bIns="45720" rtlCol="0" anchor="ctr">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s-ES" sz="4000" b="1" dirty="0" smtClean="0">
                <a:latin typeface="+mj-lt"/>
              </a:rPr>
              <a:t>¿Qué hace falta para ganar</a:t>
            </a:r>
            <a:r>
              <a:rPr kumimoji="0" lang="es-ES" sz="4000" b="1" i="0" u="none" strike="noStrike" kern="1200" cap="none" spc="0" normalizeH="0" noProof="0" dirty="0" smtClean="0">
                <a:ln>
                  <a:noFill/>
                </a:ln>
                <a:effectLst/>
                <a:uLnTx/>
                <a:uFillTx/>
                <a:latin typeface="+mj-lt"/>
              </a:rPr>
              <a:t>?</a:t>
            </a:r>
            <a:endParaRPr kumimoji="0" lang="es-ES" sz="4000" b="1" i="0" u="none" strike="noStrike" kern="1200" cap="none" spc="0" normalizeH="0" baseline="0" noProof="0" dirty="0">
              <a:ln>
                <a:noFill/>
              </a:ln>
              <a:effectLst/>
              <a:uLnTx/>
              <a:uFillTx/>
              <a:latin typeface="+mj-lt"/>
              <a:ea typeface="ＭＳ Ｐゴシック" pitchFamily="-84" charset="-128"/>
              <a:cs typeface="ＭＳ Ｐゴシック" pitchFamily="-84" charset="-128"/>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0799" y="3577119"/>
            <a:ext cx="7553957" cy="2671281"/>
          </a:xfrm>
          <a:prstGeom prst="rect">
            <a:avLst/>
          </a:prstGeom>
        </p:spPr>
      </p:pic>
      <p:pic>
        <p:nvPicPr>
          <p:cNvPr id="10" name="Picture 9" descr="itf_logo.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710" y="5790160"/>
            <a:ext cx="1039227" cy="100137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457200"/>
            <a:ext cx="8229600" cy="1143000"/>
          </a:xfrm>
        </p:spPr>
        <p:txBody>
          <a:bodyPr>
            <a:noAutofit/>
          </a:bodyPr>
          <a:lstStyle/>
          <a:p>
            <a:r>
              <a:rPr lang="es-ES" sz="4000" b="1" dirty="0" smtClean="0">
                <a:solidFill>
                  <a:srgbClr val="000000"/>
                </a:solidFill>
              </a:rPr>
              <a:t>“Mapear” a los empresarios y los lugares de trabajo… y el sindicato</a:t>
            </a:r>
            <a:endParaRPr lang="es-ES" sz="4000" b="1" dirty="0">
              <a:solidFill>
                <a:srgbClr val="000000"/>
              </a:solidFill>
            </a:endParaRPr>
          </a:p>
        </p:txBody>
      </p:sp>
      <p:sp>
        <p:nvSpPr>
          <p:cNvPr id="6" name="Oval 5"/>
          <p:cNvSpPr/>
          <p:nvPr/>
        </p:nvSpPr>
        <p:spPr>
          <a:xfrm>
            <a:off x="990600" y="1905000"/>
            <a:ext cx="381000" cy="381000"/>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7" name="Oval 6"/>
          <p:cNvSpPr/>
          <p:nvPr/>
        </p:nvSpPr>
        <p:spPr>
          <a:xfrm>
            <a:off x="6629400" y="4495800"/>
            <a:ext cx="609600" cy="609600"/>
          </a:xfrm>
          <a:prstGeom prst="ellipse">
            <a:avLst/>
          </a:prstGeom>
          <a:solidFill>
            <a:srgbClr val="0000FF"/>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8" name="Oval 7"/>
          <p:cNvSpPr/>
          <p:nvPr/>
        </p:nvSpPr>
        <p:spPr>
          <a:xfrm>
            <a:off x="4229100" y="5067300"/>
            <a:ext cx="381000" cy="38100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9" name="Oval 8"/>
          <p:cNvSpPr/>
          <p:nvPr/>
        </p:nvSpPr>
        <p:spPr>
          <a:xfrm>
            <a:off x="5676900" y="2590800"/>
            <a:ext cx="381000" cy="381000"/>
          </a:xfrm>
          <a:prstGeom prst="ellipse">
            <a:avLst/>
          </a:prstGeom>
          <a:solidFill>
            <a:srgbClr val="660066"/>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11" name="Isosceles Triangle 10"/>
          <p:cNvSpPr/>
          <p:nvPr/>
        </p:nvSpPr>
        <p:spPr>
          <a:xfrm>
            <a:off x="4267200" y="5486400"/>
            <a:ext cx="762000" cy="381000"/>
          </a:xfrm>
          <a:prstGeom prst="triangle">
            <a:avLst/>
          </a:prstGeom>
          <a:solidFill>
            <a:srgbClr val="0000FF"/>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12" name="Isosceles Triangle 11"/>
          <p:cNvSpPr/>
          <p:nvPr/>
        </p:nvSpPr>
        <p:spPr>
          <a:xfrm>
            <a:off x="1371600" y="2286000"/>
            <a:ext cx="533400" cy="304800"/>
          </a:xfrm>
          <a:prstGeom prst="triangle">
            <a:avLst/>
          </a:prstGeom>
          <a:solidFill>
            <a:srgbClr val="660066"/>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13" name="Isosceles Triangle 12"/>
          <p:cNvSpPr/>
          <p:nvPr/>
        </p:nvSpPr>
        <p:spPr>
          <a:xfrm>
            <a:off x="5295900" y="3543300"/>
            <a:ext cx="381000" cy="304800"/>
          </a:xfrm>
          <a:prstGeom prst="triangl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14" name="Isosceles Triangle 13"/>
          <p:cNvSpPr/>
          <p:nvPr/>
        </p:nvSpPr>
        <p:spPr>
          <a:xfrm>
            <a:off x="6096000" y="5105400"/>
            <a:ext cx="533400" cy="381000"/>
          </a:xfrm>
          <a:prstGeom prst="triangle">
            <a:avLst/>
          </a:prstGeom>
          <a:solidFill>
            <a:srgbClr val="0000FF"/>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15" name="Isosceles Triangle 14"/>
          <p:cNvSpPr/>
          <p:nvPr/>
        </p:nvSpPr>
        <p:spPr>
          <a:xfrm>
            <a:off x="5486400" y="2133600"/>
            <a:ext cx="381000" cy="304800"/>
          </a:xfrm>
          <a:prstGeom prst="triangl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16" name="Hexagon 15"/>
          <p:cNvSpPr/>
          <p:nvPr/>
        </p:nvSpPr>
        <p:spPr>
          <a:xfrm>
            <a:off x="7620000" y="1905000"/>
            <a:ext cx="800100" cy="685800"/>
          </a:xfrm>
          <a:prstGeom prst="hexagon">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17" name="Hexagon 16"/>
          <p:cNvSpPr/>
          <p:nvPr/>
        </p:nvSpPr>
        <p:spPr>
          <a:xfrm>
            <a:off x="3086100" y="3505200"/>
            <a:ext cx="533400" cy="457200"/>
          </a:xfrm>
          <a:prstGeom prst="hexagon">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18" name="Hexagon 17"/>
          <p:cNvSpPr/>
          <p:nvPr/>
        </p:nvSpPr>
        <p:spPr>
          <a:xfrm>
            <a:off x="7886700" y="3390900"/>
            <a:ext cx="533400" cy="457200"/>
          </a:xfrm>
          <a:prstGeom prst="hexagon">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19" name="Hexagon 18"/>
          <p:cNvSpPr/>
          <p:nvPr/>
        </p:nvSpPr>
        <p:spPr>
          <a:xfrm>
            <a:off x="3352800" y="2971800"/>
            <a:ext cx="533400" cy="457200"/>
          </a:xfrm>
          <a:prstGeom prst="hexagon">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20" name="Hexagon 19"/>
          <p:cNvSpPr/>
          <p:nvPr/>
        </p:nvSpPr>
        <p:spPr>
          <a:xfrm>
            <a:off x="3886200" y="3390900"/>
            <a:ext cx="533400" cy="457200"/>
          </a:xfrm>
          <a:prstGeom prst="hexagon">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21" name="Hexagon 20"/>
          <p:cNvSpPr/>
          <p:nvPr/>
        </p:nvSpPr>
        <p:spPr>
          <a:xfrm>
            <a:off x="6972300" y="5257800"/>
            <a:ext cx="533400" cy="457200"/>
          </a:xfrm>
          <a:prstGeom prst="hexagon">
            <a:avLst/>
          </a:prstGeom>
          <a:solidFill>
            <a:srgbClr val="0000FF"/>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22" name="Hexagon 21"/>
          <p:cNvSpPr/>
          <p:nvPr/>
        </p:nvSpPr>
        <p:spPr>
          <a:xfrm>
            <a:off x="4914900" y="3962400"/>
            <a:ext cx="762000" cy="685800"/>
          </a:xfrm>
          <a:prstGeom prst="hexagon">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23" name="Oval 22"/>
          <p:cNvSpPr/>
          <p:nvPr/>
        </p:nvSpPr>
        <p:spPr>
          <a:xfrm>
            <a:off x="152400" y="4495800"/>
            <a:ext cx="381000" cy="38100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24" name="Hexagon 23"/>
          <p:cNvSpPr/>
          <p:nvPr/>
        </p:nvSpPr>
        <p:spPr>
          <a:xfrm>
            <a:off x="152400" y="5105400"/>
            <a:ext cx="381000" cy="381000"/>
          </a:xfrm>
          <a:prstGeom prst="hexagon">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25" name="Isosceles Triangle 24"/>
          <p:cNvSpPr/>
          <p:nvPr/>
        </p:nvSpPr>
        <p:spPr>
          <a:xfrm>
            <a:off x="76200" y="5695950"/>
            <a:ext cx="457200" cy="342900"/>
          </a:xfrm>
          <a:prstGeom prst="triangl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24599" name="TextBox 25"/>
          <p:cNvSpPr txBox="1">
            <a:spLocks noChangeArrowheads="1"/>
          </p:cNvSpPr>
          <p:nvPr/>
        </p:nvSpPr>
        <p:spPr bwMode="auto">
          <a:xfrm>
            <a:off x="533400" y="4506913"/>
            <a:ext cx="1385379" cy="369332"/>
          </a:xfrm>
          <a:prstGeom prst="rect">
            <a:avLst/>
          </a:prstGeom>
          <a:noFill/>
          <a:ln w="9525">
            <a:noFill/>
            <a:miter lim="800000"/>
            <a:headEnd/>
            <a:tailEnd/>
          </a:ln>
        </p:spPr>
        <p:txBody>
          <a:bodyPr wrap="none">
            <a:prstTxWarp prst="textNoShape">
              <a:avLst/>
            </a:prstTxWarp>
            <a:spAutoFit/>
          </a:bodyPr>
          <a:lstStyle/>
          <a:p>
            <a:r>
              <a:rPr lang="es-ES" sz="1800" dirty="0" smtClean="0"/>
              <a:t>Contratista X</a:t>
            </a:r>
            <a:endParaRPr lang="es-ES" sz="1800" dirty="0"/>
          </a:p>
        </p:txBody>
      </p:sp>
      <p:sp>
        <p:nvSpPr>
          <p:cNvPr id="24600" name="TextBox 26"/>
          <p:cNvSpPr txBox="1">
            <a:spLocks noChangeArrowheads="1"/>
          </p:cNvSpPr>
          <p:nvPr/>
        </p:nvSpPr>
        <p:spPr bwMode="auto">
          <a:xfrm>
            <a:off x="577850" y="5105400"/>
            <a:ext cx="1377365" cy="369332"/>
          </a:xfrm>
          <a:prstGeom prst="rect">
            <a:avLst/>
          </a:prstGeom>
          <a:noFill/>
          <a:ln w="9525">
            <a:noFill/>
            <a:miter lim="800000"/>
            <a:headEnd/>
            <a:tailEnd/>
          </a:ln>
        </p:spPr>
        <p:txBody>
          <a:bodyPr wrap="none">
            <a:prstTxWarp prst="textNoShape">
              <a:avLst/>
            </a:prstTxWarp>
            <a:spAutoFit/>
          </a:bodyPr>
          <a:lstStyle/>
          <a:p>
            <a:r>
              <a:rPr lang="es-ES" sz="1800" dirty="0" smtClean="0"/>
              <a:t>Contratista Y</a:t>
            </a:r>
            <a:endParaRPr lang="es-ES" sz="1800" dirty="0"/>
          </a:p>
        </p:txBody>
      </p:sp>
      <p:sp>
        <p:nvSpPr>
          <p:cNvPr id="24601" name="TextBox 27"/>
          <p:cNvSpPr txBox="1">
            <a:spLocks noChangeArrowheads="1"/>
          </p:cNvSpPr>
          <p:nvPr/>
        </p:nvSpPr>
        <p:spPr bwMode="auto">
          <a:xfrm>
            <a:off x="590550" y="5715000"/>
            <a:ext cx="1372555" cy="369332"/>
          </a:xfrm>
          <a:prstGeom prst="rect">
            <a:avLst/>
          </a:prstGeom>
          <a:noFill/>
          <a:ln w="9525">
            <a:noFill/>
            <a:miter lim="800000"/>
            <a:headEnd/>
            <a:tailEnd/>
          </a:ln>
        </p:spPr>
        <p:txBody>
          <a:bodyPr wrap="none">
            <a:prstTxWarp prst="textNoShape">
              <a:avLst/>
            </a:prstTxWarp>
            <a:spAutoFit/>
          </a:bodyPr>
          <a:lstStyle/>
          <a:p>
            <a:r>
              <a:rPr lang="es-ES" sz="1800" dirty="0" smtClean="0"/>
              <a:t>Contratista </a:t>
            </a:r>
            <a:r>
              <a:rPr lang="en-US" sz="1800" dirty="0" smtClean="0"/>
              <a:t>Z</a:t>
            </a:r>
            <a:endParaRPr lang="en-US" sz="1800" dirty="0"/>
          </a:p>
        </p:txBody>
      </p:sp>
      <p:sp>
        <p:nvSpPr>
          <p:cNvPr id="24602" name="TextBox 28"/>
          <p:cNvSpPr txBox="1">
            <a:spLocks noChangeArrowheads="1"/>
          </p:cNvSpPr>
          <p:nvPr/>
        </p:nvSpPr>
        <p:spPr bwMode="auto">
          <a:xfrm>
            <a:off x="228600" y="2895600"/>
            <a:ext cx="2334550" cy="369332"/>
          </a:xfrm>
          <a:prstGeom prst="rect">
            <a:avLst/>
          </a:prstGeom>
          <a:noFill/>
          <a:ln w="9525">
            <a:noFill/>
            <a:miter lim="800000"/>
            <a:headEnd/>
            <a:tailEnd/>
          </a:ln>
        </p:spPr>
        <p:txBody>
          <a:bodyPr wrap="none">
            <a:prstTxWarp prst="textNoShape">
              <a:avLst/>
            </a:prstTxWarp>
            <a:spAutoFit/>
          </a:bodyPr>
          <a:lstStyle/>
          <a:p>
            <a:r>
              <a:rPr lang="es-ES" dirty="0" smtClean="0">
                <a:solidFill>
                  <a:srgbClr val="FF0000"/>
                </a:solidFill>
              </a:rPr>
              <a:t>Propietario principal</a:t>
            </a:r>
            <a:r>
              <a:rPr lang="es-ES" sz="1800" dirty="0" smtClean="0">
                <a:solidFill>
                  <a:srgbClr val="FF0000"/>
                </a:solidFill>
              </a:rPr>
              <a:t>  A</a:t>
            </a:r>
            <a:endParaRPr lang="es-ES" sz="1800" dirty="0">
              <a:solidFill>
                <a:srgbClr val="FF0000"/>
              </a:solidFill>
            </a:endParaRPr>
          </a:p>
        </p:txBody>
      </p:sp>
      <p:sp>
        <p:nvSpPr>
          <p:cNvPr id="24603" name="TextBox 29"/>
          <p:cNvSpPr txBox="1">
            <a:spLocks noChangeArrowheads="1"/>
          </p:cNvSpPr>
          <p:nvPr/>
        </p:nvSpPr>
        <p:spPr bwMode="auto">
          <a:xfrm>
            <a:off x="228600" y="3276600"/>
            <a:ext cx="2326534" cy="369332"/>
          </a:xfrm>
          <a:prstGeom prst="rect">
            <a:avLst/>
          </a:prstGeom>
          <a:noFill/>
          <a:ln w="9525">
            <a:noFill/>
            <a:miter lim="800000"/>
            <a:headEnd/>
            <a:tailEnd/>
          </a:ln>
        </p:spPr>
        <p:txBody>
          <a:bodyPr wrap="none">
            <a:prstTxWarp prst="textNoShape">
              <a:avLst/>
            </a:prstTxWarp>
            <a:spAutoFit/>
          </a:bodyPr>
          <a:lstStyle/>
          <a:p>
            <a:r>
              <a:rPr lang="es-ES" dirty="0" smtClean="0">
                <a:solidFill>
                  <a:srgbClr val="008000"/>
                </a:solidFill>
              </a:rPr>
              <a:t>Propietario principal</a:t>
            </a:r>
            <a:r>
              <a:rPr lang="es-ES" sz="1800" dirty="0" smtClean="0">
                <a:solidFill>
                  <a:srgbClr val="008000"/>
                </a:solidFill>
              </a:rPr>
              <a:t>  </a:t>
            </a:r>
            <a:r>
              <a:rPr lang="en-US" sz="1800" dirty="0" smtClean="0">
                <a:solidFill>
                  <a:srgbClr val="008000"/>
                </a:solidFill>
              </a:rPr>
              <a:t>B</a:t>
            </a:r>
            <a:endParaRPr lang="en-US" sz="1800" dirty="0">
              <a:solidFill>
                <a:srgbClr val="008000"/>
              </a:solidFill>
            </a:endParaRPr>
          </a:p>
        </p:txBody>
      </p:sp>
      <p:sp>
        <p:nvSpPr>
          <p:cNvPr id="24604" name="TextBox 30"/>
          <p:cNvSpPr txBox="1">
            <a:spLocks noChangeArrowheads="1"/>
          </p:cNvSpPr>
          <p:nvPr/>
        </p:nvSpPr>
        <p:spPr bwMode="auto">
          <a:xfrm>
            <a:off x="228600" y="3657600"/>
            <a:ext cx="2324932" cy="369332"/>
          </a:xfrm>
          <a:prstGeom prst="rect">
            <a:avLst/>
          </a:prstGeom>
          <a:noFill/>
          <a:ln w="9525">
            <a:noFill/>
            <a:miter lim="800000"/>
            <a:headEnd/>
            <a:tailEnd/>
          </a:ln>
        </p:spPr>
        <p:txBody>
          <a:bodyPr wrap="none">
            <a:prstTxWarp prst="textNoShape">
              <a:avLst/>
            </a:prstTxWarp>
            <a:spAutoFit/>
          </a:bodyPr>
          <a:lstStyle/>
          <a:p>
            <a:r>
              <a:rPr lang="es-ES" dirty="0" smtClean="0">
                <a:solidFill>
                  <a:srgbClr val="0000FF"/>
                </a:solidFill>
              </a:rPr>
              <a:t>Propietario principal</a:t>
            </a:r>
            <a:r>
              <a:rPr lang="es-ES" sz="1800" dirty="0" smtClean="0">
                <a:solidFill>
                  <a:srgbClr val="0000FF"/>
                </a:solidFill>
              </a:rPr>
              <a:t>  </a:t>
            </a:r>
            <a:r>
              <a:rPr lang="en-US" sz="1800" dirty="0" smtClean="0">
                <a:solidFill>
                  <a:srgbClr val="0000FF"/>
                </a:solidFill>
              </a:rPr>
              <a:t>C</a:t>
            </a:r>
            <a:endParaRPr lang="en-US" sz="1800" dirty="0">
              <a:solidFill>
                <a:srgbClr val="0000FF"/>
              </a:solidFill>
            </a:endParaRPr>
          </a:p>
        </p:txBody>
      </p:sp>
      <p:sp>
        <p:nvSpPr>
          <p:cNvPr id="24605" name="TextBox 31"/>
          <p:cNvSpPr txBox="1">
            <a:spLocks noChangeArrowheads="1"/>
          </p:cNvSpPr>
          <p:nvPr/>
        </p:nvSpPr>
        <p:spPr bwMode="auto">
          <a:xfrm>
            <a:off x="228600" y="4027488"/>
            <a:ext cx="2344168" cy="369332"/>
          </a:xfrm>
          <a:prstGeom prst="rect">
            <a:avLst/>
          </a:prstGeom>
          <a:noFill/>
          <a:ln w="9525">
            <a:noFill/>
            <a:miter lim="800000"/>
            <a:headEnd/>
            <a:tailEnd/>
          </a:ln>
        </p:spPr>
        <p:txBody>
          <a:bodyPr wrap="none">
            <a:prstTxWarp prst="textNoShape">
              <a:avLst/>
            </a:prstTxWarp>
            <a:spAutoFit/>
          </a:bodyPr>
          <a:lstStyle/>
          <a:p>
            <a:r>
              <a:rPr lang="es-ES" dirty="0" smtClean="0">
                <a:solidFill>
                  <a:srgbClr val="660066"/>
                </a:solidFill>
              </a:rPr>
              <a:t>Propietario principal  </a:t>
            </a:r>
            <a:r>
              <a:rPr lang="en-US" sz="1800" dirty="0" smtClean="0">
                <a:solidFill>
                  <a:srgbClr val="660066"/>
                </a:solidFill>
              </a:rPr>
              <a:t>D</a:t>
            </a:r>
            <a:endParaRPr lang="en-US" sz="1800" dirty="0">
              <a:solidFill>
                <a:srgbClr val="660066"/>
              </a:solidFill>
            </a:endParaRPr>
          </a:p>
        </p:txBody>
      </p:sp>
      <p:sp>
        <p:nvSpPr>
          <p:cNvPr id="24606" name="TextBox 32"/>
          <p:cNvSpPr txBox="1">
            <a:spLocks noChangeArrowheads="1"/>
          </p:cNvSpPr>
          <p:nvPr/>
        </p:nvSpPr>
        <p:spPr bwMode="auto">
          <a:xfrm>
            <a:off x="76200" y="6248400"/>
            <a:ext cx="6482929" cy="338554"/>
          </a:xfrm>
          <a:prstGeom prst="rect">
            <a:avLst/>
          </a:prstGeom>
          <a:noFill/>
          <a:ln w="9525">
            <a:noFill/>
            <a:miter lim="800000"/>
            <a:headEnd/>
            <a:tailEnd/>
          </a:ln>
        </p:spPr>
        <p:txBody>
          <a:bodyPr wrap="none">
            <a:prstTxWarp prst="textNoShape">
              <a:avLst/>
            </a:prstTxWarp>
            <a:spAutoFit/>
          </a:bodyPr>
          <a:lstStyle/>
          <a:p>
            <a:r>
              <a:rPr lang="es-ES" sz="1600" dirty="0" smtClean="0"/>
              <a:t>Número de trabajadores/as, número de miembros en cada  lugar de trabajo</a:t>
            </a:r>
            <a:endParaRPr lang="es-ES" sz="1600" dirty="0"/>
          </a:p>
        </p:txBody>
      </p:sp>
      <p:pic>
        <p:nvPicPr>
          <p:cNvPr id="31" name="Picture 3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7649" y="5885073"/>
            <a:ext cx="2474499" cy="875049"/>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655638"/>
            <a:ext cx="8229600" cy="1143000"/>
          </a:xfrm>
        </p:spPr>
        <p:txBody>
          <a:bodyPr>
            <a:noAutofit/>
          </a:bodyPr>
          <a:lstStyle/>
          <a:p>
            <a:r>
              <a:rPr lang="es-ES" sz="4000" b="1" dirty="0" smtClean="0"/>
              <a:t>“El mejor pedazo”</a:t>
            </a:r>
            <a:r>
              <a:rPr lang="es-ES" dirty="0" smtClean="0"/>
              <a:t/>
            </a:r>
            <a:br>
              <a:rPr lang="es-ES" dirty="0" smtClean="0"/>
            </a:br>
            <a:r>
              <a:rPr lang="es-ES" sz="4000" b="1" dirty="0" smtClean="0"/>
              <a:t>(de una industria, una empresa, etc.)</a:t>
            </a:r>
            <a:endParaRPr lang="es-ES" sz="4000" b="1" dirty="0"/>
          </a:p>
        </p:txBody>
      </p:sp>
      <p:sp>
        <p:nvSpPr>
          <p:cNvPr id="26627" name="TextBox 2"/>
          <p:cNvSpPr txBox="1">
            <a:spLocks noChangeArrowheads="1"/>
          </p:cNvSpPr>
          <p:nvPr/>
        </p:nvSpPr>
        <p:spPr bwMode="auto">
          <a:xfrm>
            <a:off x="609600" y="2209800"/>
            <a:ext cx="8146397" cy="2862322"/>
          </a:xfrm>
          <a:prstGeom prst="rect">
            <a:avLst/>
          </a:prstGeom>
          <a:noFill/>
          <a:ln w="9525">
            <a:noFill/>
            <a:miter lim="800000"/>
            <a:headEnd/>
            <a:tailEnd/>
          </a:ln>
        </p:spPr>
        <p:txBody>
          <a:bodyPr wrap="none">
            <a:prstTxWarp prst="textNoShape">
              <a:avLst/>
            </a:prstTxWarp>
            <a:spAutoFit/>
          </a:bodyPr>
          <a:lstStyle/>
          <a:p>
            <a:r>
              <a:rPr lang="es-ES" sz="2000" dirty="0" smtClean="0"/>
              <a:t>Atrayente (</a:t>
            </a:r>
            <a:r>
              <a:rPr lang="es-ES" sz="2000" i="1" dirty="0" smtClean="0"/>
              <a:t>emociona al sindicato</a:t>
            </a:r>
            <a:r>
              <a:rPr lang="es-ES" sz="2000" dirty="0" smtClean="0"/>
              <a:t>)</a:t>
            </a:r>
          </a:p>
          <a:p>
            <a:endParaRPr lang="es-ES" sz="2000" dirty="0"/>
          </a:p>
          <a:p>
            <a:r>
              <a:rPr lang="es-ES" sz="2000" dirty="0" smtClean="0"/>
              <a:t>Resonante </a:t>
            </a:r>
            <a:r>
              <a:rPr lang="es-ES" sz="2000" i="1" dirty="0" smtClean="0"/>
              <a:t>(la victoria impresiona a otros empleadores, trabajadores)</a:t>
            </a:r>
          </a:p>
          <a:p>
            <a:endParaRPr lang="es-ES" sz="2000" dirty="0"/>
          </a:p>
          <a:p>
            <a:r>
              <a:rPr lang="es-ES" sz="2000" dirty="0" smtClean="0"/>
              <a:t>Ganable (</a:t>
            </a:r>
            <a:r>
              <a:rPr lang="es-ES" sz="2000" i="1" dirty="0" smtClean="0"/>
              <a:t>especialmente los “primeros” esfuerzos… “simple”, influenciable)</a:t>
            </a:r>
          </a:p>
          <a:p>
            <a:endParaRPr lang="es-ES" sz="2000" dirty="0"/>
          </a:p>
          <a:p>
            <a:r>
              <a:rPr lang="es-ES" sz="2000" dirty="0" smtClean="0"/>
              <a:t>Gestionable en escala </a:t>
            </a:r>
            <a:r>
              <a:rPr lang="es-ES" sz="2000" i="1" dirty="0" smtClean="0"/>
              <a:t>(dentro de nuestras capacidades y recursos</a:t>
            </a:r>
            <a:r>
              <a:rPr lang="es-ES" sz="2000" dirty="0" smtClean="0"/>
              <a:t>)</a:t>
            </a:r>
          </a:p>
          <a:p>
            <a:endParaRPr lang="es-ES" sz="2000" dirty="0"/>
          </a:p>
          <a:p>
            <a:r>
              <a:rPr lang="es-ES" sz="2000" dirty="0" smtClean="0"/>
              <a:t>Significativo </a:t>
            </a:r>
            <a:r>
              <a:rPr lang="es-ES" sz="2000" i="1" dirty="0" smtClean="0"/>
              <a:t>(ganancia de miembros o impacto CLA mesurable</a:t>
            </a:r>
            <a:r>
              <a:rPr lang="es-ES" sz="2000" dirty="0" smtClean="0"/>
              <a:t>)</a:t>
            </a:r>
            <a:endParaRPr lang="es-ES" sz="20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7649" y="5885073"/>
            <a:ext cx="2474499" cy="875049"/>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normAutofit/>
          </a:bodyPr>
          <a:lstStyle/>
          <a:p>
            <a:r>
              <a:rPr lang="es-ES" sz="4000" b="1" dirty="0" smtClean="0"/>
              <a:t>Formular una estrategia inicial</a:t>
            </a:r>
          </a:p>
        </p:txBody>
      </p:sp>
      <p:sp>
        <p:nvSpPr>
          <p:cNvPr id="28675" name="TextBox 2"/>
          <p:cNvSpPr txBox="1">
            <a:spLocks noChangeArrowheads="1"/>
          </p:cNvSpPr>
          <p:nvPr/>
        </p:nvSpPr>
        <p:spPr bwMode="auto">
          <a:xfrm>
            <a:off x="846614" y="1417638"/>
            <a:ext cx="8082538" cy="3416320"/>
          </a:xfrm>
          <a:prstGeom prst="rect">
            <a:avLst/>
          </a:prstGeom>
          <a:noFill/>
          <a:ln w="9525">
            <a:noFill/>
            <a:miter lim="800000"/>
            <a:headEnd/>
            <a:tailEnd/>
          </a:ln>
        </p:spPr>
        <p:txBody>
          <a:bodyPr wrap="square">
            <a:prstTxWarp prst="textNoShape">
              <a:avLst/>
            </a:prstTxWarp>
            <a:spAutoFit/>
          </a:bodyPr>
          <a:lstStyle/>
          <a:p>
            <a:r>
              <a:rPr lang="es-ES" sz="2400" dirty="0" smtClean="0"/>
              <a:t>¿Cuál es el enfoque de organización?</a:t>
            </a:r>
          </a:p>
          <a:p>
            <a:endParaRPr lang="es-ES" sz="2400" dirty="0"/>
          </a:p>
          <a:p>
            <a:r>
              <a:rPr lang="es-ES" sz="2400" dirty="0" smtClean="0"/>
              <a:t>¿Cuáles son los objetivos potenciales?</a:t>
            </a:r>
          </a:p>
          <a:p>
            <a:endParaRPr lang="es-ES" sz="2400" dirty="0"/>
          </a:p>
          <a:p>
            <a:r>
              <a:rPr lang="es-ES" sz="2400" dirty="0" smtClean="0"/>
              <a:t>¿Hay medios de presión?</a:t>
            </a:r>
          </a:p>
          <a:p>
            <a:endParaRPr lang="es-ES" sz="2400" dirty="0"/>
          </a:p>
          <a:p>
            <a:r>
              <a:rPr lang="es-ES" sz="2400" dirty="0" smtClean="0"/>
              <a:t>¿Cuál es la escala de los recursos?</a:t>
            </a:r>
          </a:p>
          <a:p>
            <a:endParaRPr lang="es-ES" sz="2400" dirty="0"/>
          </a:p>
          <a:p>
            <a:r>
              <a:rPr lang="es-ES" sz="2400" dirty="0" smtClean="0"/>
              <a:t>¿Cuáles son los plazos de tiempo?</a:t>
            </a:r>
            <a:endParaRPr lang="es-ES" sz="2400"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7649" y="5885073"/>
            <a:ext cx="2474499" cy="875049"/>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a:grpSpLocks/>
          </p:cNvGrpSpPr>
          <p:nvPr/>
        </p:nvGrpSpPr>
        <p:grpSpPr bwMode="auto">
          <a:xfrm>
            <a:off x="1047749" y="423862"/>
            <a:ext cx="7244862" cy="5672138"/>
            <a:chOff x="480" y="336"/>
            <a:chExt cx="4944" cy="3573"/>
          </a:xfrm>
        </p:grpSpPr>
        <p:sp>
          <p:nvSpPr>
            <p:cNvPr id="19461" name="Line 6"/>
            <p:cNvSpPr>
              <a:spLocks noChangeShapeType="1"/>
            </p:cNvSpPr>
            <p:nvPr/>
          </p:nvSpPr>
          <p:spPr bwMode="auto">
            <a:xfrm>
              <a:off x="2881" y="3312"/>
              <a:ext cx="0" cy="384"/>
            </a:xfrm>
            <a:prstGeom prst="line">
              <a:avLst/>
            </a:prstGeom>
            <a:noFill/>
            <a:ln w="19050" cmpd="dbl">
              <a:solidFill>
                <a:schemeClr val="tx1"/>
              </a:solidFill>
              <a:round/>
              <a:headEnd/>
              <a:tailEnd/>
            </a:ln>
          </p:spPr>
          <p:txBody>
            <a:bodyPr wrap="none" anchor="ctr">
              <a:prstTxWarp prst="textNoShape">
                <a:avLst/>
              </a:prstTxWarp>
            </a:bodyPr>
            <a:lstStyle/>
            <a:p>
              <a:endParaRPr lang="en-GB"/>
            </a:p>
          </p:txBody>
        </p:sp>
        <p:sp>
          <p:nvSpPr>
            <p:cNvPr id="19462" name="Oval 7"/>
            <p:cNvSpPr>
              <a:spLocks noChangeArrowheads="1"/>
            </p:cNvSpPr>
            <p:nvPr/>
          </p:nvSpPr>
          <p:spPr bwMode="auto">
            <a:xfrm>
              <a:off x="1845" y="1440"/>
              <a:ext cx="2119" cy="1872"/>
            </a:xfrm>
            <a:prstGeom prst="ellipse">
              <a:avLst/>
            </a:prstGeom>
            <a:solidFill>
              <a:srgbClr val="00FFFF"/>
            </a:solidFill>
            <a:ln w="38100" cmpd="dbl">
              <a:solidFill>
                <a:schemeClr val="tx1"/>
              </a:solidFill>
              <a:round/>
              <a:headEnd/>
              <a:tailEnd/>
            </a:ln>
          </p:spPr>
          <p:txBody>
            <a:bodyPr wrap="none" anchor="ctr">
              <a:prstTxWarp prst="textNoShape">
                <a:avLst/>
              </a:prstTxWarp>
            </a:bodyPr>
            <a:lstStyle/>
            <a:p>
              <a:endParaRPr lang="en-US"/>
            </a:p>
          </p:txBody>
        </p:sp>
        <p:sp>
          <p:nvSpPr>
            <p:cNvPr id="19463" name="Text Box 8"/>
            <p:cNvSpPr txBox="1">
              <a:spLocks noChangeArrowheads="1"/>
            </p:cNvSpPr>
            <p:nvPr/>
          </p:nvSpPr>
          <p:spPr bwMode="auto">
            <a:xfrm>
              <a:off x="2068" y="1976"/>
              <a:ext cx="1695" cy="834"/>
            </a:xfrm>
            <a:prstGeom prst="rect">
              <a:avLst/>
            </a:prstGeom>
            <a:solidFill>
              <a:srgbClr val="00FFFF"/>
            </a:solidFill>
            <a:ln w="38100" cmpd="dbl">
              <a:noFill/>
              <a:miter lim="800000"/>
              <a:headEnd/>
              <a:tailEnd/>
            </a:ln>
          </p:spPr>
          <p:txBody>
            <a:bodyPr wrap="square">
              <a:prstTxWarp prst="textNoShape">
                <a:avLst/>
              </a:prstTxWarp>
              <a:spAutoFit/>
            </a:bodyPr>
            <a:lstStyle/>
            <a:p>
              <a:pPr algn="ctr" defTabSz="914400" eaLnBrk="0" hangingPunct="0">
                <a:spcBef>
                  <a:spcPct val="50000"/>
                </a:spcBef>
              </a:pPr>
              <a:r>
                <a:rPr lang="en-US" sz="4000" b="1" dirty="0" err="1" smtClean="0">
                  <a:latin typeface="Calibri"/>
                </a:rPr>
                <a:t>Compañía</a:t>
              </a:r>
              <a:r>
                <a:rPr lang="en-US" sz="4000" b="1" dirty="0" smtClean="0">
                  <a:latin typeface="Calibri"/>
                </a:rPr>
                <a:t/>
              </a:r>
              <a:br>
                <a:rPr lang="en-US" sz="4000" b="1" dirty="0" smtClean="0">
                  <a:latin typeface="Calibri"/>
                </a:rPr>
              </a:br>
              <a:r>
                <a:rPr lang="en-US" sz="4000" b="1" dirty="0" err="1" smtClean="0">
                  <a:latin typeface="Calibri"/>
                </a:rPr>
                <a:t>empresa</a:t>
              </a:r>
              <a:endParaRPr lang="es-ES" sz="4000" dirty="0">
                <a:latin typeface="Calibri"/>
                <a:cs typeface="Calibri"/>
              </a:endParaRPr>
            </a:p>
          </p:txBody>
        </p:sp>
        <p:sp>
          <p:nvSpPr>
            <p:cNvPr id="19464" name="Text Box 9"/>
            <p:cNvSpPr txBox="1">
              <a:spLocks noChangeArrowheads="1"/>
            </p:cNvSpPr>
            <p:nvPr/>
          </p:nvSpPr>
          <p:spPr bwMode="auto">
            <a:xfrm>
              <a:off x="4059" y="3264"/>
              <a:ext cx="1035" cy="368"/>
            </a:xfrm>
            <a:prstGeom prst="rect">
              <a:avLst/>
            </a:prstGeom>
            <a:solidFill>
              <a:srgbClr val="FF6600"/>
            </a:solidFill>
            <a:ln w="38100" cmpd="dbl">
              <a:noFill/>
              <a:miter lim="800000"/>
              <a:headEnd/>
              <a:tailEnd/>
            </a:ln>
          </p:spPr>
          <p:txBody>
            <a:bodyPr>
              <a:prstTxWarp prst="textNoShape">
                <a:avLst/>
              </a:prstTxWarp>
              <a:spAutoFit/>
            </a:bodyPr>
            <a:lstStyle/>
            <a:p>
              <a:pPr algn="ctr" defTabSz="914400" eaLnBrk="0" hangingPunct="0">
                <a:spcBef>
                  <a:spcPct val="50000"/>
                </a:spcBef>
              </a:pPr>
              <a:r>
                <a:rPr lang="es-ES" sz="1600" b="1" dirty="0" smtClean="0">
                  <a:solidFill>
                    <a:schemeClr val="tx2"/>
                  </a:solidFill>
                  <a:latin typeface="Calibri"/>
                </a:rPr>
                <a:t>Otros intereses comerciales</a:t>
              </a:r>
              <a:endParaRPr lang="es-ES" sz="1600" b="1" dirty="0">
                <a:solidFill>
                  <a:schemeClr val="tx2"/>
                </a:solidFill>
                <a:latin typeface="Calibri"/>
                <a:cs typeface="Calibri"/>
              </a:endParaRPr>
            </a:p>
          </p:txBody>
        </p:sp>
        <p:sp>
          <p:nvSpPr>
            <p:cNvPr id="19465" name="Text Box 10"/>
            <p:cNvSpPr txBox="1">
              <a:spLocks noChangeArrowheads="1"/>
            </p:cNvSpPr>
            <p:nvPr/>
          </p:nvSpPr>
          <p:spPr bwMode="auto">
            <a:xfrm>
              <a:off x="4341" y="2256"/>
              <a:ext cx="1036" cy="368"/>
            </a:xfrm>
            <a:prstGeom prst="rect">
              <a:avLst/>
            </a:prstGeom>
            <a:solidFill>
              <a:srgbClr val="FF6600"/>
            </a:solidFill>
            <a:ln w="38100" cmpd="dbl">
              <a:noFill/>
              <a:miter lim="800000"/>
              <a:headEnd/>
              <a:tailEnd/>
            </a:ln>
          </p:spPr>
          <p:txBody>
            <a:bodyPr>
              <a:prstTxWarp prst="textNoShape">
                <a:avLst/>
              </a:prstTxWarp>
              <a:spAutoFit/>
            </a:bodyPr>
            <a:lstStyle/>
            <a:p>
              <a:pPr algn="ctr" defTabSz="914400" eaLnBrk="0" hangingPunct="0">
                <a:spcBef>
                  <a:spcPct val="50000"/>
                </a:spcBef>
              </a:pPr>
              <a:r>
                <a:rPr lang="en-US" sz="1600" b="1" dirty="0">
                  <a:solidFill>
                    <a:schemeClr val="tx2"/>
                  </a:solidFill>
                  <a:latin typeface="Calibri"/>
                </a:rPr>
                <a:t>Medios de </a:t>
              </a:r>
              <a:r>
                <a:rPr lang="en-US" sz="1600" b="1" dirty="0" err="1" smtClean="0">
                  <a:solidFill>
                    <a:schemeClr val="tx2"/>
                  </a:solidFill>
                  <a:latin typeface="Calibri"/>
                </a:rPr>
                <a:t>comunicación</a:t>
              </a:r>
              <a:endParaRPr lang="en-US" sz="1600" b="1" dirty="0">
                <a:solidFill>
                  <a:schemeClr val="tx2"/>
                </a:solidFill>
                <a:latin typeface="Calibri"/>
              </a:endParaRPr>
            </a:p>
          </p:txBody>
        </p:sp>
        <p:sp>
          <p:nvSpPr>
            <p:cNvPr id="19466" name="Text Box 11"/>
            <p:cNvSpPr txBox="1">
              <a:spLocks noChangeArrowheads="1"/>
            </p:cNvSpPr>
            <p:nvPr/>
          </p:nvSpPr>
          <p:spPr bwMode="auto">
            <a:xfrm>
              <a:off x="4388" y="1440"/>
              <a:ext cx="1036" cy="213"/>
            </a:xfrm>
            <a:prstGeom prst="rect">
              <a:avLst/>
            </a:prstGeom>
            <a:solidFill>
              <a:srgbClr val="FF6600"/>
            </a:solidFill>
            <a:ln w="38100" cmpd="dbl">
              <a:noFill/>
              <a:miter lim="800000"/>
              <a:headEnd/>
              <a:tailEnd/>
            </a:ln>
          </p:spPr>
          <p:txBody>
            <a:bodyPr>
              <a:prstTxWarp prst="textNoShape">
                <a:avLst/>
              </a:prstTxWarp>
              <a:spAutoFit/>
            </a:bodyPr>
            <a:lstStyle/>
            <a:p>
              <a:pPr algn="ctr" defTabSz="914400" eaLnBrk="0" hangingPunct="0">
                <a:spcBef>
                  <a:spcPct val="50000"/>
                </a:spcBef>
              </a:pPr>
              <a:r>
                <a:rPr lang="en-US" sz="1600" b="1" dirty="0">
                  <a:solidFill>
                    <a:schemeClr val="tx2"/>
                  </a:solidFill>
                  <a:latin typeface="Calibri"/>
                </a:rPr>
                <a:t>Proveedores</a:t>
              </a:r>
            </a:p>
          </p:txBody>
        </p:sp>
        <p:sp>
          <p:nvSpPr>
            <p:cNvPr id="19467" name="Text Box 12"/>
            <p:cNvSpPr txBox="1">
              <a:spLocks noChangeArrowheads="1"/>
            </p:cNvSpPr>
            <p:nvPr/>
          </p:nvSpPr>
          <p:spPr bwMode="auto">
            <a:xfrm>
              <a:off x="2411" y="336"/>
              <a:ext cx="1035" cy="368"/>
            </a:xfrm>
            <a:prstGeom prst="rect">
              <a:avLst/>
            </a:prstGeom>
            <a:solidFill>
              <a:srgbClr val="FF6600"/>
            </a:solidFill>
            <a:ln w="38100" cmpd="dbl">
              <a:noFill/>
              <a:miter lim="800000"/>
              <a:headEnd/>
              <a:tailEnd/>
            </a:ln>
          </p:spPr>
          <p:txBody>
            <a:bodyPr>
              <a:prstTxWarp prst="textNoShape">
                <a:avLst/>
              </a:prstTxWarp>
              <a:spAutoFit/>
            </a:bodyPr>
            <a:lstStyle/>
            <a:p>
              <a:pPr algn="ctr" defTabSz="914400" eaLnBrk="0" hangingPunct="0">
                <a:spcBef>
                  <a:spcPct val="50000"/>
                </a:spcBef>
              </a:pPr>
              <a:r>
                <a:rPr lang="en-US" sz="1600" b="1" dirty="0" err="1" smtClean="0">
                  <a:solidFill>
                    <a:schemeClr val="tx2"/>
                  </a:solidFill>
                  <a:latin typeface="Calibri"/>
                </a:rPr>
                <a:t>Financieros</a:t>
              </a:r>
              <a:r>
                <a:rPr lang="en-US" sz="1600" b="1" dirty="0" smtClean="0">
                  <a:solidFill>
                    <a:schemeClr val="tx2"/>
                  </a:solidFill>
                  <a:latin typeface="Calibri"/>
                </a:rPr>
                <a:t>  inversores</a:t>
              </a:r>
              <a:endParaRPr lang="es-ES" sz="1600" b="1" dirty="0">
                <a:solidFill>
                  <a:schemeClr val="tx2"/>
                </a:solidFill>
                <a:latin typeface="Calibri"/>
                <a:cs typeface="Calibri"/>
              </a:endParaRPr>
            </a:p>
          </p:txBody>
        </p:sp>
        <p:sp>
          <p:nvSpPr>
            <p:cNvPr id="19468" name="Text Box 13"/>
            <p:cNvSpPr txBox="1">
              <a:spLocks noChangeArrowheads="1"/>
            </p:cNvSpPr>
            <p:nvPr/>
          </p:nvSpPr>
          <p:spPr bwMode="auto">
            <a:xfrm>
              <a:off x="857" y="1104"/>
              <a:ext cx="1036" cy="213"/>
            </a:xfrm>
            <a:prstGeom prst="rect">
              <a:avLst/>
            </a:prstGeom>
            <a:solidFill>
              <a:srgbClr val="FF6600"/>
            </a:solidFill>
            <a:ln w="38100" cmpd="dbl">
              <a:noFill/>
              <a:miter lim="800000"/>
              <a:headEnd/>
              <a:tailEnd/>
            </a:ln>
          </p:spPr>
          <p:txBody>
            <a:bodyPr>
              <a:prstTxWarp prst="textNoShape">
                <a:avLst/>
              </a:prstTxWarp>
              <a:spAutoFit/>
            </a:bodyPr>
            <a:lstStyle/>
            <a:p>
              <a:pPr algn="ctr" defTabSz="914400" eaLnBrk="0" hangingPunct="0">
                <a:spcBef>
                  <a:spcPct val="50000"/>
                </a:spcBef>
              </a:pPr>
              <a:r>
                <a:rPr lang="en-US" sz="1600" b="1" dirty="0">
                  <a:solidFill>
                    <a:schemeClr val="tx2"/>
                  </a:solidFill>
                  <a:latin typeface="Calibri"/>
                </a:rPr>
                <a:t>Comunidad</a:t>
              </a:r>
            </a:p>
          </p:txBody>
        </p:sp>
        <p:sp>
          <p:nvSpPr>
            <p:cNvPr id="19469" name="Text Box 14"/>
            <p:cNvSpPr txBox="1">
              <a:spLocks noChangeArrowheads="1"/>
            </p:cNvSpPr>
            <p:nvPr/>
          </p:nvSpPr>
          <p:spPr bwMode="auto">
            <a:xfrm>
              <a:off x="480" y="2160"/>
              <a:ext cx="1177" cy="601"/>
            </a:xfrm>
            <a:prstGeom prst="rect">
              <a:avLst/>
            </a:prstGeom>
            <a:solidFill>
              <a:srgbClr val="FF6600"/>
            </a:solidFill>
            <a:ln w="38100" cmpd="dbl">
              <a:noFill/>
              <a:miter lim="800000"/>
              <a:headEnd/>
              <a:tailEnd/>
            </a:ln>
          </p:spPr>
          <p:txBody>
            <a:bodyPr>
              <a:prstTxWarp prst="textNoShape">
                <a:avLst/>
              </a:prstTxWarp>
              <a:spAutoFit/>
            </a:bodyPr>
            <a:lstStyle/>
            <a:p>
              <a:pPr algn="ctr" defTabSz="914400" eaLnBrk="0" hangingPunct="0">
                <a:spcBef>
                  <a:spcPct val="50000"/>
                </a:spcBef>
              </a:pPr>
              <a:r>
                <a:rPr lang="es-ES" sz="1600" b="1" dirty="0" smtClean="0">
                  <a:solidFill>
                    <a:schemeClr val="tx2"/>
                  </a:solidFill>
                  <a:latin typeface="Calibri"/>
                </a:rPr>
                <a:t>Gobierno</a:t>
              </a:r>
            </a:p>
            <a:p>
              <a:pPr algn="ctr" defTabSz="914400" eaLnBrk="0" hangingPunct="0">
                <a:spcBef>
                  <a:spcPct val="50000"/>
                </a:spcBef>
              </a:pPr>
              <a:r>
                <a:rPr lang="es-ES" sz="1600" b="1" dirty="0" smtClean="0">
                  <a:solidFill>
                    <a:schemeClr val="tx2"/>
                  </a:solidFill>
                  <a:latin typeface="Calibri"/>
                </a:rPr>
                <a:t>Autoridades reguladoras</a:t>
              </a:r>
              <a:endParaRPr lang="es-ES" sz="1600" b="1" dirty="0">
                <a:solidFill>
                  <a:schemeClr val="tx2"/>
                </a:solidFill>
                <a:latin typeface="Calibri"/>
                <a:cs typeface="Calibri"/>
              </a:endParaRPr>
            </a:p>
          </p:txBody>
        </p:sp>
        <p:sp>
          <p:nvSpPr>
            <p:cNvPr id="19470" name="Text Box 15"/>
            <p:cNvSpPr txBox="1">
              <a:spLocks noChangeArrowheads="1"/>
            </p:cNvSpPr>
            <p:nvPr/>
          </p:nvSpPr>
          <p:spPr bwMode="auto">
            <a:xfrm>
              <a:off x="715" y="3216"/>
              <a:ext cx="1036" cy="446"/>
            </a:xfrm>
            <a:prstGeom prst="rect">
              <a:avLst/>
            </a:prstGeom>
            <a:solidFill>
              <a:srgbClr val="FF6600"/>
            </a:solidFill>
            <a:ln w="38100" cmpd="dbl">
              <a:noFill/>
              <a:miter lim="800000"/>
              <a:headEnd/>
              <a:tailEnd/>
            </a:ln>
          </p:spPr>
          <p:txBody>
            <a:bodyPr>
              <a:prstTxWarp prst="textNoShape">
                <a:avLst/>
              </a:prstTxWarp>
              <a:spAutoFit/>
            </a:bodyPr>
            <a:lstStyle/>
            <a:p>
              <a:pPr algn="ctr" defTabSz="914400" eaLnBrk="0" hangingPunct="0">
                <a:spcBef>
                  <a:spcPct val="50000"/>
                </a:spcBef>
              </a:pPr>
              <a:r>
                <a:rPr lang="en-US" sz="1600" b="1" dirty="0" err="1" smtClean="0">
                  <a:solidFill>
                    <a:schemeClr val="tx2"/>
                  </a:solidFill>
                  <a:latin typeface="Calibri"/>
                </a:rPr>
                <a:t>Usuarios</a:t>
              </a:r>
              <a:r>
                <a:rPr lang="en-US" sz="1600" b="1" dirty="0" smtClean="0">
                  <a:solidFill>
                    <a:schemeClr val="tx2"/>
                  </a:solidFill>
                  <a:latin typeface="Calibri"/>
                </a:rPr>
                <a:t> </a:t>
              </a:r>
              <a:endParaRPr lang="en-US" sz="1600" b="1" dirty="0">
                <a:solidFill>
                  <a:schemeClr val="tx2"/>
                </a:solidFill>
                <a:latin typeface="Calibri"/>
              </a:endParaRPr>
            </a:p>
            <a:p>
              <a:pPr algn="ctr" defTabSz="914400" eaLnBrk="0" hangingPunct="0">
                <a:spcBef>
                  <a:spcPct val="50000"/>
                </a:spcBef>
              </a:pPr>
              <a:r>
                <a:rPr lang="en-US" sz="1600" b="1" dirty="0">
                  <a:solidFill>
                    <a:schemeClr val="tx2"/>
                  </a:solidFill>
                  <a:latin typeface="Calibri"/>
                </a:rPr>
                <a:t>Clientes</a:t>
              </a:r>
              <a:endParaRPr lang="es-ES" sz="1600" b="1" dirty="0">
                <a:solidFill>
                  <a:schemeClr val="tx2"/>
                </a:solidFill>
                <a:latin typeface="Calibri"/>
                <a:cs typeface="Calibri"/>
              </a:endParaRPr>
            </a:p>
          </p:txBody>
        </p:sp>
        <p:sp>
          <p:nvSpPr>
            <p:cNvPr id="19471" name="Text Box 16"/>
            <p:cNvSpPr txBox="1">
              <a:spLocks noChangeArrowheads="1"/>
            </p:cNvSpPr>
            <p:nvPr/>
          </p:nvSpPr>
          <p:spPr bwMode="auto">
            <a:xfrm>
              <a:off x="2411" y="3696"/>
              <a:ext cx="1177" cy="213"/>
            </a:xfrm>
            <a:prstGeom prst="rect">
              <a:avLst/>
            </a:prstGeom>
            <a:solidFill>
              <a:srgbClr val="FF6600"/>
            </a:solidFill>
            <a:ln w="38100" cmpd="dbl">
              <a:noFill/>
              <a:miter lim="800000"/>
              <a:headEnd/>
              <a:tailEnd/>
            </a:ln>
          </p:spPr>
          <p:txBody>
            <a:bodyPr wrap="square">
              <a:prstTxWarp prst="textNoShape">
                <a:avLst/>
              </a:prstTxWarp>
              <a:spAutoFit/>
            </a:bodyPr>
            <a:lstStyle/>
            <a:p>
              <a:pPr algn="ctr" defTabSz="914400" eaLnBrk="0" hangingPunct="0">
                <a:spcBef>
                  <a:spcPct val="50000"/>
                </a:spcBef>
              </a:pPr>
              <a:r>
                <a:rPr lang="en-US" sz="1600" b="1" dirty="0">
                  <a:solidFill>
                    <a:schemeClr val="tx2"/>
                  </a:solidFill>
                  <a:latin typeface="Calibri"/>
                </a:rPr>
                <a:t>Trabajadores/as</a:t>
              </a:r>
            </a:p>
          </p:txBody>
        </p:sp>
        <p:sp>
          <p:nvSpPr>
            <p:cNvPr id="19472" name="Text Box 17"/>
            <p:cNvSpPr txBox="1">
              <a:spLocks noChangeArrowheads="1"/>
            </p:cNvSpPr>
            <p:nvPr/>
          </p:nvSpPr>
          <p:spPr bwMode="auto">
            <a:xfrm>
              <a:off x="3682" y="768"/>
              <a:ext cx="1036" cy="213"/>
            </a:xfrm>
            <a:prstGeom prst="rect">
              <a:avLst/>
            </a:prstGeom>
            <a:solidFill>
              <a:srgbClr val="FF6600"/>
            </a:solidFill>
            <a:ln w="38100" cmpd="dbl">
              <a:noFill/>
              <a:miter lim="800000"/>
              <a:headEnd/>
              <a:tailEnd/>
            </a:ln>
          </p:spPr>
          <p:txBody>
            <a:bodyPr>
              <a:prstTxWarp prst="textNoShape">
                <a:avLst/>
              </a:prstTxWarp>
              <a:spAutoFit/>
            </a:bodyPr>
            <a:lstStyle/>
            <a:p>
              <a:pPr algn="ctr" defTabSz="914400" eaLnBrk="0" hangingPunct="0">
                <a:spcBef>
                  <a:spcPct val="50000"/>
                </a:spcBef>
              </a:pPr>
              <a:r>
                <a:rPr lang="en-US" sz="1600" b="1" dirty="0">
                  <a:solidFill>
                    <a:schemeClr val="tx2"/>
                  </a:solidFill>
                  <a:latin typeface="Calibri"/>
                </a:rPr>
                <a:t>Propietarios</a:t>
              </a:r>
            </a:p>
          </p:txBody>
        </p:sp>
        <p:sp>
          <p:nvSpPr>
            <p:cNvPr id="19473" name="Line 18"/>
            <p:cNvSpPr>
              <a:spLocks noChangeShapeType="1"/>
            </p:cNvSpPr>
            <p:nvPr/>
          </p:nvSpPr>
          <p:spPr bwMode="auto">
            <a:xfrm flipH="1">
              <a:off x="1516" y="2976"/>
              <a:ext cx="565" cy="240"/>
            </a:xfrm>
            <a:prstGeom prst="line">
              <a:avLst/>
            </a:prstGeom>
            <a:noFill/>
            <a:ln w="19050" cmpd="dbl">
              <a:solidFill>
                <a:schemeClr val="tx1"/>
              </a:solidFill>
              <a:round/>
              <a:headEnd/>
              <a:tailEnd/>
            </a:ln>
          </p:spPr>
          <p:txBody>
            <a:bodyPr wrap="none" anchor="ctr">
              <a:prstTxWarp prst="textNoShape">
                <a:avLst/>
              </a:prstTxWarp>
            </a:bodyPr>
            <a:lstStyle/>
            <a:p>
              <a:endParaRPr lang="en-GB"/>
            </a:p>
          </p:txBody>
        </p:sp>
        <p:sp>
          <p:nvSpPr>
            <p:cNvPr id="19474" name="Line 19"/>
            <p:cNvSpPr>
              <a:spLocks noChangeShapeType="1"/>
            </p:cNvSpPr>
            <p:nvPr/>
          </p:nvSpPr>
          <p:spPr bwMode="auto">
            <a:xfrm flipH="1" flipV="1">
              <a:off x="1657" y="2256"/>
              <a:ext cx="188" cy="48"/>
            </a:xfrm>
            <a:prstGeom prst="line">
              <a:avLst/>
            </a:prstGeom>
            <a:noFill/>
            <a:ln w="19050" cmpd="dbl">
              <a:solidFill>
                <a:schemeClr val="tx1"/>
              </a:solidFill>
              <a:round/>
              <a:headEnd/>
              <a:tailEnd/>
            </a:ln>
          </p:spPr>
          <p:txBody>
            <a:bodyPr wrap="none" anchor="ctr">
              <a:prstTxWarp prst="textNoShape">
                <a:avLst/>
              </a:prstTxWarp>
            </a:bodyPr>
            <a:lstStyle/>
            <a:p>
              <a:endParaRPr lang="en-GB"/>
            </a:p>
          </p:txBody>
        </p:sp>
        <p:sp>
          <p:nvSpPr>
            <p:cNvPr id="19475" name="Line 20"/>
            <p:cNvSpPr>
              <a:spLocks noChangeShapeType="1"/>
            </p:cNvSpPr>
            <p:nvPr/>
          </p:nvSpPr>
          <p:spPr bwMode="auto">
            <a:xfrm flipH="1" flipV="1">
              <a:off x="1422" y="1344"/>
              <a:ext cx="659" cy="432"/>
            </a:xfrm>
            <a:prstGeom prst="line">
              <a:avLst/>
            </a:prstGeom>
            <a:noFill/>
            <a:ln w="19050" cmpd="dbl">
              <a:solidFill>
                <a:schemeClr val="tx1"/>
              </a:solidFill>
              <a:round/>
              <a:headEnd/>
              <a:tailEnd/>
            </a:ln>
          </p:spPr>
          <p:txBody>
            <a:bodyPr wrap="none" anchor="ctr">
              <a:prstTxWarp prst="textNoShape">
                <a:avLst/>
              </a:prstTxWarp>
            </a:bodyPr>
            <a:lstStyle/>
            <a:p>
              <a:endParaRPr lang="en-GB"/>
            </a:p>
          </p:txBody>
        </p:sp>
        <p:sp>
          <p:nvSpPr>
            <p:cNvPr id="19476" name="Line 21"/>
            <p:cNvSpPr>
              <a:spLocks noChangeShapeType="1"/>
            </p:cNvSpPr>
            <p:nvPr/>
          </p:nvSpPr>
          <p:spPr bwMode="auto">
            <a:xfrm>
              <a:off x="2880" y="720"/>
              <a:ext cx="48" cy="720"/>
            </a:xfrm>
            <a:prstGeom prst="line">
              <a:avLst/>
            </a:prstGeom>
            <a:noFill/>
            <a:ln w="19050" cmpd="dbl">
              <a:solidFill>
                <a:schemeClr val="tx1"/>
              </a:solidFill>
              <a:round/>
              <a:headEnd/>
              <a:tailEnd/>
            </a:ln>
          </p:spPr>
          <p:txBody>
            <a:bodyPr wrap="none" anchor="ctr">
              <a:prstTxWarp prst="textNoShape">
                <a:avLst/>
              </a:prstTxWarp>
            </a:bodyPr>
            <a:lstStyle/>
            <a:p>
              <a:endParaRPr lang="en-GB"/>
            </a:p>
          </p:txBody>
        </p:sp>
        <p:sp>
          <p:nvSpPr>
            <p:cNvPr id="19477" name="Line 22"/>
            <p:cNvSpPr>
              <a:spLocks noChangeShapeType="1"/>
            </p:cNvSpPr>
            <p:nvPr/>
          </p:nvSpPr>
          <p:spPr bwMode="auto">
            <a:xfrm flipH="1">
              <a:off x="3588" y="1008"/>
              <a:ext cx="659" cy="624"/>
            </a:xfrm>
            <a:prstGeom prst="line">
              <a:avLst/>
            </a:prstGeom>
            <a:noFill/>
            <a:ln w="19050" cmpd="dbl">
              <a:solidFill>
                <a:schemeClr val="tx1"/>
              </a:solidFill>
              <a:round/>
              <a:headEnd/>
              <a:tailEnd/>
            </a:ln>
          </p:spPr>
          <p:txBody>
            <a:bodyPr wrap="none" anchor="ctr">
              <a:prstTxWarp prst="textNoShape">
                <a:avLst/>
              </a:prstTxWarp>
            </a:bodyPr>
            <a:lstStyle/>
            <a:p>
              <a:endParaRPr lang="en-GB"/>
            </a:p>
          </p:txBody>
        </p:sp>
        <p:sp>
          <p:nvSpPr>
            <p:cNvPr id="19478" name="Line 23"/>
            <p:cNvSpPr>
              <a:spLocks noChangeShapeType="1"/>
            </p:cNvSpPr>
            <p:nvPr/>
          </p:nvSpPr>
          <p:spPr bwMode="auto">
            <a:xfrm flipH="1">
              <a:off x="3870" y="1680"/>
              <a:ext cx="1036" cy="336"/>
            </a:xfrm>
            <a:prstGeom prst="line">
              <a:avLst/>
            </a:prstGeom>
            <a:noFill/>
            <a:ln w="19050" cmpd="dbl">
              <a:solidFill>
                <a:schemeClr val="tx1"/>
              </a:solidFill>
              <a:round/>
              <a:headEnd/>
              <a:tailEnd/>
            </a:ln>
          </p:spPr>
          <p:txBody>
            <a:bodyPr wrap="none" anchor="ctr">
              <a:prstTxWarp prst="textNoShape">
                <a:avLst/>
              </a:prstTxWarp>
            </a:bodyPr>
            <a:lstStyle/>
            <a:p>
              <a:endParaRPr lang="en-GB"/>
            </a:p>
          </p:txBody>
        </p:sp>
        <p:sp>
          <p:nvSpPr>
            <p:cNvPr id="19479" name="Line 24"/>
            <p:cNvSpPr>
              <a:spLocks noChangeShapeType="1"/>
            </p:cNvSpPr>
            <p:nvPr/>
          </p:nvSpPr>
          <p:spPr bwMode="auto">
            <a:xfrm flipH="1">
              <a:off x="3964" y="2352"/>
              <a:ext cx="377" cy="0"/>
            </a:xfrm>
            <a:prstGeom prst="line">
              <a:avLst/>
            </a:prstGeom>
            <a:noFill/>
            <a:ln w="19050" cmpd="dbl">
              <a:solidFill>
                <a:schemeClr val="tx1"/>
              </a:solidFill>
              <a:round/>
              <a:headEnd/>
              <a:tailEnd/>
            </a:ln>
          </p:spPr>
          <p:txBody>
            <a:bodyPr wrap="none" anchor="ctr">
              <a:prstTxWarp prst="textNoShape">
                <a:avLst/>
              </a:prstTxWarp>
            </a:bodyPr>
            <a:lstStyle/>
            <a:p>
              <a:endParaRPr lang="en-GB"/>
            </a:p>
          </p:txBody>
        </p:sp>
        <p:sp>
          <p:nvSpPr>
            <p:cNvPr id="19480" name="Line 25"/>
            <p:cNvSpPr>
              <a:spLocks noChangeShapeType="1"/>
            </p:cNvSpPr>
            <p:nvPr/>
          </p:nvSpPr>
          <p:spPr bwMode="auto">
            <a:xfrm flipH="1" flipV="1">
              <a:off x="3776" y="2928"/>
              <a:ext cx="283" cy="384"/>
            </a:xfrm>
            <a:prstGeom prst="line">
              <a:avLst/>
            </a:prstGeom>
            <a:noFill/>
            <a:ln w="19050" cmpd="dbl">
              <a:solidFill>
                <a:schemeClr val="tx1"/>
              </a:solidFill>
              <a:round/>
              <a:headEnd/>
              <a:tailEnd/>
            </a:ln>
          </p:spPr>
          <p:txBody>
            <a:bodyPr wrap="none" anchor="ctr">
              <a:prstTxWarp prst="textNoShape">
                <a:avLst/>
              </a:prstTxWarp>
            </a:bodyPr>
            <a:lstStyle/>
            <a:p>
              <a:endParaRPr lang="en-GB"/>
            </a:p>
          </p:txBody>
        </p:sp>
      </p:grpSp>
      <p:pic>
        <p:nvPicPr>
          <p:cNvPr id="25" name="Picture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7649" y="5885073"/>
            <a:ext cx="2474499" cy="875049"/>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normAutofit/>
          </a:bodyPr>
          <a:lstStyle/>
          <a:p>
            <a:r>
              <a:rPr lang="es-ES" sz="4000" b="1" dirty="0" smtClean="0"/>
              <a:t>Aprobación para la campaña</a:t>
            </a:r>
            <a:endParaRPr lang="es-ES" sz="4000" b="1" dirty="0">
              <a:ea typeface="ＭＳ Ｐゴシック" pitchFamily="-84" charset="-128"/>
              <a:cs typeface="ＭＳ Ｐゴシック" pitchFamily="-84" charset="-128"/>
            </a:endParaRPr>
          </a:p>
        </p:txBody>
      </p:sp>
      <p:sp>
        <p:nvSpPr>
          <p:cNvPr id="29699" name="TextBox 2"/>
          <p:cNvSpPr txBox="1">
            <a:spLocks noChangeArrowheads="1"/>
          </p:cNvSpPr>
          <p:nvPr/>
        </p:nvSpPr>
        <p:spPr bwMode="auto">
          <a:xfrm>
            <a:off x="709325" y="1905000"/>
            <a:ext cx="6529675" cy="3785652"/>
          </a:xfrm>
          <a:prstGeom prst="rect">
            <a:avLst/>
          </a:prstGeom>
          <a:noFill/>
          <a:ln w="9525">
            <a:noFill/>
            <a:miter lim="800000"/>
            <a:headEnd/>
            <a:tailEnd/>
          </a:ln>
        </p:spPr>
        <p:txBody>
          <a:bodyPr wrap="square">
            <a:prstTxWarp prst="textNoShape">
              <a:avLst/>
            </a:prstTxWarp>
            <a:spAutoFit/>
          </a:bodyPr>
          <a:lstStyle/>
          <a:p>
            <a:r>
              <a:rPr lang="es-ES" sz="2400" dirty="0" smtClean="0"/>
              <a:t>Involucrar a los/as líderes principales – mandato democrático</a:t>
            </a:r>
          </a:p>
          <a:p>
            <a:endParaRPr lang="es-ES" sz="2400" dirty="0"/>
          </a:p>
          <a:p>
            <a:r>
              <a:rPr lang="es-ES" sz="2400" dirty="0" smtClean="0"/>
              <a:t>Calcular los recursos necesarios</a:t>
            </a:r>
          </a:p>
          <a:p>
            <a:pPr>
              <a:buFont typeface="Arial" pitchFamily="-84" charset="0"/>
              <a:buChar char="•"/>
            </a:pPr>
            <a:r>
              <a:rPr lang="es-ES" sz="2400" dirty="0" smtClean="0"/>
              <a:t>  Tierra</a:t>
            </a:r>
          </a:p>
          <a:p>
            <a:pPr>
              <a:buFont typeface="Arial" pitchFamily="-84" charset="0"/>
              <a:buChar char="•"/>
            </a:pPr>
            <a:r>
              <a:rPr lang="es-ES" sz="2400" dirty="0" smtClean="0"/>
              <a:t>  Medios de presión necesarios</a:t>
            </a:r>
          </a:p>
          <a:p>
            <a:pPr>
              <a:buFont typeface="Arial" pitchFamily="-84" charset="0"/>
              <a:buChar char="•"/>
            </a:pPr>
            <a:r>
              <a:rPr lang="es-ES" sz="2400" dirty="0" smtClean="0"/>
              <a:t>  Otros de “aire” (comunicaciones, etc.)</a:t>
            </a:r>
          </a:p>
          <a:p>
            <a:pPr>
              <a:buFont typeface="Arial" pitchFamily="-84" charset="0"/>
              <a:buChar char="•"/>
            </a:pPr>
            <a:endParaRPr lang="es-ES" sz="2400" dirty="0"/>
          </a:p>
          <a:p>
            <a:r>
              <a:rPr lang="es-ES" sz="2400" dirty="0" smtClean="0"/>
              <a:t>¿Encaja bien dentro de la estrategia global del sector y de crecimiento del sindicato?</a:t>
            </a:r>
            <a:endParaRPr lang="es-ES" sz="2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8599" y="5885073"/>
            <a:ext cx="2474499" cy="875049"/>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391400" cy="1552575"/>
          </a:xfrm>
        </p:spPr>
        <p:txBody>
          <a:bodyPr>
            <a:noAutofit/>
          </a:bodyPr>
          <a:lstStyle/>
          <a:p>
            <a:pPr eaLnBrk="1" hangingPunct="1"/>
            <a:r>
              <a:rPr lang="es-ES" sz="4000" b="1" dirty="0" smtClean="0"/>
              <a:t>Desarrollar los elementos de tierra, aire e internos</a:t>
            </a:r>
          </a:p>
        </p:txBody>
      </p:sp>
      <p:sp>
        <p:nvSpPr>
          <p:cNvPr id="3" name="Text Placeholder 2"/>
          <p:cNvSpPr>
            <a:spLocks noGrp="1"/>
          </p:cNvSpPr>
          <p:nvPr>
            <p:ph type="body" idx="1"/>
          </p:nvPr>
        </p:nvSpPr>
        <p:spPr>
          <a:xfrm>
            <a:off x="304800" y="1874838"/>
            <a:ext cx="4040188" cy="639762"/>
          </a:xfrm>
        </p:spPr>
        <p:txBody>
          <a:bodyPr/>
          <a:lstStyle/>
          <a:p>
            <a:pPr eaLnBrk="1" hangingPunct="1"/>
            <a:r>
              <a:rPr dirty="0" smtClean="0"/>
              <a:t>La estrategia incluye...</a:t>
            </a:r>
          </a:p>
        </p:txBody>
      </p:sp>
      <p:sp>
        <p:nvSpPr>
          <p:cNvPr id="4" name="Content Placeholder 3"/>
          <p:cNvSpPr>
            <a:spLocks noGrp="1"/>
          </p:cNvSpPr>
          <p:nvPr>
            <p:ph sz="half" idx="2"/>
          </p:nvPr>
        </p:nvSpPr>
        <p:spPr>
          <a:xfrm>
            <a:off x="304800" y="2678113"/>
            <a:ext cx="4192588" cy="3951287"/>
          </a:xfrm>
          <a:ln>
            <a:noFill/>
          </a:ln>
        </p:spPr>
        <p:txBody>
          <a:bodyPr>
            <a:normAutofit fontScale="92500" lnSpcReduction="10000"/>
          </a:bodyPr>
          <a:lstStyle/>
          <a:p>
            <a:pPr eaLnBrk="1" hangingPunct="1">
              <a:lnSpc>
                <a:spcPct val="80000"/>
              </a:lnSpc>
            </a:pPr>
            <a:r>
              <a:rPr lang="es-ES" sz="2000" dirty="0" smtClean="0"/>
              <a:t>“Tierra”</a:t>
            </a:r>
          </a:p>
          <a:p>
            <a:pPr lvl="1" eaLnBrk="1" hangingPunct="1">
              <a:lnSpc>
                <a:spcPct val="80000"/>
              </a:lnSpc>
            </a:pPr>
            <a:r>
              <a:rPr lang="es-ES" sz="1700" dirty="0" smtClean="0"/>
              <a:t>Actividades dinámicas de trabajadores/as no sindicalizados</a:t>
            </a:r>
          </a:p>
          <a:p>
            <a:pPr lvl="1" eaLnBrk="1" hangingPunct="1">
              <a:lnSpc>
                <a:spcPct val="80000"/>
              </a:lnSpc>
            </a:pPr>
            <a:r>
              <a:rPr lang="es-ES" sz="1700" dirty="0" smtClean="0"/>
              <a:t>Movilización de miembros</a:t>
            </a:r>
          </a:p>
          <a:p>
            <a:pPr eaLnBrk="1" hangingPunct="1">
              <a:lnSpc>
                <a:spcPct val="80000"/>
              </a:lnSpc>
            </a:pPr>
            <a:r>
              <a:rPr lang="es-ES" sz="2000" dirty="0" smtClean="0"/>
              <a:t>“Internos”</a:t>
            </a:r>
          </a:p>
          <a:p>
            <a:pPr lvl="1" eaLnBrk="1" hangingPunct="1">
              <a:lnSpc>
                <a:spcPct val="80000"/>
              </a:lnSpc>
            </a:pPr>
            <a:r>
              <a:rPr lang="es-ES" sz="1700" dirty="0" smtClean="0"/>
              <a:t>Integrar las negociaciones (punto álgido)</a:t>
            </a:r>
          </a:p>
          <a:p>
            <a:pPr lvl="1" eaLnBrk="1" hangingPunct="1">
              <a:lnSpc>
                <a:spcPct val="80000"/>
              </a:lnSpc>
            </a:pPr>
            <a:r>
              <a:rPr lang="es-ES" sz="1700" dirty="0" smtClean="0"/>
              <a:t>Focalización organizativa</a:t>
            </a:r>
          </a:p>
          <a:p>
            <a:pPr eaLnBrk="1" hangingPunct="1">
              <a:lnSpc>
                <a:spcPct val="80000"/>
              </a:lnSpc>
            </a:pPr>
            <a:r>
              <a:rPr lang="es-ES" sz="2000" dirty="0" smtClean="0"/>
              <a:t>“Aéreo”</a:t>
            </a:r>
          </a:p>
          <a:p>
            <a:pPr lvl="1" eaLnBrk="1" hangingPunct="1">
              <a:lnSpc>
                <a:spcPct val="80000"/>
              </a:lnSpc>
            </a:pPr>
            <a:r>
              <a:rPr lang="es-ES" sz="1700" dirty="0" smtClean="0"/>
              <a:t>Mensaje: “justicia para los/as trabajadores/as” y mal ciudadano corporativo”</a:t>
            </a:r>
          </a:p>
          <a:p>
            <a:pPr lvl="1" eaLnBrk="1" hangingPunct="1">
              <a:lnSpc>
                <a:spcPct val="80000"/>
              </a:lnSpc>
              <a:buFont typeface="Arial" pitchFamily="-84" charset="0"/>
              <a:buNone/>
            </a:pPr>
            <a:r>
              <a:rPr lang="es-ES" sz="1700" dirty="0" smtClean="0"/>
              <a:t>	(posición de superioridad moral)</a:t>
            </a:r>
          </a:p>
          <a:p>
            <a:pPr lvl="1" eaLnBrk="1" hangingPunct="1">
              <a:lnSpc>
                <a:spcPct val="80000"/>
              </a:lnSpc>
            </a:pPr>
            <a:r>
              <a:rPr lang="es-ES" sz="1700" dirty="0" smtClean="0"/>
              <a:t>Imagen de la campaña (clientes y usuarios)</a:t>
            </a:r>
          </a:p>
          <a:p>
            <a:pPr lvl="1" eaLnBrk="1" hangingPunct="1">
              <a:lnSpc>
                <a:spcPct val="80000"/>
              </a:lnSpc>
            </a:pPr>
            <a:r>
              <a:rPr lang="es-ES" sz="1700" dirty="0" smtClean="0"/>
              <a:t>Presión económica</a:t>
            </a:r>
          </a:p>
          <a:p>
            <a:pPr lvl="1" eaLnBrk="1" hangingPunct="1">
              <a:lnSpc>
                <a:spcPct val="80000"/>
              </a:lnSpc>
            </a:pPr>
            <a:r>
              <a:rPr lang="es-ES" sz="1700" dirty="0" smtClean="0"/>
              <a:t>Aliados comunitarios, políticos y otros</a:t>
            </a:r>
            <a:endParaRPr lang="es-ES" sz="1700" dirty="0">
              <a:ea typeface="ＭＳ Ｐゴシック" pitchFamily="-84" charset="-128"/>
            </a:endParaRPr>
          </a:p>
        </p:txBody>
      </p:sp>
      <p:sp>
        <p:nvSpPr>
          <p:cNvPr id="5" name="Text Placeholder 4"/>
          <p:cNvSpPr>
            <a:spLocks noGrp="1"/>
          </p:cNvSpPr>
          <p:nvPr>
            <p:ph type="body" sz="quarter" idx="3"/>
          </p:nvPr>
        </p:nvSpPr>
        <p:spPr>
          <a:xfrm>
            <a:off x="4645025" y="1874838"/>
            <a:ext cx="4041775" cy="639762"/>
          </a:xfrm>
        </p:spPr>
        <p:txBody>
          <a:bodyPr/>
          <a:lstStyle/>
          <a:p>
            <a:pPr algn="r" eaLnBrk="1" hangingPunct="1"/>
            <a:r>
              <a:rPr dirty="0" smtClean="0"/>
              <a:t>... actividades de la campaña</a:t>
            </a:r>
          </a:p>
        </p:txBody>
      </p:sp>
      <p:sp>
        <p:nvSpPr>
          <p:cNvPr id="6" name="Content Placeholder 5"/>
          <p:cNvSpPr>
            <a:spLocks noGrp="1"/>
          </p:cNvSpPr>
          <p:nvPr>
            <p:ph sz="quarter" idx="4"/>
          </p:nvPr>
        </p:nvSpPr>
        <p:spPr>
          <a:xfrm>
            <a:off x="4645025" y="2678113"/>
            <a:ext cx="4041775" cy="3951287"/>
          </a:xfrm>
          <a:ln>
            <a:noFill/>
          </a:ln>
        </p:spPr>
        <p:txBody>
          <a:bodyPr>
            <a:normAutofit fontScale="92500" lnSpcReduction="10000"/>
          </a:bodyPr>
          <a:lstStyle/>
          <a:p>
            <a:pPr eaLnBrk="1" hangingPunct="1"/>
            <a:r>
              <a:rPr lang="es-ES" sz="2000" dirty="0" smtClean="0"/>
              <a:t>Organización</a:t>
            </a:r>
            <a:endParaRPr lang="es-ES" sz="2000" dirty="0">
              <a:ea typeface="ＭＳ Ｐゴシック" pitchFamily="-84" charset="-128"/>
              <a:cs typeface="ＭＳ Ｐゴシック" pitchFamily="-84" charset="-128"/>
            </a:endParaRPr>
          </a:p>
          <a:p>
            <a:pPr eaLnBrk="1" hangingPunct="1"/>
            <a:r>
              <a:rPr lang="es-ES" sz="2000" dirty="0" smtClean="0"/>
              <a:t>Estrategia de negociación</a:t>
            </a:r>
          </a:p>
          <a:p>
            <a:pPr eaLnBrk="1" hangingPunct="1"/>
            <a:r>
              <a:rPr lang="es-ES" sz="2000" dirty="0" smtClean="0"/>
              <a:t>Relaciones entre sindicato y empleadores</a:t>
            </a:r>
          </a:p>
          <a:p>
            <a:pPr eaLnBrk="1" hangingPunct="1"/>
            <a:r>
              <a:rPr lang="es-ES" sz="2000" dirty="0" smtClean="0"/>
              <a:t>Medios y comunicaciones</a:t>
            </a:r>
          </a:p>
          <a:p>
            <a:pPr eaLnBrk="1" hangingPunct="1"/>
            <a:r>
              <a:rPr lang="es-ES" sz="2000" dirty="0" smtClean="0"/>
              <a:t>Aliados comunitarios y sobre las cuestiones</a:t>
            </a:r>
          </a:p>
          <a:p>
            <a:pPr eaLnBrk="1" hangingPunct="1"/>
            <a:r>
              <a:rPr lang="es-ES" sz="2000" dirty="0" smtClean="0"/>
              <a:t>Aliados políticos y apoyo de personas elegidas</a:t>
            </a:r>
          </a:p>
          <a:p>
            <a:pPr eaLnBrk="1" hangingPunct="1"/>
            <a:r>
              <a:rPr lang="es-ES" sz="2000" dirty="0" smtClean="0"/>
              <a:t>Investigación estratégica</a:t>
            </a:r>
          </a:p>
          <a:p>
            <a:pPr eaLnBrk="1" hangingPunct="1"/>
            <a:r>
              <a:rPr lang="es-ES" sz="2000" dirty="0" smtClean="0"/>
              <a:t>Estrategias de capital</a:t>
            </a:r>
          </a:p>
          <a:p>
            <a:pPr eaLnBrk="1" hangingPunct="1"/>
            <a:r>
              <a:rPr lang="es-ES" sz="2000" dirty="0" smtClean="0"/>
              <a:t>Ofensiva legal</a:t>
            </a:r>
            <a:endParaRPr lang="es-ES" sz="2000"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7649" y="5885073"/>
            <a:ext cx="2474499" cy="87504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box(in)">
                                      <p:cBhvr>
                                        <p:cTn id="10" dur="500"/>
                                        <p:tgtEl>
                                          <p:spTgt spid="4">
                                            <p:txEl>
                                              <p:pRg st="0" end="0"/>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box(in)">
                                      <p:cBhvr>
                                        <p:cTn id="13" dur="500"/>
                                        <p:tgtEl>
                                          <p:spTgt spid="4">
                                            <p:txEl>
                                              <p:pRg st="1" end="1"/>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box(in)">
                                      <p:cBhvr>
                                        <p:cTn id="16" dur="500"/>
                                        <p:tgtEl>
                                          <p:spTgt spid="4">
                                            <p:txEl>
                                              <p:pRg st="2" end="2"/>
                                            </p:txEl>
                                          </p:spTgt>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box(in)">
                                      <p:cBhvr>
                                        <p:cTn id="19" dur="500"/>
                                        <p:tgtEl>
                                          <p:spTgt spid="4">
                                            <p:txEl>
                                              <p:pRg st="3" end="3"/>
                                            </p:txEl>
                                          </p:spTgt>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box(in)">
                                      <p:cBhvr>
                                        <p:cTn id="22" dur="500"/>
                                        <p:tgtEl>
                                          <p:spTgt spid="4">
                                            <p:txEl>
                                              <p:pRg st="4" end="4"/>
                                            </p:txEl>
                                          </p:spTgt>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box(in)">
                                      <p:cBhvr>
                                        <p:cTn id="25" dur="500"/>
                                        <p:tgtEl>
                                          <p:spTgt spid="4">
                                            <p:txEl>
                                              <p:pRg st="5" end="5"/>
                                            </p:txEl>
                                          </p:spTgt>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box(in)">
                                      <p:cBhvr>
                                        <p:cTn id="28" dur="500"/>
                                        <p:tgtEl>
                                          <p:spTgt spid="4">
                                            <p:txEl>
                                              <p:pRg st="6" end="6"/>
                                            </p:txEl>
                                          </p:spTgt>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Effect transition="in" filter="box(in)">
                                      <p:cBhvr>
                                        <p:cTn id="31" dur="500"/>
                                        <p:tgtEl>
                                          <p:spTgt spid="4">
                                            <p:txEl>
                                              <p:pRg st="7" end="7"/>
                                            </p:txEl>
                                          </p:spTgt>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4">
                                            <p:txEl>
                                              <p:pRg st="8" end="8"/>
                                            </p:txEl>
                                          </p:spTgt>
                                        </p:tgtEl>
                                        <p:attrNameLst>
                                          <p:attrName>style.visibility</p:attrName>
                                        </p:attrNameLst>
                                      </p:cBhvr>
                                      <p:to>
                                        <p:strVal val="visible"/>
                                      </p:to>
                                    </p:set>
                                    <p:animEffect transition="in" filter="box(in)">
                                      <p:cBhvr>
                                        <p:cTn id="34" dur="500"/>
                                        <p:tgtEl>
                                          <p:spTgt spid="4">
                                            <p:txEl>
                                              <p:pRg st="8" end="8"/>
                                            </p:txEl>
                                          </p:spTgt>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4">
                                            <p:txEl>
                                              <p:pRg st="9" end="9"/>
                                            </p:txEl>
                                          </p:spTgt>
                                        </p:tgtEl>
                                        <p:attrNameLst>
                                          <p:attrName>style.visibility</p:attrName>
                                        </p:attrNameLst>
                                      </p:cBhvr>
                                      <p:to>
                                        <p:strVal val="visible"/>
                                      </p:to>
                                    </p:set>
                                    <p:animEffect transition="in" filter="box(in)">
                                      <p:cBhvr>
                                        <p:cTn id="37" dur="500"/>
                                        <p:tgtEl>
                                          <p:spTgt spid="4">
                                            <p:txEl>
                                              <p:pRg st="9" end="9"/>
                                            </p:txEl>
                                          </p:spTgt>
                                        </p:tgtEl>
                                      </p:cBhvr>
                                    </p:animEffect>
                                  </p:childTnLst>
                                </p:cTn>
                              </p:par>
                              <p:par>
                                <p:cTn id="38" presetID="4" presetClass="entr" presetSubtype="16" fill="hold" grpId="0" nodeType="withEffect">
                                  <p:stCondLst>
                                    <p:cond delay="0"/>
                                  </p:stCondLst>
                                  <p:childTnLst>
                                    <p:set>
                                      <p:cBhvr>
                                        <p:cTn id="39" dur="1" fill="hold">
                                          <p:stCondLst>
                                            <p:cond delay="0"/>
                                          </p:stCondLst>
                                        </p:cTn>
                                        <p:tgtEl>
                                          <p:spTgt spid="4">
                                            <p:txEl>
                                              <p:pRg st="10" end="10"/>
                                            </p:txEl>
                                          </p:spTgt>
                                        </p:tgtEl>
                                        <p:attrNameLst>
                                          <p:attrName>style.visibility</p:attrName>
                                        </p:attrNameLst>
                                      </p:cBhvr>
                                      <p:to>
                                        <p:strVal val="visible"/>
                                      </p:to>
                                    </p:set>
                                    <p:animEffect transition="in" filter="box(in)">
                                      <p:cBhvr>
                                        <p:cTn id="40" dur="500"/>
                                        <p:tgtEl>
                                          <p:spTgt spid="4">
                                            <p:txEl>
                                              <p:pRg st="10" end="10"/>
                                            </p:txEl>
                                          </p:spTgt>
                                        </p:tgtEl>
                                      </p:cBhvr>
                                    </p:animEffect>
                                  </p:childTnLst>
                                </p:cTn>
                              </p:par>
                              <p:par>
                                <p:cTn id="41" presetID="4" presetClass="entr" presetSubtype="16" fill="hold" grpId="0" nodeType="withEffect">
                                  <p:stCondLst>
                                    <p:cond delay="0"/>
                                  </p:stCondLst>
                                  <p:childTnLst>
                                    <p:set>
                                      <p:cBhvr>
                                        <p:cTn id="42" dur="1" fill="hold">
                                          <p:stCondLst>
                                            <p:cond delay="0"/>
                                          </p:stCondLst>
                                        </p:cTn>
                                        <p:tgtEl>
                                          <p:spTgt spid="4">
                                            <p:txEl>
                                              <p:pRg st="11" end="11"/>
                                            </p:txEl>
                                          </p:spTgt>
                                        </p:tgtEl>
                                        <p:attrNameLst>
                                          <p:attrName>style.visibility</p:attrName>
                                        </p:attrNameLst>
                                      </p:cBhvr>
                                      <p:to>
                                        <p:strVal val="visible"/>
                                      </p:to>
                                    </p:set>
                                    <p:animEffect transition="in" filter="box(in)">
                                      <p:cBhvr>
                                        <p:cTn id="43" dur="500"/>
                                        <p:tgtEl>
                                          <p:spTgt spid="4">
                                            <p:txEl>
                                              <p:pRg st="11" end="1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5">
                                            <p:txEl>
                                              <p:pRg st="0" end="0"/>
                                            </p:txEl>
                                          </p:spTgt>
                                        </p:tgtEl>
                                        <p:attrNameLst>
                                          <p:attrName>style.visibility</p:attrName>
                                        </p:attrNameLst>
                                      </p:cBhvr>
                                      <p:to>
                                        <p:strVal val="visible"/>
                                      </p:to>
                                    </p:set>
                                    <p:animEffect transition="in" filter="box(in)">
                                      <p:cBhvr>
                                        <p:cTn id="48" dur="500"/>
                                        <p:tgtEl>
                                          <p:spTgt spid="5">
                                            <p:txEl>
                                              <p:pRg st="0" end="0"/>
                                            </p:txEl>
                                          </p:spTgt>
                                        </p:tgtEl>
                                      </p:cBhvr>
                                    </p:animEffect>
                                  </p:childTnLst>
                                </p:cTn>
                              </p:par>
                              <p:par>
                                <p:cTn id="49" presetID="4" presetClass="entr" presetSubtype="16" fill="hold" grpId="0" nodeType="withEffect">
                                  <p:stCondLst>
                                    <p:cond delay="0"/>
                                  </p:stCondLst>
                                  <p:childTnLst>
                                    <p:set>
                                      <p:cBhvr>
                                        <p:cTn id="50" dur="1" fill="hold">
                                          <p:stCondLst>
                                            <p:cond delay="0"/>
                                          </p:stCondLst>
                                        </p:cTn>
                                        <p:tgtEl>
                                          <p:spTgt spid="6">
                                            <p:txEl>
                                              <p:pRg st="0" end="0"/>
                                            </p:txEl>
                                          </p:spTgt>
                                        </p:tgtEl>
                                        <p:attrNameLst>
                                          <p:attrName>style.visibility</p:attrName>
                                        </p:attrNameLst>
                                      </p:cBhvr>
                                      <p:to>
                                        <p:strVal val="visible"/>
                                      </p:to>
                                    </p:set>
                                    <p:animEffect transition="in" filter="box(in)">
                                      <p:cBhvr>
                                        <p:cTn id="51" dur="500"/>
                                        <p:tgtEl>
                                          <p:spTgt spid="6">
                                            <p:txEl>
                                              <p:pRg st="0" end="0"/>
                                            </p:txEl>
                                          </p:spTgt>
                                        </p:tgtEl>
                                      </p:cBhvr>
                                    </p:animEffect>
                                  </p:childTnLst>
                                </p:cTn>
                              </p:par>
                              <p:par>
                                <p:cTn id="52" presetID="4" presetClass="entr" presetSubtype="16" fill="hold" grpId="0" nodeType="withEffect">
                                  <p:stCondLst>
                                    <p:cond delay="0"/>
                                  </p:stCondLst>
                                  <p:childTnLst>
                                    <p:set>
                                      <p:cBhvr>
                                        <p:cTn id="53" dur="1" fill="hold">
                                          <p:stCondLst>
                                            <p:cond delay="0"/>
                                          </p:stCondLst>
                                        </p:cTn>
                                        <p:tgtEl>
                                          <p:spTgt spid="6">
                                            <p:txEl>
                                              <p:pRg st="1" end="1"/>
                                            </p:txEl>
                                          </p:spTgt>
                                        </p:tgtEl>
                                        <p:attrNameLst>
                                          <p:attrName>style.visibility</p:attrName>
                                        </p:attrNameLst>
                                      </p:cBhvr>
                                      <p:to>
                                        <p:strVal val="visible"/>
                                      </p:to>
                                    </p:set>
                                    <p:animEffect transition="in" filter="box(in)">
                                      <p:cBhvr>
                                        <p:cTn id="54" dur="500"/>
                                        <p:tgtEl>
                                          <p:spTgt spid="6">
                                            <p:txEl>
                                              <p:pRg st="1" end="1"/>
                                            </p:txEl>
                                          </p:spTgt>
                                        </p:tgtEl>
                                      </p:cBhvr>
                                    </p:animEffect>
                                  </p:childTnLst>
                                </p:cTn>
                              </p:par>
                              <p:par>
                                <p:cTn id="55" presetID="4" presetClass="entr" presetSubtype="16" fill="hold" grpId="0" nodeType="withEffect">
                                  <p:stCondLst>
                                    <p:cond delay="0"/>
                                  </p:stCondLst>
                                  <p:childTnLst>
                                    <p:set>
                                      <p:cBhvr>
                                        <p:cTn id="56" dur="1" fill="hold">
                                          <p:stCondLst>
                                            <p:cond delay="0"/>
                                          </p:stCondLst>
                                        </p:cTn>
                                        <p:tgtEl>
                                          <p:spTgt spid="6">
                                            <p:txEl>
                                              <p:pRg st="2" end="2"/>
                                            </p:txEl>
                                          </p:spTgt>
                                        </p:tgtEl>
                                        <p:attrNameLst>
                                          <p:attrName>style.visibility</p:attrName>
                                        </p:attrNameLst>
                                      </p:cBhvr>
                                      <p:to>
                                        <p:strVal val="visible"/>
                                      </p:to>
                                    </p:set>
                                    <p:animEffect transition="in" filter="box(in)">
                                      <p:cBhvr>
                                        <p:cTn id="57" dur="500"/>
                                        <p:tgtEl>
                                          <p:spTgt spid="6">
                                            <p:txEl>
                                              <p:pRg st="2" end="2"/>
                                            </p:txEl>
                                          </p:spTgt>
                                        </p:tgtEl>
                                      </p:cBhvr>
                                    </p:animEffect>
                                  </p:childTnLst>
                                </p:cTn>
                              </p:par>
                              <p:par>
                                <p:cTn id="58" presetID="4" presetClass="entr" presetSubtype="16" fill="hold" grpId="0" nodeType="withEffect">
                                  <p:stCondLst>
                                    <p:cond delay="0"/>
                                  </p:stCondLst>
                                  <p:childTnLst>
                                    <p:set>
                                      <p:cBhvr>
                                        <p:cTn id="59" dur="1" fill="hold">
                                          <p:stCondLst>
                                            <p:cond delay="0"/>
                                          </p:stCondLst>
                                        </p:cTn>
                                        <p:tgtEl>
                                          <p:spTgt spid="6">
                                            <p:txEl>
                                              <p:pRg st="3" end="3"/>
                                            </p:txEl>
                                          </p:spTgt>
                                        </p:tgtEl>
                                        <p:attrNameLst>
                                          <p:attrName>style.visibility</p:attrName>
                                        </p:attrNameLst>
                                      </p:cBhvr>
                                      <p:to>
                                        <p:strVal val="visible"/>
                                      </p:to>
                                    </p:set>
                                    <p:animEffect transition="in" filter="box(in)">
                                      <p:cBhvr>
                                        <p:cTn id="60" dur="500"/>
                                        <p:tgtEl>
                                          <p:spTgt spid="6">
                                            <p:txEl>
                                              <p:pRg st="3" end="3"/>
                                            </p:txEl>
                                          </p:spTgt>
                                        </p:tgtEl>
                                      </p:cBhvr>
                                    </p:animEffect>
                                  </p:childTnLst>
                                </p:cTn>
                              </p:par>
                              <p:par>
                                <p:cTn id="61" presetID="4" presetClass="entr" presetSubtype="16" fill="hold" grpId="0" nodeType="withEffect">
                                  <p:stCondLst>
                                    <p:cond delay="0"/>
                                  </p:stCondLst>
                                  <p:childTnLst>
                                    <p:set>
                                      <p:cBhvr>
                                        <p:cTn id="62" dur="1" fill="hold">
                                          <p:stCondLst>
                                            <p:cond delay="0"/>
                                          </p:stCondLst>
                                        </p:cTn>
                                        <p:tgtEl>
                                          <p:spTgt spid="6">
                                            <p:txEl>
                                              <p:pRg st="4" end="4"/>
                                            </p:txEl>
                                          </p:spTgt>
                                        </p:tgtEl>
                                        <p:attrNameLst>
                                          <p:attrName>style.visibility</p:attrName>
                                        </p:attrNameLst>
                                      </p:cBhvr>
                                      <p:to>
                                        <p:strVal val="visible"/>
                                      </p:to>
                                    </p:set>
                                    <p:animEffect transition="in" filter="box(in)">
                                      <p:cBhvr>
                                        <p:cTn id="63" dur="500"/>
                                        <p:tgtEl>
                                          <p:spTgt spid="6">
                                            <p:txEl>
                                              <p:pRg st="4" end="4"/>
                                            </p:txEl>
                                          </p:spTgt>
                                        </p:tgtEl>
                                      </p:cBhvr>
                                    </p:animEffect>
                                  </p:childTnLst>
                                </p:cTn>
                              </p:par>
                              <p:par>
                                <p:cTn id="64" presetID="4" presetClass="entr" presetSubtype="16" fill="hold" grpId="0" nodeType="withEffect">
                                  <p:stCondLst>
                                    <p:cond delay="0"/>
                                  </p:stCondLst>
                                  <p:childTnLst>
                                    <p:set>
                                      <p:cBhvr>
                                        <p:cTn id="65" dur="1" fill="hold">
                                          <p:stCondLst>
                                            <p:cond delay="0"/>
                                          </p:stCondLst>
                                        </p:cTn>
                                        <p:tgtEl>
                                          <p:spTgt spid="6">
                                            <p:txEl>
                                              <p:pRg st="5" end="5"/>
                                            </p:txEl>
                                          </p:spTgt>
                                        </p:tgtEl>
                                        <p:attrNameLst>
                                          <p:attrName>style.visibility</p:attrName>
                                        </p:attrNameLst>
                                      </p:cBhvr>
                                      <p:to>
                                        <p:strVal val="visible"/>
                                      </p:to>
                                    </p:set>
                                    <p:animEffect transition="in" filter="box(in)">
                                      <p:cBhvr>
                                        <p:cTn id="66" dur="500"/>
                                        <p:tgtEl>
                                          <p:spTgt spid="6">
                                            <p:txEl>
                                              <p:pRg st="5" end="5"/>
                                            </p:txEl>
                                          </p:spTgt>
                                        </p:tgtEl>
                                      </p:cBhvr>
                                    </p:animEffect>
                                  </p:childTnLst>
                                </p:cTn>
                              </p:par>
                              <p:par>
                                <p:cTn id="67" presetID="4" presetClass="entr" presetSubtype="16" fill="hold" grpId="0" nodeType="withEffect">
                                  <p:stCondLst>
                                    <p:cond delay="0"/>
                                  </p:stCondLst>
                                  <p:childTnLst>
                                    <p:set>
                                      <p:cBhvr>
                                        <p:cTn id="68" dur="1" fill="hold">
                                          <p:stCondLst>
                                            <p:cond delay="0"/>
                                          </p:stCondLst>
                                        </p:cTn>
                                        <p:tgtEl>
                                          <p:spTgt spid="6">
                                            <p:txEl>
                                              <p:pRg st="6" end="6"/>
                                            </p:txEl>
                                          </p:spTgt>
                                        </p:tgtEl>
                                        <p:attrNameLst>
                                          <p:attrName>style.visibility</p:attrName>
                                        </p:attrNameLst>
                                      </p:cBhvr>
                                      <p:to>
                                        <p:strVal val="visible"/>
                                      </p:to>
                                    </p:set>
                                    <p:animEffect transition="in" filter="box(in)">
                                      <p:cBhvr>
                                        <p:cTn id="69" dur="500"/>
                                        <p:tgtEl>
                                          <p:spTgt spid="6">
                                            <p:txEl>
                                              <p:pRg st="6" end="6"/>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4" presetClass="entr" presetSubtype="16" fill="hold" grpId="0" nodeType="clickEffect">
                                  <p:stCondLst>
                                    <p:cond delay="0"/>
                                  </p:stCondLst>
                                  <p:childTnLst>
                                    <p:set>
                                      <p:cBhvr>
                                        <p:cTn id="73" dur="1" fill="hold">
                                          <p:stCondLst>
                                            <p:cond delay="0"/>
                                          </p:stCondLst>
                                        </p:cTn>
                                        <p:tgtEl>
                                          <p:spTgt spid="6">
                                            <p:txEl>
                                              <p:pRg st="7" end="7"/>
                                            </p:txEl>
                                          </p:spTgt>
                                        </p:tgtEl>
                                        <p:attrNameLst>
                                          <p:attrName>style.visibility</p:attrName>
                                        </p:attrNameLst>
                                      </p:cBhvr>
                                      <p:to>
                                        <p:strVal val="visible"/>
                                      </p:to>
                                    </p:set>
                                    <p:animEffect transition="in" filter="box(in)">
                                      <p:cBhvr>
                                        <p:cTn id="74" dur="500"/>
                                        <p:tgtEl>
                                          <p:spTgt spid="6">
                                            <p:txEl>
                                              <p:pRg st="7" end="7"/>
                                            </p:txEl>
                                          </p:spTgt>
                                        </p:tgtEl>
                                      </p:cBhvr>
                                    </p:animEffect>
                                  </p:childTnLst>
                                </p:cTn>
                              </p:par>
                              <p:par>
                                <p:cTn id="75" presetID="4" presetClass="entr" presetSubtype="16" fill="hold" grpId="0" nodeType="withEffect">
                                  <p:stCondLst>
                                    <p:cond delay="0"/>
                                  </p:stCondLst>
                                  <p:childTnLst>
                                    <p:set>
                                      <p:cBhvr>
                                        <p:cTn id="76" dur="1" fill="hold">
                                          <p:stCondLst>
                                            <p:cond delay="0"/>
                                          </p:stCondLst>
                                        </p:cTn>
                                        <p:tgtEl>
                                          <p:spTgt spid="6">
                                            <p:txEl>
                                              <p:pRg st="8" end="8"/>
                                            </p:txEl>
                                          </p:spTgt>
                                        </p:tgtEl>
                                        <p:attrNameLst>
                                          <p:attrName>style.visibility</p:attrName>
                                        </p:attrNameLst>
                                      </p:cBhvr>
                                      <p:to>
                                        <p:strVal val="visible"/>
                                      </p:to>
                                    </p:set>
                                    <p:animEffect transition="in" filter="box(in)">
                                      <p:cBhvr>
                                        <p:cTn id="77"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8614" name="Group 6"/>
          <p:cNvGraphicFramePr>
            <a:graphicFrameLocks noGrp="1"/>
          </p:cNvGraphicFramePr>
          <p:nvPr>
            <p:extLst>
              <p:ext uri="{D42A27DB-BD31-4B8C-83A1-F6EECF244321}">
                <p14:modId xmlns:p14="http://schemas.microsoft.com/office/powerpoint/2010/main" val="2629295213"/>
              </p:ext>
            </p:extLst>
          </p:nvPr>
        </p:nvGraphicFramePr>
        <p:xfrm>
          <a:off x="417634" y="1016000"/>
          <a:ext cx="8423032" cy="5760975"/>
        </p:xfrm>
        <a:graphic>
          <a:graphicData uri="http://schemas.openxmlformats.org/drawingml/2006/table">
            <a:tbl>
              <a:tblPr/>
              <a:tblGrid>
                <a:gridCol w="1604355"/>
                <a:gridCol w="2184362"/>
                <a:gridCol w="4634315"/>
              </a:tblGrid>
              <a:tr h="274638">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n-US" sz="1200" b="1" i="0" u="none" strike="noStrike" cap="none" normalizeH="0" baseline="0" dirty="0">
                          <a:ln>
                            <a:noFill/>
                          </a:ln>
                          <a:solidFill>
                            <a:schemeClr val="tx1"/>
                          </a:solidFill>
                          <a:effectLst/>
                          <a:latin typeface="+mn-lt"/>
                        </a:rPr>
                        <a:t>Elemento de la campaña</a:t>
                      </a:r>
                      <a:endParaRPr kumimoji="0" lang="es-ES" sz="1800" b="0" i="0" u="none" strike="noStrike" cap="none" normalizeH="0" baseline="0" dirty="0">
                        <a:ln>
                          <a:noFill/>
                        </a:ln>
                        <a:solidFill>
                          <a:schemeClr val="tx1"/>
                        </a:solidFill>
                        <a:effectLst/>
                        <a:latin typeface="+mn-lt"/>
                        <a:ea typeface="ＭＳ Ｐゴシック" pitchFamily="-84" charset="-128"/>
                        <a:cs typeface="ＭＳ Ｐゴシック" pitchFamily="-84" charset="-128"/>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n-US" sz="1400" b="1" i="0" u="none" strike="noStrike" cap="none" normalizeH="0" baseline="0" dirty="0">
                          <a:ln>
                            <a:noFill/>
                          </a:ln>
                          <a:solidFill>
                            <a:schemeClr val="tx1"/>
                          </a:solidFill>
                          <a:effectLst/>
                          <a:latin typeface="+mn-lt"/>
                        </a:rPr>
                        <a:t>Objetivos</a:t>
                      </a: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n-US" sz="1400" b="1" i="0" u="none" strike="noStrike" cap="none" normalizeH="0" baseline="0">
                          <a:ln>
                            <a:noFill/>
                          </a:ln>
                          <a:solidFill>
                            <a:schemeClr val="tx1"/>
                          </a:solidFill>
                          <a:effectLst/>
                          <a:latin typeface="+mn-lt"/>
                        </a:rPr>
                        <a:t>Actividades</a:t>
                      </a: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0700">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n-US" sz="1200" b="1" i="0" u="none" strike="noStrike" cap="none" normalizeH="0" baseline="0">
                          <a:ln>
                            <a:noFill/>
                          </a:ln>
                          <a:solidFill>
                            <a:schemeClr val="tx1"/>
                          </a:solidFill>
                          <a:effectLst/>
                          <a:latin typeface="+mn-lt"/>
                        </a:rPr>
                        <a:t>Investigación</a:t>
                      </a:r>
                      <a:endParaRPr kumimoji="0" lang="es-ES" sz="1200" b="1" i="0" u="none" strike="noStrike" cap="none" normalizeH="0" baseline="0">
                        <a:ln>
                          <a:noFill/>
                        </a:ln>
                        <a:solidFill>
                          <a:schemeClr val="tx1"/>
                        </a:solidFill>
                        <a:effectLst/>
                        <a:latin typeface="+mn-lt"/>
                        <a:ea typeface="ＭＳ Ｐゴシック" pitchFamily="-84" charset="-128"/>
                        <a:cs typeface="ＭＳ Ｐゴシック" pitchFamily="-84" charset="-128"/>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86AA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r>
                        <a:rPr kumimoji="0" lang="es-ES" sz="1400" b="0" i="0" u="none" strike="noStrike" cap="none" normalizeH="0" baseline="0" noProof="0" dirty="0" smtClean="0">
                          <a:ln>
                            <a:noFill/>
                          </a:ln>
                          <a:solidFill>
                            <a:schemeClr val="tx1"/>
                          </a:solidFill>
                          <a:effectLst/>
                          <a:latin typeface="+mn-lt"/>
                        </a:rPr>
                        <a:t>Perfil de la compañía e identificar a los inversores</a:t>
                      </a:r>
                      <a:endParaRPr kumimoji="0" lang="es-ES" sz="1400" b="0" i="0" u="none" strike="noStrike" cap="none" normalizeH="0" baseline="0" noProof="0" dirty="0">
                        <a:ln>
                          <a:noFill/>
                        </a:ln>
                        <a:solidFill>
                          <a:schemeClr val="tx1"/>
                        </a:solidFill>
                        <a:effectLst/>
                        <a:latin typeface="+mn-lt"/>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r>
                        <a:rPr kumimoji="0" lang="es-ES" sz="1400" b="0" i="0" u="none" strike="noStrike" cap="none" normalizeH="0" baseline="0" noProof="0" dirty="0" smtClean="0">
                          <a:ln>
                            <a:noFill/>
                          </a:ln>
                          <a:solidFill>
                            <a:schemeClr val="tx1"/>
                          </a:solidFill>
                          <a:effectLst/>
                          <a:latin typeface="+mn-lt"/>
                        </a:rPr>
                        <a:t>Buscar en Internet respuestas a las preguntas sobre el perfil de la empresa</a:t>
                      </a:r>
                      <a:endParaRPr kumimoji="0" lang="es-ES" sz="1400" b="0" i="0" u="none" strike="noStrike" cap="none" normalizeH="0" baseline="0" noProof="0" dirty="0">
                        <a:ln>
                          <a:noFill/>
                        </a:ln>
                        <a:solidFill>
                          <a:schemeClr val="tx1"/>
                        </a:solidFill>
                        <a:effectLst/>
                        <a:latin typeface="+mn-lt"/>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4988">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s-ES" sz="1200" b="1" i="0" u="none" strike="noStrike" cap="none" normalizeH="0" baseline="0" noProof="0" smtClean="0">
                          <a:ln>
                            <a:noFill/>
                          </a:ln>
                          <a:solidFill>
                            <a:schemeClr val="tx1"/>
                          </a:solidFill>
                          <a:effectLst/>
                          <a:latin typeface="+mn-lt"/>
                        </a:rPr>
                        <a:t>Campo: Organización de activistas y trabajadores/as</a:t>
                      </a:r>
                      <a:endParaRPr kumimoji="0" lang="es-ES" sz="1200" b="1" i="0" u="none" strike="noStrike" cap="none" normalizeH="0" baseline="0" noProof="0">
                        <a:ln>
                          <a:noFill/>
                        </a:ln>
                        <a:solidFill>
                          <a:schemeClr val="tx1"/>
                        </a:solidFill>
                        <a:effectLst/>
                        <a:latin typeface="+mn-lt"/>
                        <a:ea typeface="ＭＳ Ｐゴシック" pitchFamily="-84" charset="-128"/>
                        <a:cs typeface="ＭＳ Ｐゴシック" pitchFamily="-84" charset="-128"/>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86AA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r>
                        <a:rPr kumimoji="0" lang="es-ES" sz="1400" b="0" i="0" u="none" strike="noStrike" cap="none" normalizeH="0" baseline="0" noProof="0" dirty="0" smtClean="0">
                          <a:ln>
                            <a:noFill/>
                          </a:ln>
                          <a:solidFill>
                            <a:schemeClr val="tx1"/>
                          </a:solidFill>
                          <a:effectLst/>
                          <a:latin typeface="+mn-lt"/>
                        </a:rPr>
                        <a:t>Aumentar la densidad a un 60 %</a:t>
                      </a:r>
                    </a:p>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r>
                        <a:rPr kumimoji="0" lang="es-ES" sz="1400" b="0" i="0" u="none" strike="noStrike" cap="none" normalizeH="0" baseline="0" noProof="0" dirty="0" smtClean="0">
                          <a:ln>
                            <a:noFill/>
                          </a:ln>
                          <a:solidFill>
                            <a:schemeClr val="tx1"/>
                          </a:solidFill>
                          <a:effectLst/>
                          <a:latin typeface="+mn-lt"/>
                        </a:rPr>
                        <a:t>Formar a 50 activistas</a:t>
                      </a:r>
                    </a:p>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r>
                        <a:rPr kumimoji="0" lang="es-ES" sz="1400" b="0" i="0" u="none" strike="noStrike" cap="none" normalizeH="0" baseline="0" noProof="0" dirty="0" smtClean="0">
                          <a:ln>
                            <a:noFill/>
                          </a:ln>
                          <a:solidFill>
                            <a:schemeClr val="tx1"/>
                          </a:solidFill>
                          <a:effectLst/>
                          <a:latin typeface="+mn-lt"/>
                        </a:rPr>
                        <a:t>Formar 5 comités regionales</a:t>
                      </a:r>
                      <a:endParaRPr kumimoji="0" lang="es-ES" sz="1400" b="0" i="0" u="none" strike="noStrike" cap="none" normalizeH="0" baseline="0" noProof="0" dirty="0">
                        <a:ln>
                          <a:noFill/>
                        </a:ln>
                        <a:solidFill>
                          <a:schemeClr val="tx1"/>
                        </a:solidFill>
                        <a:effectLst/>
                        <a:latin typeface="+mn-lt"/>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r>
                        <a:rPr kumimoji="0" lang="es-ES" sz="1400" b="0" i="0" u="none" strike="noStrike" cap="none" normalizeH="0" baseline="0" noProof="0" dirty="0" smtClean="0">
                          <a:ln>
                            <a:noFill/>
                          </a:ln>
                          <a:solidFill>
                            <a:schemeClr val="tx1"/>
                          </a:solidFill>
                          <a:effectLst/>
                          <a:latin typeface="+mn-lt"/>
                        </a:rPr>
                        <a:t>Mapear la compañía geográficamente en la ciudad</a:t>
                      </a:r>
                    </a:p>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r>
                        <a:rPr kumimoji="0" lang="es-ES" sz="1400" b="0" i="0" u="none" strike="noStrike" cap="none" normalizeH="0" baseline="0" noProof="0" dirty="0" smtClean="0">
                          <a:ln>
                            <a:noFill/>
                          </a:ln>
                          <a:solidFill>
                            <a:schemeClr val="tx1"/>
                          </a:solidFill>
                          <a:effectLst/>
                          <a:latin typeface="+mn-lt"/>
                        </a:rPr>
                        <a:t>Establecer contactos sistemáticos individuales con </a:t>
                      </a:r>
                      <a:br>
                        <a:rPr kumimoji="0" lang="es-ES" sz="1400" b="0" i="0" u="none" strike="noStrike" cap="none" normalizeH="0" baseline="0" noProof="0" dirty="0" smtClean="0">
                          <a:ln>
                            <a:noFill/>
                          </a:ln>
                          <a:solidFill>
                            <a:schemeClr val="tx1"/>
                          </a:solidFill>
                          <a:effectLst/>
                          <a:latin typeface="+mn-lt"/>
                        </a:rPr>
                      </a:br>
                      <a:r>
                        <a:rPr kumimoji="0" lang="es-ES" sz="1400" b="0" i="0" u="none" strike="noStrike" cap="none" normalizeH="0" baseline="0" noProof="0" dirty="0" smtClean="0">
                          <a:ln>
                            <a:noFill/>
                          </a:ln>
                          <a:solidFill>
                            <a:schemeClr val="tx1"/>
                          </a:solidFill>
                          <a:effectLst/>
                          <a:latin typeface="+mn-lt"/>
                        </a:rPr>
                        <a:t>los/as trabajadores/as en áreas clave</a:t>
                      </a:r>
                    </a:p>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r>
                        <a:rPr kumimoji="0" lang="es-ES" sz="1400" b="0" i="0" u="none" strike="noStrike" cap="none" normalizeH="0" baseline="0" noProof="0" dirty="0" smtClean="0">
                          <a:ln>
                            <a:noFill/>
                          </a:ln>
                          <a:solidFill>
                            <a:schemeClr val="tx1"/>
                          </a:solidFill>
                          <a:effectLst/>
                          <a:latin typeface="+mn-lt"/>
                        </a:rPr>
                        <a:t>Identificar 1 activista por cada 10 trabajadores/as</a:t>
                      </a:r>
                      <a:endParaRPr kumimoji="0" lang="es-ES" sz="1400" b="0" i="0" u="none" strike="noStrike" cap="none" normalizeH="0" baseline="0" noProof="0" dirty="0">
                        <a:ln>
                          <a:noFill/>
                        </a:ln>
                        <a:solidFill>
                          <a:schemeClr val="tx1"/>
                        </a:solidFill>
                        <a:effectLst/>
                        <a:latin typeface="+mn-lt"/>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4988">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s-ES" sz="1200" b="1" i="0" u="none" strike="noStrike" cap="none" normalizeH="0" baseline="0" noProof="0" dirty="0" smtClean="0">
                          <a:ln>
                            <a:noFill/>
                          </a:ln>
                          <a:solidFill>
                            <a:schemeClr val="tx1"/>
                          </a:solidFill>
                          <a:effectLst/>
                          <a:latin typeface="+mn-lt"/>
                        </a:rPr>
                        <a:t>Campo: </a:t>
                      </a:r>
                    </a:p>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s-ES" sz="1200" b="1" i="0" u="none" strike="noStrike" cap="none" normalizeH="0" baseline="0" noProof="0" dirty="0" smtClean="0">
                          <a:ln>
                            <a:noFill/>
                          </a:ln>
                          <a:solidFill>
                            <a:schemeClr val="tx1"/>
                          </a:solidFill>
                          <a:effectLst/>
                          <a:latin typeface="+mn-lt"/>
                          <a:ea typeface="ＭＳ Ｐゴシック" pitchFamily="-84" charset="-128"/>
                          <a:cs typeface="ＭＳ Ｐゴシック" pitchFamily="-84" charset="-128"/>
                        </a:rPr>
                        <a:t>Acciones de miembros</a:t>
                      </a:r>
                      <a:endParaRPr kumimoji="0" lang="es-ES" sz="1200" b="1" i="0" u="none" strike="noStrike" cap="none" normalizeH="0" baseline="0" noProof="0" dirty="0">
                        <a:ln>
                          <a:noFill/>
                        </a:ln>
                        <a:solidFill>
                          <a:schemeClr val="tx1"/>
                        </a:solidFill>
                        <a:effectLst/>
                        <a:latin typeface="+mn-lt"/>
                        <a:ea typeface="ＭＳ Ｐゴシック" pitchFamily="-84" charset="-128"/>
                        <a:cs typeface="ＭＳ Ｐゴシック" pitchFamily="-84" charset="-128"/>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86AA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r>
                        <a:rPr kumimoji="0" lang="es-ES" sz="1400" b="0" i="0" u="none" strike="noStrike" cap="none" normalizeH="0" baseline="0" noProof="0" dirty="0" smtClean="0">
                          <a:ln>
                            <a:noFill/>
                          </a:ln>
                          <a:solidFill>
                            <a:schemeClr val="tx1"/>
                          </a:solidFill>
                          <a:effectLst/>
                          <a:latin typeface="+mn-lt"/>
                        </a:rPr>
                        <a:t>Recoger 1000 firmas para una petición sobre una cuestión ganable</a:t>
                      </a:r>
                      <a:endParaRPr kumimoji="0" lang="es-ES" sz="1400" b="0" i="0" u="none" strike="noStrike" cap="none" normalizeH="0" baseline="0" noProof="0" dirty="0">
                        <a:ln>
                          <a:noFill/>
                        </a:ln>
                        <a:solidFill>
                          <a:schemeClr val="tx1"/>
                        </a:solidFill>
                        <a:effectLst/>
                        <a:latin typeface="+mn-lt"/>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r>
                        <a:rPr kumimoji="0" lang="es-ES" sz="1400" b="0" i="0" u="none" strike="noStrike" cap="none" normalizeH="0" baseline="0" noProof="0" dirty="0" smtClean="0">
                          <a:ln>
                            <a:noFill/>
                          </a:ln>
                          <a:solidFill>
                            <a:schemeClr val="tx1"/>
                          </a:solidFill>
                          <a:effectLst/>
                          <a:latin typeface="+mn-lt"/>
                        </a:rPr>
                        <a:t>Pedir a 20 activistas clave que recojan 50 firmas cada uno/a</a:t>
                      </a:r>
                      <a:endParaRPr kumimoji="0" lang="es-ES" sz="1400" b="0" i="0" u="none" strike="noStrike" cap="none" normalizeH="0" baseline="0" noProof="0" dirty="0">
                        <a:ln>
                          <a:noFill/>
                        </a:ln>
                        <a:solidFill>
                          <a:schemeClr val="tx1"/>
                        </a:solidFill>
                        <a:effectLst/>
                        <a:latin typeface="+mn-lt"/>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9113">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s-ES" sz="1200" b="1" i="0" u="none" strike="noStrike" cap="none" normalizeH="0" baseline="0" noProof="0" smtClean="0">
                          <a:ln>
                            <a:noFill/>
                          </a:ln>
                          <a:solidFill>
                            <a:schemeClr val="tx1"/>
                          </a:solidFill>
                          <a:effectLst/>
                          <a:latin typeface="+mn-lt"/>
                        </a:rPr>
                        <a:t>Jurídico</a:t>
                      </a:r>
                      <a:endParaRPr kumimoji="0" lang="es-ES" sz="1200" b="1" i="0" u="none" strike="noStrike" cap="none" normalizeH="0" baseline="0" noProof="0">
                        <a:ln>
                          <a:noFill/>
                        </a:ln>
                        <a:solidFill>
                          <a:schemeClr val="tx1"/>
                        </a:solidFill>
                        <a:effectLst/>
                        <a:latin typeface="+mn-lt"/>
                        <a:ea typeface="ＭＳ Ｐゴシック" pitchFamily="-84" charset="-128"/>
                        <a:cs typeface="ＭＳ Ｐゴシック" pitchFamily="-84" charset="-128"/>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86AA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s-ES" sz="1400" b="0" i="0" u="none" strike="noStrike" cap="none" normalizeH="0" baseline="0" noProof="0">
                        <a:ln>
                          <a:noFill/>
                        </a:ln>
                        <a:solidFill>
                          <a:schemeClr val="tx1"/>
                        </a:solidFill>
                        <a:effectLst/>
                        <a:latin typeface="+mn-lt"/>
                        <a:ea typeface="ＭＳ Ｐゴシック" pitchFamily="-84" charset="-128"/>
                        <a:cs typeface="ＭＳ Ｐゴシック" pitchFamily="-84" charset="-128"/>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s-ES" sz="1400" b="0" i="0" u="none" strike="noStrike" cap="none" normalizeH="0" baseline="0" noProof="0">
                        <a:ln>
                          <a:noFill/>
                        </a:ln>
                        <a:solidFill>
                          <a:schemeClr val="tx1"/>
                        </a:solidFill>
                        <a:effectLst/>
                        <a:latin typeface="+mn-lt"/>
                        <a:ea typeface="ＭＳ Ｐゴシック" pitchFamily="-84" charset="-128"/>
                        <a:cs typeface="ＭＳ Ｐゴシック" pitchFamily="-84" charset="-128"/>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7525">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s-ES" sz="1200" b="1" i="0" u="none" strike="noStrike" cap="none" normalizeH="0" baseline="0" noProof="0" smtClean="0">
                          <a:ln>
                            <a:noFill/>
                          </a:ln>
                          <a:solidFill>
                            <a:schemeClr val="tx1"/>
                          </a:solidFill>
                          <a:effectLst/>
                          <a:latin typeface="+mn-lt"/>
                        </a:rPr>
                        <a:t>Medios de comunicación</a:t>
                      </a:r>
                      <a:endParaRPr kumimoji="0" lang="es-ES" sz="1200" b="1" i="0" u="none" strike="noStrike" cap="none" normalizeH="0" baseline="0" noProof="0">
                        <a:ln>
                          <a:noFill/>
                        </a:ln>
                        <a:solidFill>
                          <a:schemeClr val="tx1"/>
                        </a:solidFill>
                        <a:effectLst/>
                        <a:latin typeface="+mn-lt"/>
                        <a:ea typeface="ＭＳ Ｐゴシック" pitchFamily="-84" charset="-128"/>
                        <a:cs typeface="ＭＳ Ｐゴシック" pitchFamily="-84" charset="-128"/>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86AA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s-ES" sz="1400" b="0" i="0" u="none" strike="noStrike" cap="none" normalizeH="0" baseline="0" noProof="0">
                        <a:ln>
                          <a:noFill/>
                        </a:ln>
                        <a:solidFill>
                          <a:schemeClr val="tx1"/>
                        </a:solidFill>
                        <a:effectLst/>
                        <a:latin typeface="+mn-lt"/>
                        <a:ea typeface="ＭＳ Ｐゴシック" pitchFamily="-84" charset="-128"/>
                        <a:cs typeface="ＭＳ Ｐゴシック" pitchFamily="-84" charset="-128"/>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s-ES" sz="1400" b="0" i="0" u="none" strike="noStrike" cap="none" normalizeH="0" baseline="0" noProof="0">
                        <a:ln>
                          <a:noFill/>
                        </a:ln>
                        <a:solidFill>
                          <a:schemeClr val="tx1"/>
                        </a:solidFill>
                        <a:effectLst/>
                        <a:latin typeface="+mn-lt"/>
                        <a:ea typeface="ＭＳ Ｐゴシック" pitchFamily="-84" charset="-128"/>
                        <a:cs typeface="ＭＳ Ｐゴシック" pitchFamily="-84" charset="-128"/>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0700">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s-ES" sz="1200" b="1" i="0" u="none" strike="noStrike" cap="none" normalizeH="0" baseline="0" noProof="0" smtClean="0">
                          <a:ln>
                            <a:noFill/>
                          </a:ln>
                          <a:solidFill>
                            <a:schemeClr val="tx1"/>
                          </a:solidFill>
                          <a:effectLst/>
                          <a:latin typeface="+mn-lt"/>
                        </a:rPr>
                        <a:t>Gobierno y ámbito político</a:t>
                      </a:r>
                      <a:endParaRPr kumimoji="0" lang="es-ES" sz="1200" b="1" i="0" u="none" strike="noStrike" cap="none" normalizeH="0" baseline="0" noProof="0">
                        <a:ln>
                          <a:noFill/>
                        </a:ln>
                        <a:solidFill>
                          <a:schemeClr val="tx1"/>
                        </a:solidFill>
                        <a:effectLst/>
                        <a:latin typeface="+mn-lt"/>
                        <a:ea typeface="ＭＳ Ｐゴシック" pitchFamily="-84" charset="-128"/>
                        <a:cs typeface="ＭＳ Ｐゴシック" pitchFamily="-84" charset="-128"/>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86AA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s-ES" sz="1400" b="0" i="0" u="none" strike="noStrike" cap="none" normalizeH="0" baseline="0" noProof="0">
                        <a:ln>
                          <a:noFill/>
                        </a:ln>
                        <a:solidFill>
                          <a:schemeClr val="tx1"/>
                        </a:solidFill>
                        <a:effectLst/>
                        <a:latin typeface="+mn-lt"/>
                        <a:ea typeface="ＭＳ Ｐゴシック" pitchFamily="-84" charset="-128"/>
                        <a:cs typeface="ＭＳ Ｐゴシック" pitchFamily="-84" charset="-128"/>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s-ES" sz="1400" b="0" i="0" u="none" strike="noStrike" cap="none" normalizeH="0" baseline="0" noProof="0">
                        <a:ln>
                          <a:noFill/>
                        </a:ln>
                        <a:solidFill>
                          <a:schemeClr val="tx1"/>
                        </a:solidFill>
                        <a:effectLst/>
                        <a:latin typeface="+mn-lt"/>
                        <a:ea typeface="ＭＳ Ｐゴシック" pitchFamily="-84" charset="-128"/>
                        <a:cs typeface="ＭＳ Ｐゴシック" pitchFamily="-84" charset="-128"/>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7525">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s-ES" sz="1200" b="1" i="0" u="none" strike="noStrike" cap="none" normalizeH="0" baseline="0" noProof="0" smtClean="0">
                          <a:ln>
                            <a:noFill/>
                          </a:ln>
                          <a:solidFill>
                            <a:schemeClr val="tx1"/>
                          </a:solidFill>
                          <a:effectLst/>
                          <a:latin typeface="+mn-lt"/>
                        </a:rPr>
                        <a:t>ONG, comunidades</a:t>
                      </a:r>
                      <a:endParaRPr kumimoji="0" lang="es-ES" sz="1200" b="1" i="0" u="none" strike="noStrike" cap="none" normalizeH="0" baseline="0" noProof="0">
                        <a:ln>
                          <a:noFill/>
                        </a:ln>
                        <a:solidFill>
                          <a:schemeClr val="tx1"/>
                        </a:solidFill>
                        <a:effectLst/>
                        <a:latin typeface="+mn-lt"/>
                        <a:ea typeface="ＭＳ Ｐゴシック" pitchFamily="-84" charset="-128"/>
                        <a:cs typeface="ＭＳ Ｐゴシック" pitchFamily="-84" charset="-128"/>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86AA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r>
                        <a:rPr kumimoji="0" lang="es-ES" sz="1400" b="0" i="0" u="none" strike="noStrike" cap="none" normalizeH="0" baseline="0" noProof="0" dirty="0" smtClean="0">
                          <a:ln>
                            <a:noFill/>
                          </a:ln>
                          <a:solidFill>
                            <a:schemeClr val="tx1"/>
                          </a:solidFill>
                          <a:effectLst/>
                          <a:latin typeface="+mn-lt"/>
                        </a:rPr>
                        <a:t>Identificar 3 grupos de NGO que firmen a favor</a:t>
                      </a:r>
                      <a:endParaRPr kumimoji="0" lang="es-ES" sz="1400" b="0" i="0" u="none" strike="noStrike" cap="none" normalizeH="0" baseline="0" noProof="0" dirty="0">
                        <a:ln>
                          <a:noFill/>
                        </a:ln>
                        <a:solidFill>
                          <a:schemeClr val="tx1"/>
                        </a:solidFill>
                        <a:effectLst/>
                        <a:latin typeface="+mn-lt"/>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r>
                        <a:rPr kumimoji="0" lang="es-ES" sz="1400" b="0" i="0" u="none" strike="noStrike" cap="none" normalizeH="0" baseline="0" noProof="0" dirty="0" smtClean="0">
                          <a:ln>
                            <a:noFill/>
                          </a:ln>
                          <a:solidFill>
                            <a:schemeClr val="tx1"/>
                          </a:solidFill>
                          <a:effectLst/>
                          <a:latin typeface="+mn-lt"/>
                        </a:rPr>
                        <a:t>Identificar a las ONG que hacen campaña sobre la pobreza/cuestiones relevantes. Celebrar reuniones individuales con los/as líderes de las ONG.</a:t>
                      </a:r>
                      <a:endParaRPr kumimoji="0" lang="es-ES" sz="1400" b="0" i="0" u="none" strike="noStrike" cap="none" normalizeH="0" baseline="0" noProof="0" dirty="0">
                        <a:ln>
                          <a:noFill/>
                        </a:ln>
                        <a:solidFill>
                          <a:schemeClr val="tx1"/>
                        </a:solidFill>
                        <a:effectLst/>
                        <a:latin typeface="+mn-lt"/>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9113">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s-ES" sz="1200" b="1" i="0" u="none" strike="noStrike" cap="none" normalizeH="0" baseline="0" noProof="0" dirty="0" smtClean="0">
                          <a:ln>
                            <a:noFill/>
                          </a:ln>
                          <a:solidFill>
                            <a:schemeClr val="tx1"/>
                          </a:solidFill>
                          <a:effectLst/>
                          <a:latin typeface="+mn-lt"/>
                        </a:rPr>
                        <a:t>Clientes</a:t>
                      </a:r>
                      <a:endParaRPr kumimoji="0" lang="es-ES" sz="1200" b="1" i="0" u="none" strike="noStrike" cap="none" normalizeH="0" baseline="0" noProof="0" dirty="0">
                        <a:ln>
                          <a:noFill/>
                        </a:ln>
                        <a:solidFill>
                          <a:schemeClr val="tx1"/>
                        </a:solidFill>
                        <a:effectLst/>
                        <a:latin typeface="+mn-lt"/>
                        <a:ea typeface="ＭＳ Ｐゴシック" pitchFamily="-84" charset="-128"/>
                        <a:cs typeface="ＭＳ Ｐゴシック" pitchFamily="-84" charset="-128"/>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86AA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s-ES" sz="1400" b="0" i="0" u="none" strike="noStrike" cap="none" normalizeH="0" baseline="0" noProof="0" dirty="0">
                        <a:ln>
                          <a:noFill/>
                        </a:ln>
                        <a:solidFill>
                          <a:schemeClr val="tx1"/>
                        </a:solidFill>
                        <a:effectLst/>
                        <a:latin typeface="+mn-lt"/>
                        <a:ea typeface="ＭＳ Ｐゴシック" pitchFamily="-84" charset="-128"/>
                        <a:cs typeface="ＭＳ Ｐゴシック" pitchFamily="-84" charset="-128"/>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1400" b="0" i="0" u="none" strike="noStrike" cap="none" normalizeH="0" baseline="0" dirty="0">
                        <a:ln>
                          <a:noFill/>
                        </a:ln>
                        <a:solidFill>
                          <a:schemeClr val="tx1"/>
                        </a:solidFill>
                        <a:effectLst/>
                        <a:latin typeface="+mn-lt"/>
                        <a:ea typeface="ＭＳ Ｐゴシック" pitchFamily="-84" charset="-128"/>
                        <a:cs typeface="ＭＳ Ｐゴシック" pitchFamily="-84" charset="-128"/>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 name="Title 1"/>
          <p:cNvSpPr txBox="1">
            <a:spLocks/>
          </p:cNvSpPr>
          <p:nvPr/>
        </p:nvSpPr>
        <p:spPr>
          <a:xfrm>
            <a:off x="666750" y="180109"/>
            <a:ext cx="7658100" cy="1411432"/>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b="1" dirty="0" smtClean="0"/>
              <a:t>Objetivos de la campaña</a:t>
            </a:r>
            <a:endParaRPr lang="es-ES" sz="3200" b="1" dirty="0">
              <a:ea typeface="ＭＳ Ｐゴシック" pitchFamily="-84" charset="-128"/>
              <a:cs typeface="ＭＳ Ｐゴシック" pitchFamily="-84" charset="-128"/>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6235" y="145503"/>
            <a:ext cx="2093513" cy="740322"/>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611" name="Group 107"/>
          <p:cNvGraphicFramePr>
            <a:graphicFrameLocks noGrp="1"/>
          </p:cNvGraphicFramePr>
          <p:nvPr>
            <p:extLst>
              <p:ext uri="{D42A27DB-BD31-4B8C-83A1-F6EECF244321}">
                <p14:modId xmlns:p14="http://schemas.microsoft.com/office/powerpoint/2010/main" val="1893492594"/>
              </p:ext>
            </p:extLst>
          </p:nvPr>
        </p:nvGraphicFramePr>
        <p:xfrm>
          <a:off x="296653" y="1219200"/>
          <a:ext cx="8390146" cy="5104691"/>
        </p:xfrm>
        <a:graphic>
          <a:graphicData uri="http://schemas.openxmlformats.org/drawingml/2006/table">
            <a:tbl>
              <a:tblPr/>
              <a:tblGrid>
                <a:gridCol w="2617997"/>
                <a:gridCol w="990600"/>
                <a:gridCol w="895350"/>
                <a:gridCol w="971550"/>
                <a:gridCol w="933450"/>
                <a:gridCol w="971550"/>
                <a:gridCol w="1009649"/>
              </a:tblGrid>
              <a:tr h="651869">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n-US" sz="1200" b="1" i="0" u="none" strike="noStrike" cap="none" normalizeH="0" baseline="0" dirty="0">
                          <a:ln>
                            <a:noFill/>
                          </a:ln>
                          <a:solidFill>
                            <a:schemeClr val="tx1"/>
                          </a:solidFill>
                          <a:effectLst/>
                          <a:latin typeface="Calibri"/>
                        </a:rPr>
                        <a:t>Elemento de la campaña</a:t>
                      </a:r>
                      <a:endParaRPr kumimoji="0" lang="es-ES" sz="1800" b="0" i="0" u="none" strike="noStrike" cap="none" normalizeH="0" baseline="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n-US" sz="1200" b="1" i="0" u="none" strike="noStrike" cap="none" normalizeH="0" baseline="0" dirty="0">
                          <a:ln>
                            <a:noFill/>
                          </a:ln>
                          <a:solidFill>
                            <a:schemeClr val="tx1"/>
                          </a:solidFill>
                          <a:effectLst/>
                          <a:latin typeface="Calibri"/>
                        </a:rPr>
                        <a:t>Actividad Mes 1</a:t>
                      </a:r>
                      <a:endParaRPr kumimoji="0" lang="es-ES" sz="1000" b="0" i="0" u="none" strike="noStrike" cap="none" normalizeH="0" baseline="0" dirty="0">
                        <a:ln>
                          <a:noFill/>
                        </a:ln>
                        <a:solidFill>
                          <a:schemeClr val="tx1"/>
                        </a:solidFill>
                        <a:effectLst/>
                        <a:latin typeface="Calibri"/>
                        <a:ea typeface="Times New Roman" pitchFamily="-84" charset="0"/>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n-US" sz="1200" b="1" i="0" u="none" strike="noStrike" cap="none" normalizeH="0" baseline="0" dirty="0" err="1">
                          <a:ln>
                            <a:noFill/>
                          </a:ln>
                          <a:solidFill>
                            <a:schemeClr val="tx1"/>
                          </a:solidFill>
                          <a:effectLst/>
                          <a:latin typeface="Calibri"/>
                        </a:rPr>
                        <a:t>Actividad</a:t>
                      </a:r>
                      <a:r>
                        <a:rPr kumimoji="0" lang="en-US" sz="1200" b="1" i="0" u="none" strike="noStrike" cap="none" normalizeH="0" baseline="0" dirty="0">
                          <a:ln>
                            <a:noFill/>
                          </a:ln>
                          <a:solidFill>
                            <a:schemeClr val="tx1"/>
                          </a:solidFill>
                          <a:effectLst/>
                          <a:latin typeface="Calibri"/>
                        </a:rPr>
                        <a:t> </a:t>
                      </a:r>
                      <a:r>
                        <a:rPr kumimoji="0" lang="en-US" sz="1200" b="1" i="0" u="none" strike="noStrike" cap="none" normalizeH="0" baseline="0" dirty="0" err="1">
                          <a:ln>
                            <a:noFill/>
                          </a:ln>
                          <a:solidFill>
                            <a:schemeClr val="tx1"/>
                          </a:solidFill>
                          <a:effectLst/>
                          <a:latin typeface="Calibri"/>
                        </a:rPr>
                        <a:t>Mes</a:t>
                      </a:r>
                      <a:r>
                        <a:rPr kumimoji="0" lang="en-US" sz="1200" b="1" i="0" u="none" strike="noStrike" cap="none" normalizeH="0" baseline="0" dirty="0">
                          <a:ln>
                            <a:noFill/>
                          </a:ln>
                          <a:solidFill>
                            <a:schemeClr val="tx1"/>
                          </a:solidFill>
                          <a:effectLst/>
                          <a:latin typeface="Calibri"/>
                        </a:rPr>
                        <a:t> 2</a:t>
                      </a:r>
                      <a:endParaRPr kumimoji="0" lang="es-ES" sz="1800" b="0" i="0" u="none" strike="noStrike" cap="none" normalizeH="0" baseline="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n-US" sz="1200" b="1" i="0" u="none" strike="noStrike" cap="none" normalizeH="0" baseline="0">
                          <a:ln>
                            <a:noFill/>
                          </a:ln>
                          <a:solidFill>
                            <a:schemeClr val="tx1"/>
                          </a:solidFill>
                          <a:effectLst/>
                          <a:latin typeface="Calibri"/>
                        </a:rPr>
                        <a:t>Actividad Mes 3</a:t>
                      </a:r>
                      <a:endParaRPr kumimoji="0" lang="es-ES" sz="1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n-US" sz="1200" b="1" i="0" u="none" strike="noStrike" cap="none" normalizeH="0" baseline="0">
                          <a:ln>
                            <a:noFill/>
                          </a:ln>
                          <a:solidFill>
                            <a:schemeClr val="tx1"/>
                          </a:solidFill>
                          <a:effectLst/>
                          <a:latin typeface="Calibri"/>
                        </a:rPr>
                        <a:t>Actividad Mes 4</a:t>
                      </a:r>
                      <a:endParaRPr kumimoji="0" lang="es-ES" sz="1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n-US" sz="1200" b="1" i="0" u="none" strike="noStrike" cap="none" normalizeH="0" baseline="0">
                          <a:ln>
                            <a:noFill/>
                          </a:ln>
                          <a:solidFill>
                            <a:schemeClr val="tx1"/>
                          </a:solidFill>
                          <a:effectLst/>
                          <a:latin typeface="Calibri"/>
                        </a:rPr>
                        <a:t>Actividad Mes 5</a:t>
                      </a:r>
                      <a:endParaRPr kumimoji="0" lang="es-ES" sz="1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n-US" sz="1200" b="1" i="0" u="none" strike="noStrike" cap="none" normalizeH="0" baseline="0">
                          <a:ln>
                            <a:noFill/>
                          </a:ln>
                          <a:solidFill>
                            <a:schemeClr val="tx1"/>
                          </a:solidFill>
                          <a:effectLst/>
                          <a:latin typeface="Calibri"/>
                        </a:rPr>
                        <a:t>Actividad Mes 6</a:t>
                      </a:r>
                      <a:endParaRPr kumimoji="0" lang="es-ES" sz="1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5472">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n-US" sz="1200" b="1" i="0" u="none" strike="noStrike" cap="none" normalizeH="0" baseline="0" dirty="0">
                          <a:ln>
                            <a:noFill/>
                          </a:ln>
                          <a:solidFill>
                            <a:schemeClr val="tx1"/>
                          </a:solidFill>
                          <a:effectLst/>
                          <a:latin typeface="Calibri"/>
                        </a:rPr>
                        <a:t>Investigación</a:t>
                      </a:r>
                      <a:endParaRPr kumimoji="0" lang="es-ES" sz="1200" b="1" i="0" u="none" strike="noStrike" cap="none" normalizeH="0" baseline="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86AA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25702">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n-US" sz="1200" b="1" i="0" u="none" strike="noStrike" cap="none" normalizeH="0" baseline="0">
                          <a:ln>
                            <a:noFill/>
                          </a:ln>
                          <a:solidFill>
                            <a:schemeClr val="tx1"/>
                          </a:solidFill>
                          <a:effectLst/>
                          <a:latin typeface="Calibri"/>
                        </a:rPr>
                        <a:t>Bases: organización y acciones de activistas y trabajadores/as</a:t>
                      </a:r>
                      <a:endParaRPr kumimoji="0" lang="es-ES" sz="1200" b="1"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86AA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5472">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n-US" sz="1200" b="1" i="0" u="none" strike="noStrike" cap="none" normalizeH="0" baseline="0">
                          <a:ln>
                            <a:noFill/>
                          </a:ln>
                          <a:solidFill>
                            <a:schemeClr val="tx1"/>
                          </a:solidFill>
                          <a:effectLst/>
                          <a:latin typeface="Calibri"/>
                        </a:rPr>
                        <a:t>Jurídico</a:t>
                      </a:r>
                      <a:endParaRPr kumimoji="0" lang="es-ES" sz="1200" b="1"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86AA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5472">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n-US" sz="1200" b="1" i="0" u="none" strike="noStrike" cap="none" normalizeH="0" baseline="0">
                          <a:ln>
                            <a:noFill/>
                          </a:ln>
                          <a:solidFill>
                            <a:schemeClr val="tx1"/>
                          </a:solidFill>
                          <a:effectLst/>
                          <a:latin typeface="Calibri"/>
                        </a:rPr>
                        <a:t>Medios de comunicación</a:t>
                      </a:r>
                      <a:endParaRPr kumimoji="0" lang="es-ES" sz="1200" b="1"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86AA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5472">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n-US" sz="1200" b="1" i="0" u="none" strike="noStrike" cap="none" normalizeH="0" baseline="0">
                          <a:ln>
                            <a:noFill/>
                          </a:ln>
                          <a:solidFill>
                            <a:schemeClr val="tx1"/>
                          </a:solidFill>
                          <a:effectLst/>
                          <a:latin typeface="Calibri"/>
                        </a:rPr>
                        <a:t>Gobierno y ámbito político</a:t>
                      </a:r>
                      <a:endParaRPr kumimoji="0" lang="es-ES" sz="1200" b="1"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86AA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5472">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n-US" sz="1200" b="1" i="0" u="none" strike="noStrike" cap="none" normalizeH="0" baseline="0">
                          <a:ln>
                            <a:noFill/>
                          </a:ln>
                          <a:solidFill>
                            <a:schemeClr val="tx1"/>
                          </a:solidFill>
                          <a:effectLst/>
                          <a:latin typeface="Calibri"/>
                        </a:rPr>
                        <a:t>ONG, comunidades</a:t>
                      </a:r>
                      <a:endParaRPr kumimoji="0" lang="es-ES" sz="1200" b="1"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86AA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5472">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fr-CH" sz="1200" b="1" i="0" u="none" strike="noStrike" cap="none" normalizeH="0" baseline="0">
                          <a:ln>
                            <a:noFill/>
                          </a:ln>
                          <a:solidFill>
                            <a:schemeClr val="tx1"/>
                          </a:solidFill>
                          <a:effectLst/>
                          <a:latin typeface="Calibri"/>
                        </a:rPr>
                        <a:t>Inversores</a:t>
                      </a:r>
                      <a:endParaRPr kumimoji="0" lang="es-ES" sz="1200" b="1"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86AA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5472">
                <a:tc>
                  <a:txBody>
                    <a:bodyPr/>
                    <a:lstStyle/>
                    <a:p>
                      <a:pPr marL="0" marR="0" lvl="0" indent="0" algn="l" defTabSz="914400" rtl="0" eaLnBrk="0" fontAlgn="base" latinLnBrk="0" hangingPunct="0">
                        <a:lnSpc>
                          <a:spcPct val="100000"/>
                        </a:lnSpc>
                        <a:spcBef>
                          <a:spcPct val="0"/>
                        </a:spcBef>
                        <a:spcAft>
                          <a:spcPct val="0"/>
                        </a:spcAft>
                        <a:buClrTx/>
                        <a:buSzTx/>
                        <a:buFont typeface="Arial" pitchFamily="-84" charset="0"/>
                        <a:buNone/>
                        <a:tabLst/>
                      </a:pPr>
                      <a:r>
                        <a:rPr kumimoji="0" lang="en-US" sz="1200" b="1" i="0" u="none" strike="noStrike" cap="none" normalizeH="0" baseline="0">
                          <a:ln>
                            <a:noFill/>
                          </a:ln>
                          <a:solidFill>
                            <a:schemeClr val="tx1"/>
                          </a:solidFill>
                          <a:effectLst/>
                          <a:latin typeface="Calibri"/>
                        </a:rPr>
                        <a:t>Clientes</a:t>
                      </a:r>
                      <a:endParaRPr kumimoji="0" lang="es-ES" sz="1200" b="1"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86AA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84" charset="0"/>
                        <a:buNone/>
                        <a:tabLst/>
                      </a:pPr>
                      <a:endParaRPr kumimoji="0" lang="en-US" sz="2800" b="0" i="0" u="none" strike="noStrike" cap="none" normalizeH="0" baseline="0" dirty="0">
                        <a:ln>
                          <a:noFill/>
                        </a:ln>
                        <a:solidFill>
                          <a:schemeClr val="tx1"/>
                        </a:solidFill>
                        <a:effectLst/>
                        <a:latin typeface="Calibri"/>
                        <a:ea typeface="ＭＳ Ｐゴシック" pitchFamily="-84" charset="-128"/>
                        <a:cs typeface="Calibri"/>
                      </a:endParaRPr>
                    </a:p>
                  </a:txBody>
                  <a:tcPr marL="84406" marR="84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 name="Title 1"/>
          <p:cNvSpPr txBox="1">
            <a:spLocks/>
          </p:cNvSpPr>
          <p:nvPr/>
        </p:nvSpPr>
        <p:spPr>
          <a:xfrm>
            <a:off x="1168906" y="215900"/>
            <a:ext cx="6400293" cy="1411432"/>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b="1" dirty="0" smtClean="0"/>
              <a:t>Planificación de la campaña</a:t>
            </a:r>
            <a:endParaRPr lang="es-ES" sz="4000" b="1" dirty="0">
              <a:ea typeface="ＭＳ Ｐゴシック" pitchFamily="-84" charset="-128"/>
              <a:cs typeface="ＭＳ Ｐゴシック" pitchFamily="-84" charset="-128"/>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7649" y="5885073"/>
            <a:ext cx="2474499" cy="875049"/>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20650"/>
            <a:ext cx="8509000" cy="1143000"/>
          </a:xfrm>
        </p:spPr>
        <p:txBody>
          <a:bodyPr>
            <a:noAutofit/>
          </a:bodyPr>
          <a:lstStyle/>
          <a:p>
            <a:pPr eaLnBrk="1" hangingPunct="1"/>
            <a:r>
              <a:rPr lang="es-ES" sz="4000" b="1" dirty="0" smtClean="0">
                <a:solidFill>
                  <a:srgbClr val="000000"/>
                </a:solidFill>
              </a:rPr>
              <a:t>Guerra terrestre: </a:t>
            </a:r>
            <a:br>
              <a:rPr lang="es-ES" sz="4000" b="1" dirty="0" smtClean="0">
                <a:solidFill>
                  <a:srgbClr val="000000"/>
                </a:solidFill>
              </a:rPr>
            </a:br>
            <a:r>
              <a:rPr lang="es-ES" sz="4000" b="1" dirty="0" smtClean="0">
                <a:solidFill>
                  <a:srgbClr val="000000"/>
                </a:solidFill>
              </a:rPr>
              <a:t>movilización de trabajadores/as</a:t>
            </a:r>
          </a:p>
        </p:txBody>
      </p:sp>
      <p:sp>
        <p:nvSpPr>
          <p:cNvPr id="4" name="TextBox 3"/>
          <p:cNvSpPr txBox="1">
            <a:spLocks noChangeArrowheads="1"/>
          </p:cNvSpPr>
          <p:nvPr/>
        </p:nvSpPr>
        <p:spPr bwMode="auto">
          <a:xfrm>
            <a:off x="266700" y="2937921"/>
            <a:ext cx="836875" cy="1661993"/>
          </a:xfrm>
          <a:prstGeom prst="rect">
            <a:avLst/>
          </a:prstGeom>
          <a:noFill/>
          <a:ln w="9525">
            <a:solidFill>
              <a:schemeClr val="tx1"/>
            </a:solidFill>
            <a:miter lim="800000"/>
            <a:headEnd/>
            <a:tailEnd/>
          </a:ln>
        </p:spPr>
        <p:txBody>
          <a:bodyPr wrap="square">
            <a:prstTxWarp prst="textNoShape">
              <a:avLst/>
            </a:prstTxWarp>
            <a:spAutoFit/>
          </a:bodyPr>
          <a:lstStyle/>
          <a:p>
            <a:pPr algn="ctr"/>
            <a:endParaRPr lang="en-US" sz="1800" dirty="0" smtClean="0">
              <a:latin typeface="Calibri" pitchFamily="-84" charset="0"/>
            </a:endParaRPr>
          </a:p>
          <a:p>
            <a:pPr algn="ctr"/>
            <a:r>
              <a:rPr lang="es-ES" sz="1400" dirty="0" smtClean="0">
                <a:latin typeface="Calibri" pitchFamily="-84" charset="0"/>
              </a:rPr>
              <a:t>Seleccionar un lugar de trabajo como objetivo</a:t>
            </a:r>
            <a:endParaRPr lang="es-ES" sz="1400" dirty="0">
              <a:latin typeface="Calibri" pitchFamily="-84" charset="0"/>
            </a:endParaRPr>
          </a:p>
        </p:txBody>
      </p:sp>
      <p:sp>
        <p:nvSpPr>
          <p:cNvPr id="5" name="TextBox 4"/>
          <p:cNvSpPr txBox="1">
            <a:spLocks noChangeArrowheads="1"/>
          </p:cNvSpPr>
          <p:nvPr/>
        </p:nvSpPr>
        <p:spPr bwMode="auto">
          <a:xfrm>
            <a:off x="1103575" y="3185243"/>
            <a:ext cx="1602917" cy="738664"/>
          </a:xfrm>
          <a:prstGeom prst="rect">
            <a:avLst/>
          </a:prstGeom>
          <a:noFill/>
          <a:ln w="9525">
            <a:solidFill>
              <a:schemeClr val="tx1"/>
            </a:solidFill>
            <a:miter lim="800000"/>
            <a:headEnd/>
            <a:tailEnd/>
          </a:ln>
        </p:spPr>
        <p:txBody>
          <a:bodyPr wrap="square">
            <a:prstTxWarp prst="textNoShape">
              <a:avLst/>
            </a:prstTxWarp>
            <a:spAutoFit/>
          </a:bodyPr>
          <a:lstStyle/>
          <a:p>
            <a:pPr algn="ctr"/>
            <a:r>
              <a:rPr lang="es-ES" sz="1400" dirty="0" smtClean="0">
                <a:latin typeface="Calibri" pitchFamily="-84" charset="0"/>
              </a:rPr>
              <a:t>Sensibilización inicial de trabajadores</a:t>
            </a:r>
            <a:endParaRPr lang="es-ES" sz="1400" dirty="0">
              <a:latin typeface="Calibri" pitchFamily="-84" charset="0"/>
            </a:endParaRPr>
          </a:p>
        </p:txBody>
      </p:sp>
      <p:sp>
        <p:nvSpPr>
          <p:cNvPr id="6" name="TextBox 5"/>
          <p:cNvSpPr txBox="1">
            <a:spLocks noChangeArrowheads="1"/>
          </p:cNvSpPr>
          <p:nvPr/>
        </p:nvSpPr>
        <p:spPr bwMode="auto">
          <a:xfrm>
            <a:off x="2706492" y="2231136"/>
            <a:ext cx="1466850" cy="954107"/>
          </a:xfrm>
          <a:prstGeom prst="rect">
            <a:avLst/>
          </a:prstGeom>
          <a:noFill/>
          <a:ln w="9525">
            <a:solidFill>
              <a:schemeClr val="tx1"/>
            </a:solidFill>
            <a:miter lim="800000"/>
            <a:headEnd/>
            <a:tailEnd/>
          </a:ln>
        </p:spPr>
        <p:txBody>
          <a:bodyPr wrap="square">
            <a:prstTxWarp prst="textNoShape">
              <a:avLst/>
            </a:prstTxWarp>
            <a:spAutoFit/>
          </a:bodyPr>
          <a:lstStyle/>
          <a:p>
            <a:r>
              <a:rPr lang="es-ES" sz="1400" dirty="0" smtClean="0">
                <a:latin typeface="Calibri" pitchFamily="-84" charset="0"/>
              </a:rPr>
              <a:t>Mapear el lugar de trabajo… los turnos y los departamentos</a:t>
            </a:r>
            <a:endParaRPr lang="es-ES" sz="1400" dirty="0">
              <a:latin typeface="Calibri" pitchFamily="-84" charset="0"/>
            </a:endParaRPr>
          </a:p>
        </p:txBody>
      </p:sp>
      <p:sp>
        <p:nvSpPr>
          <p:cNvPr id="7" name="TextBox 6"/>
          <p:cNvSpPr txBox="1">
            <a:spLocks noChangeArrowheads="1"/>
          </p:cNvSpPr>
          <p:nvPr/>
        </p:nvSpPr>
        <p:spPr bwMode="auto">
          <a:xfrm>
            <a:off x="2706492" y="3893128"/>
            <a:ext cx="1466850" cy="923330"/>
          </a:xfrm>
          <a:prstGeom prst="rect">
            <a:avLst/>
          </a:prstGeom>
          <a:noFill/>
          <a:ln w="9525">
            <a:solidFill>
              <a:schemeClr val="tx1"/>
            </a:solidFill>
            <a:miter lim="800000"/>
            <a:headEnd/>
            <a:tailEnd/>
          </a:ln>
        </p:spPr>
        <p:txBody>
          <a:bodyPr>
            <a:prstTxWarp prst="textNoShape">
              <a:avLst/>
            </a:prstTxWarp>
            <a:spAutoFit/>
          </a:bodyPr>
          <a:lstStyle/>
          <a:p>
            <a:r>
              <a:rPr lang="es-ES" sz="1800" dirty="0" smtClean="0">
                <a:latin typeface="Calibri" pitchFamily="-84" charset="0"/>
              </a:rPr>
              <a:t>Adquirir listas de trabajadores</a:t>
            </a:r>
            <a:endParaRPr lang="es-ES" sz="1800" dirty="0">
              <a:latin typeface="Calibri" pitchFamily="-84" charset="0"/>
            </a:endParaRPr>
          </a:p>
        </p:txBody>
      </p:sp>
      <p:sp>
        <p:nvSpPr>
          <p:cNvPr id="8" name="TextBox 7"/>
          <p:cNvSpPr txBox="1">
            <a:spLocks noChangeArrowheads="1"/>
          </p:cNvSpPr>
          <p:nvPr/>
        </p:nvSpPr>
        <p:spPr bwMode="auto">
          <a:xfrm>
            <a:off x="4217988" y="2231135"/>
            <a:ext cx="1290637" cy="2862322"/>
          </a:xfrm>
          <a:prstGeom prst="rect">
            <a:avLst/>
          </a:prstGeom>
          <a:noFill/>
          <a:ln w="9525">
            <a:solidFill>
              <a:schemeClr val="tx1"/>
            </a:solidFill>
            <a:miter lim="800000"/>
            <a:headEnd/>
            <a:tailEnd/>
          </a:ln>
        </p:spPr>
        <p:txBody>
          <a:bodyPr wrap="square">
            <a:prstTxWarp prst="textNoShape">
              <a:avLst/>
            </a:prstTxWarp>
            <a:spAutoFit/>
          </a:bodyPr>
          <a:lstStyle/>
          <a:p>
            <a:r>
              <a:rPr lang="es-ES" sz="1800" dirty="0" smtClean="0">
                <a:latin typeface="Calibri" pitchFamily="-84" charset="0"/>
              </a:rPr>
              <a:t>Identificar cuestiones potenciales</a:t>
            </a:r>
          </a:p>
          <a:p>
            <a:r>
              <a:rPr lang="es-ES" sz="1800" dirty="0" smtClean="0">
                <a:latin typeface="Calibri" pitchFamily="-84" charset="0"/>
              </a:rPr>
              <a:t> </a:t>
            </a:r>
            <a:endParaRPr lang="es-ES" sz="1800" dirty="0">
              <a:latin typeface="Calibri" pitchFamily="-84" charset="0"/>
            </a:endParaRPr>
          </a:p>
          <a:p>
            <a:r>
              <a:rPr lang="es-ES" sz="1800" dirty="0" smtClean="0">
                <a:latin typeface="Calibri" pitchFamily="-84" charset="0"/>
              </a:rPr>
              <a:t>Identificar activistas</a:t>
            </a:r>
          </a:p>
          <a:p>
            <a:endParaRPr lang="es-ES" sz="1800" dirty="0">
              <a:latin typeface="Calibri" pitchFamily="-84" charset="0"/>
            </a:endParaRPr>
          </a:p>
          <a:p>
            <a:r>
              <a:rPr lang="es-ES" sz="1800" dirty="0" smtClean="0">
                <a:latin typeface="Calibri" pitchFamily="-84" charset="0"/>
              </a:rPr>
              <a:t>Extender y profundizar el “alcance”</a:t>
            </a:r>
            <a:endParaRPr lang="es-ES" sz="1800" dirty="0">
              <a:latin typeface="Calibri" pitchFamily="-84" charset="0"/>
            </a:endParaRPr>
          </a:p>
        </p:txBody>
      </p:sp>
      <p:sp>
        <p:nvSpPr>
          <p:cNvPr id="9" name="TextBox 8"/>
          <p:cNvSpPr txBox="1">
            <a:spLocks noChangeArrowheads="1"/>
          </p:cNvSpPr>
          <p:nvPr/>
        </p:nvSpPr>
        <p:spPr bwMode="auto">
          <a:xfrm>
            <a:off x="5508625" y="1738693"/>
            <a:ext cx="1485900" cy="4801314"/>
          </a:xfrm>
          <a:prstGeom prst="rect">
            <a:avLst/>
          </a:prstGeom>
          <a:noFill/>
          <a:ln w="9525">
            <a:solidFill>
              <a:schemeClr val="tx1"/>
            </a:solidFill>
            <a:miter lim="800000"/>
            <a:headEnd/>
            <a:tailEnd/>
          </a:ln>
        </p:spPr>
        <p:txBody>
          <a:bodyPr wrap="square">
            <a:prstTxWarp prst="textNoShape">
              <a:avLst/>
            </a:prstTxWarp>
            <a:spAutoFit/>
          </a:bodyPr>
          <a:lstStyle/>
          <a:p>
            <a:r>
              <a:rPr lang="es-ES" dirty="0" smtClean="0">
                <a:latin typeface="Calibri" pitchFamily="-84" charset="0"/>
              </a:rPr>
              <a:t>Evaluar el apoyo… concentrarse en 2 y 3</a:t>
            </a:r>
            <a:endParaRPr lang="es-ES" sz="1800" dirty="0" smtClean="0">
              <a:latin typeface="Calibri" pitchFamily="-84" charset="0"/>
            </a:endParaRPr>
          </a:p>
          <a:p>
            <a:endParaRPr lang="es-ES" sz="1800" dirty="0">
              <a:latin typeface="Calibri" pitchFamily="-84" charset="0"/>
            </a:endParaRPr>
          </a:p>
          <a:p>
            <a:r>
              <a:rPr lang="es-ES" sz="1800" dirty="0" smtClean="0">
                <a:latin typeface="Calibri" pitchFamily="-84" charset="0"/>
              </a:rPr>
              <a:t>Educar y convencer a los/as simpatizantes</a:t>
            </a:r>
          </a:p>
          <a:p>
            <a:endParaRPr lang="es-ES" sz="1800" dirty="0">
              <a:latin typeface="Calibri" pitchFamily="-84" charset="0"/>
            </a:endParaRPr>
          </a:p>
          <a:p>
            <a:r>
              <a:rPr lang="es-ES" sz="1800" dirty="0" smtClean="0">
                <a:latin typeface="Calibri" pitchFamily="-84" charset="0"/>
              </a:rPr>
              <a:t>Aumentar la visibilidad</a:t>
            </a:r>
          </a:p>
          <a:p>
            <a:endParaRPr lang="es-ES" sz="1800" dirty="0">
              <a:latin typeface="Calibri" pitchFamily="-84" charset="0"/>
            </a:endParaRPr>
          </a:p>
          <a:p>
            <a:r>
              <a:rPr lang="es-ES" sz="1800" dirty="0" smtClean="0">
                <a:latin typeface="Calibri" pitchFamily="-84" charset="0"/>
              </a:rPr>
              <a:t>Identificar y poner a prueba a los líderes</a:t>
            </a:r>
            <a:endParaRPr lang="es-ES" sz="1800" dirty="0">
              <a:latin typeface="Calibri" pitchFamily="-84" charset="0"/>
            </a:endParaRPr>
          </a:p>
        </p:txBody>
      </p:sp>
      <p:sp>
        <p:nvSpPr>
          <p:cNvPr id="10" name="TextBox 9"/>
          <p:cNvSpPr txBox="1">
            <a:spLocks noChangeArrowheads="1"/>
          </p:cNvSpPr>
          <p:nvPr/>
        </p:nvSpPr>
        <p:spPr bwMode="auto">
          <a:xfrm>
            <a:off x="6994525" y="1302106"/>
            <a:ext cx="1950727" cy="5355312"/>
          </a:xfrm>
          <a:prstGeom prst="rect">
            <a:avLst/>
          </a:prstGeom>
          <a:noFill/>
          <a:ln w="38100">
            <a:solidFill>
              <a:srgbClr val="FF0000"/>
            </a:solidFill>
            <a:round/>
            <a:headEnd/>
            <a:tailEnd/>
          </a:ln>
        </p:spPr>
        <p:txBody>
          <a:bodyPr wrap="square">
            <a:prstTxWarp prst="textNoShape">
              <a:avLst/>
            </a:prstTxWarp>
            <a:spAutoFit/>
          </a:bodyPr>
          <a:lstStyle/>
          <a:p>
            <a:r>
              <a:rPr lang="es-ES" sz="1800" i="1" dirty="0" smtClean="0">
                <a:latin typeface="Calibri" pitchFamily="-84" charset="0"/>
              </a:rPr>
              <a:t>Seleccionar una cuestión laboral que sea importante para los/as trabajadores/as</a:t>
            </a:r>
          </a:p>
          <a:p>
            <a:endParaRPr lang="es-ES" sz="1800" i="1" dirty="0" smtClean="0">
              <a:latin typeface="Calibri" pitchFamily="-84" charset="0"/>
            </a:endParaRPr>
          </a:p>
          <a:p>
            <a:r>
              <a:rPr lang="es-ES" sz="1800" i="1" dirty="0" smtClean="0">
                <a:latin typeface="Calibri" pitchFamily="-84" charset="0"/>
              </a:rPr>
              <a:t>Identificar a la persona que toma las decisiones y la solución</a:t>
            </a:r>
          </a:p>
          <a:p>
            <a:endParaRPr lang="es-ES" sz="1800" i="1" dirty="0" smtClean="0">
              <a:latin typeface="Calibri" pitchFamily="-84" charset="0"/>
            </a:endParaRPr>
          </a:p>
          <a:p>
            <a:r>
              <a:rPr lang="es-ES" sz="1800" i="1" dirty="0" smtClean="0">
                <a:latin typeface="Calibri" pitchFamily="-84" charset="0"/>
              </a:rPr>
              <a:t>Movilizar el apoyo… enfrentarse al </a:t>
            </a:r>
            <a:r>
              <a:rPr lang="es-ES" i="1" dirty="0" smtClean="0">
                <a:latin typeface="Calibri" pitchFamily="-84" charset="0"/>
              </a:rPr>
              <a:t>patrón</a:t>
            </a:r>
            <a:endParaRPr lang="es-ES" sz="1800" i="1" dirty="0" smtClean="0">
              <a:latin typeface="Calibri" pitchFamily="-84" charset="0"/>
            </a:endParaRPr>
          </a:p>
          <a:p>
            <a:endParaRPr lang="es-ES" sz="1800" i="1" dirty="0" smtClean="0">
              <a:latin typeface="Calibri" pitchFamily="-84" charset="0"/>
            </a:endParaRPr>
          </a:p>
          <a:p>
            <a:r>
              <a:rPr lang="es-ES" sz="1800" i="1" dirty="0" smtClean="0">
                <a:latin typeface="Calibri" pitchFamily="-84" charset="0"/>
              </a:rPr>
              <a:t>¡Anunciar la victoria</a:t>
            </a:r>
            <a:r>
              <a:rPr lang="es-ES" sz="1800" dirty="0" smtClean="0">
                <a:latin typeface="Calibri" pitchFamily="-84" charset="0"/>
              </a:rPr>
              <a:t>!</a:t>
            </a:r>
            <a:endParaRPr lang="es-ES" sz="1800" dirty="0">
              <a:latin typeface="Calibri" pitchFamily="-84" charset="0"/>
            </a:endParaRPr>
          </a:p>
        </p:txBody>
      </p:sp>
      <p:cxnSp>
        <p:nvCxnSpPr>
          <p:cNvPr id="18" name="Straight Arrow Connector 17"/>
          <p:cNvCxnSpPr/>
          <p:nvPr/>
        </p:nvCxnSpPr>
        <p:spPr>
          <a:xfrm>
            <a:off x="2844800" y="6553200"/>
            <a:ext cx="3860800" cy="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1993" y="5619624"/>
            <a:ext cx="2474499" cy="87504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2" presetClass="entr" presetSubtype="8" accel="50000" decel="5000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anim calcmode="lin" valueType="num">
                                      <p:cBhvr additive="base">
                                        <p:cTn id="9" dur="1000" fill="hold"/>
                                        <p:tgtEl>
                                          <p:spTgt spid="18"/>
                                        </p:tgtEl>
                                        <p:attrNameLst>
                                          <p:attrName>ppt_x</p:attrName>
                                        </p:attrNameLst>
                                      </p:cBhvr>
                                      <p:tavLst>
                                        <p:tav tm="0">
                                          <p:val>
                                            <p:strVal val="0-#ppt_w/2"/>
                                          </p:val>
                                        </p:tav>
                                        <p:tav tm="100000">
                                          <p:val>
                                            <p:strVal val="#ppt_x"/>
                                          </p:val>
                                        </p:tav>
                                      </p:tavLst>
                                    </p:anim>
                                    <p:anim calcmode="lin" valueType="num">
                                      <p:cBhvr additive="base">
                                        <p:cTn id="10" dur="10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accel="50000" decel="5000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1000" fill="hold"/>
                                        <p:tgtEl>
                                          <p:spTgt spid="5"/>
                                        </p:tgtEl>
                                        <p:attrNameLst>
                                          <p:attrName>ppt_x</p:attrName>
                                        </p:attrNameLst>
                                      </p:cBhvr>
                                      <p:tavLst>
                                        <p:tav tm="0">
                                          <p:val>
                                            <p:strVal val="0-#ppt_w/2"/>
                                          </p:val>
                                        </p:tav>
                                        <p:tav tm="100000">
                                          <p:val>
                                            <p:strVal val="#ppt_x"/>
                                          </p:val>
                                        </p:tav>
                                      </p:tavLst>
                                    </p:anim>
                                    <p:anim calcmode="lin" valueType="num">
                                      <p:cBhvr additive="base">
                                        <p:cTn id="16"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accel="50000" decel="5000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1000" fill="hold"/>
                                        <p:tgtEl>
                                          <p:spTgt spid="6"/>
                                        </p:tgtEl>
                                        <p:attrNameLst>
                                          <p:attrName>ppt_x</p:attrName>
                                        </p:attrNameLst>
                                      </p:cBhvr>
                                      <p:tavLst>
                                        <p:tav tm="0">
                                          <p:val>
                                            <p:strVal val="0-#ppt_w/2"/>
                                          </p:val>
                                        </p:tav>
                                        <p:tav tm="100000">
                                          <p:val>
                                            <p:strVal val="#ppt_x"/>
                                          </p:val>
                                        </p:tav>
                                      </p:tavLst>
                                    </p:anim>
                                    <p:anim calcmode="lin" valueType="num">
                                      <p:cBhvr additive="base">
                                        <p:cTn id="22" dur="1000" fill="hold"/>
                                        <p:tgtEl>
                                          <p:spTgt spid="6"/>
                                        </p:tgtEl>
                                        <p:attrNameLst>
                                          <p:attrName>ppt_y</p:attrName>
                                        </p:attrNameLst>
                                      </p:cBhvr>
                                      <p:tavLst>
                                        <p:tav tm="0">
                                          <p:val>
                                            <p:strVal val="#ppt_y"/>
                                          </p:val>
                                        </p:tav>
                                        <p:tav tm="100000">
                                          <p:val>
                                            <p:strVal val="#ppt_y"/>
                                          </p:val>
                                        </p:tav>
                                      </p:tavLst>
                                    </p:anim>
                                  </p:childTnLst>
                                </p:cTn>
                              </p:par>
                              <p:par>
                                <p:cTn id="23" presetID="2" presetClass="entr" presetSubtype="8" accel="50000" decel="5000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1000" fill="hold"/>
                                        <p:tgtEl>
                                          <p:spTgt spid="7"/>
                                        </p:tgtEl>
                                        <p:attrNameLst>
                                          <p:attrName>ppt_x</p:attrName>
                                        </p:attrNameLst>
                                      </p:cBhvr>
                                      <p:tavLst>
                                        <p:tav tm="0">
                                          <p:val>
                                            <p:strVal val="0-#ppt_w/2"/>
                                          </p:val>
                                        </p:tav>
                                        <p:tav tm="100000">
                                          <p:val>
                                            <p:strVal val="#ppt_x"/>
                                          </p:val>
                                        </p:tav>
                                      </p:tavLst>
                                    </p:anim>
                                    <p:anim calcmode="lin" valueType="num">
                                      <p:cBhvr additive="base">
                                        <p:cTn id="26"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accel="50000" decel="5000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1000" fill="hold"/>
                                        <p:tgtEl>
                                          <p:spTgt spid="8"/>
                                        </p:tgtEl>
                                        <p:attrNameLst>
                                          <p:attrName>ppt_x</p:attrName>
                                        </p:attrNameLst>
                                      </p:cBhvr>
                                      <p:tavLst>
                                        <p:tav tm="0">
                                          <p:val>
                                            <p:strVal val="0-#ppt_w/2"/>
                                          </p:val>
                                        </p:tav>
                                        <p:tav tm="100000">
                                          <p:val>
                                            <p:strVal val="#ppt_x"/>
                                          </p:val>
                                        </p:tav>
                                      </p:tavLst>
                                    </p:anim>
                                    <p:anim calcmode="lin" valueType="num">
                                      <p:cBhvr additive="base">
                                        <p:cTn id="32"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accel="50000" decel="5000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1000" fill="hold"/>
                                        <p:tgtEl>
                                          <p:spTgt spid="9"/>
                                        </p:tgtEl>
                                        <p:attrNameLst>
                                          <p:attrName>ppt_x</p:attrName>
                                        </p:attrNameLst>
                                      </p:cBhvr>
                                      <p:tavLst>
                                        <p:tav tm="0">
                                          <p:val>
                                            <p:strVal val="0-#ppt_w/2"/>
                                          </p:val>
                                        </p:tav>
                                        <p:tav tm="100000">
                                          <p:val>
                                            <p:strVal val="#ppt_x"/>
                                          </p:val>
                                        </p:tav>
                                      </p:tavLst>
                                    </p:anim>
                                    <p:anim calcmode="lin" valueType="num">
                                      <p:cBhvr additive="base">
                                        <p:cTn id="38" dur="1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accel="50000" decel="5000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1000" fill="hold"/>
                                        <p:tgtEl>
                                          <p:spTgt spid="10"/>
                                        </p:tgtEl>
                                        <p:attrNameLst>
                                          <p:attrName>ppt_x</p:attrName>
                                        </p:attrNameLst>
                                      </p:cBhvr>
                                      <p:tavLst>
                                        <p:tav tm="0">
                                          <p:val>
                                            <p:strVal val="0-#ppt_w/2"/>
                                          </p:val>
                                        </p:tav>
                                        <p:tav tm="100000">
                                          <p:val>
                                            <p:strVal val="#ppt_x"/>
                                          </p:val>
                                        </p:tav>
                                      </p:tavLst>
                                    </p:anim>
                                    <p:anim calcmode="lin" valueType="num">
                                      <p:cBhvr additive="base">
                                        <p:cTn id="44" dur="1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900" y="677060"/>
            <a:ext cx="8229600" cy="1143000"/>
          </a:xfrm>
        </p:spPr>
        <p:txBody>
          <a:bodyPr>
            <a:noAutofit/>
          </a:bodyPr>
          <a:lstStyle/>
          <a:p>
            <a:pPr eaLnBrk="1" hangingPunct="1"/>
            <a:r>
              <a:rPr lang="es-ES" sz="4000" b="1" dirty="0" smtClean="0">
                <a:solidFill>
                  <a:srgbClr val="000000"/>
                </a:solidFill>
              </a:rPr>
              <a:t>Guerra aérea: campaña sobre cuestiones fuera del lugar de trabajo</a:t>
            </a:r>
          </a:p>
        </p:txBody>
      </p:sp>
      <p:sp>
        <p:nvSpPr>
          <p:cNvPr id="4" name="TextBox 3"/>
          <p:cNvSpPr txBox="1">
            <a:spLocks noChangeArrowheads="1"/>
          </p:cNvSpPr>
          <p:nvPr/>
        </p:nvSpPr>
        <p:spPr bwMode="auto">
          <a:xfrm>
            <a:off x="152401" y="1905000"/>
            <a:ext cx="3200400" cy="4524315"/>
          </a:xfrm>
          <a:prstGeom prst="rect">
            <a:avLst/>
          </a:prstGeom>
          <a:noFill/>
          <a:ln w="9525">
            <a:solidFill>
              <a:schemeClr val="tx1"/>
            </a:solidFill>
            <a:miter lim="800000"/>
            <a:headEnd/>
            <a:tailEnd/>
          </a:ln>
        </p:spPr>
        <p:txBody>
          <a:bodyPr wrap="square">
            <a:prstTxWarp prst="textNoShape">
              <a:avLst/>
            </a:prstTxWarp>
            <a:spAutoFit/>
          </a:bodyPr>
          <a:lstStyle/>
          <a:p>
            <a:r>
              <a:rPr lang="es-ES" sz="1600" dirty="0" smtClean="0">
                <a:latin typeface="Calibri" pitchFamily="-84" charset="0"/>
              </a:rPr>
              <a:t>Obtener registros gubernamentales</a:t>
            </a:r>
          </a:p>
          <a:p>
            <a:pPr>
              <a:buFont typeface="Arial" pitchFamily="-84" charset="0"/>
              <a:buChar char="•"/>
            </a:pPr>
            <a:r>
              <a:rPr lang="es-ES" sz="1600" i="1" dirty="0" smtClean="0">
                <a:latin typeface="Calibri" pitchFamily="-84" charset="0"/>
              </a:rPr>
              <a:t>   Registros de inspección</a:t>
            </a:r>
          </a:p>
          <a:p>
            <a:pPr>
              <a:buFont typeface="Arial" pitchFamily="-84" charset="0"/>
              <a:buChar char="•"/>
            </a:pPr>
            <a:r>
              <a:rPr lang="es-ES" sz="1600" i="1" dirty="0" smtClean="0">
                <a:latin typeface="Calibri" pitchFamily="-84" charset="0"/>
              </a:rPr>
              <a:t>   Quejas de consumidores</a:t>
            </a:r>
          </a:p>
          <a:p>
            <a:pPr>
              <a:buFont typeface="Arial" pitchFamily="-84" charset="0"/>
              <a:buChar char="•"/>
            </a:pPr>
            <a:r>
              <a:rPr lang="es-ES" sz="1600" i="1" dirty="0" smtClean="0">
                <a:latin typeface="Calibri" pitchFamily="-84" charset="0"/>
              </a:rPr>
              <a:t>   Registros financieros</a:t>
            </a:r>
          </a:p>
          <a:p>
            <a:pPr>
              <a:buFont typeface="Arial" pitchFamily="-84" charset="0"/>
              <a:buChar char="•"/>
            </a:pPr>
            <a:r>
              <a:rPr lang="es-ES" sz="1600" i="1" dirty="0" smtClean="0">
                <a:latin typeface="Calibri" pitchFamily="-84" charset="0"/>
              </a:rPr>
              <a:t>   Registros judiciales</a:t>
            </a:r>
          </a:p>
          <a:p>
            <a:pPr>
              <a:buFont typeface="Arial" pitchFamily="-84" charset="0"/>
              <a:buChar char="•"/>
            </a:pPr>
            <a:endParaRPr lang="es-ES" sz="1600" dirty="0">
              <a:latin typeface="Calibri" pitchFamily="-84" charset="0"/>
            </a:endParaRPr>
          </a:p>
          <a:p>
            <a:r>
              <a:rPr lang="es-ES" sz="1600" dirty="0" smtClean="0">
                <a:latin typeface="Calibri" pitchFamily="-84" charset="0"/>
              </a:rPr>
              <a:t>Entrevistar a abogados y activistas</a:t>
            </a:r>
          </a:p>
          <a:p>
            <a:endParaRPr lang="es-ES" sz="1600" dirty="0">
              <a:latin typeface="Calibri" pitchFamily="-84" charset="0"/>
            </a:endParaRPr>
          </a:p>
          <a:p>
            <a:r>
              <a:rPr lang="es-ES" sz="1600" dirty="0" smtClean="0">
                <a:latin typeface="Calibri" pitchFamily="-84" charset="0"/>
              </a:rPr>
              <a:t>Preparar las críticas</a:t>
            </a:r>
          </a:p>
          <a:p>
            <a:pPr marL="285750" indent="-285750">
              <a:buFont typeface="Arial" panose="020B0604020202020204" pitchFamily="34" charset="0"/>
              <a:buChar char="•"/>
            </a:pPr>
            <a:r>
              <a:rPr lang="es-ES" sz="1600" dirty="0" smtClean="0"/>
              <a:t>   </a:t>
            </a:r>
            <a:r>
              <a:rPr lang="es-ES" sz="1600" i="1" dirty="0" smtClean="0">
                <a:latin typeface="Calibri" pitchFamily="-84" charset="0"/>
              </a:rPr>
              <a:t>Modelos de carencias</a:t>
            </a:r>
          </a:p>
          <a:p>
            <a:pPr marL="285750" indent="-285750">
              <a:buFont typeface="Arial" panose="020B0604020202020204" pitchFamily="34" charset="0"/>
              <a:buChar char="•"/>
            </a:pPr>
            <a:r>
              <a:rPr lang="es-ES" sz="1600" i="1" dirty="0" smtClean="0">
                <a:latin typeface="Calibri" pitchFamily="-84" charset="0"/>
              </a:rPr>
              <a:t>   Conclusiones de las quejas</a:t>
            </a:r>
          </a:p>
          <a:p>
            <a:pPr marL="285750" indent="-285750">
              <a:buFont typeface="Arial" panose="020B0604020202020204" pitchFamily="34" charset="0"/>
              <a:buChar char="•"/>
            </a:pPr>
            <a:r>
              <a:rPr lang="es-ES" sz="1600" i="1" dirty="0" smtClean="0">
                <a:latin typeface="Calibri" pitchFamily="-84" charset="0"/>
              </a:rPr>
              <a:t>   Penalizaciones y su aplicación</a:t>
            </a:r>
          </a:p>
          <a:p>
            <a:pPr marL="285750" indent="-285750">
              <a:buFont typeface="Arial" panose="020B0604020202020204" pitchFamily="34" charset="0"/>
              <a:buChar char="•"/>
            </a:pPr>
            <a:r>
              <a:rPr lang="es-ES" sz="1600" i="1" dirty="0" smtClean="0">
                <a:latin typeface="Calibri" pitchFamily="-84" charset="0"/>
              </a:rPr>
              <a:t>   Modelos de gastos</a:t>
            </a:r>
          </a:p>
          <a:p>
            <a:pPr marL="285750" indent="-285750">
              <a:buFont typeface="Arial" panose="020B0604020202020204" pitchFamily="34" charset="0"/>
              <a:buChar char="•"/>
            </a:pPr>
            <a:r>
              <a:rPr lang="es-ES" sz="1600" i="1" dirty="0" smtClean="0">
                <a:latin typeface="Calibri" pitchFamily="-84" charset="0"/>
              </a:rPr>
              <a:t>   Implicaciones a nivel de políticas públicas</a:t>
            </a:r>
          </a:p>
          <a:p>
            <a:endParaRPr lang="es-ES" sz="1600" dirty="0">
              <a:latin typeface="Calibri" pitchFamily="-84" charset="0"/>
            </a:endParaRPr>
          </a:p>
          <a:p>
            <a:r>
              <a:rPr lang="es-ES" sz="1600" dirty="0" smtClean="0">
                <a:latin typeface="Calibri" pitchFamily="-84" charset="0"/>
              </a:rPr>
              <a:t>Conferencia de prensa y sensibilización de los medios</a:t>
            </a:r>
          </a:p>
        </p:txBody>
      </p:sp>
      <p:sp>
        <p:nvSpPr>
          <p:cNvPr id="5" name="TextBox 4"/>
          <p:cNvSpPr txBox="1">
            <a:spLocks noChangeArrowheads="1"/>
          </p:cNvSpPr>
          <p:nvPr/>
        </p:nvSpPr>
        <p:spPr bwMode="auto">
          <a:xfrm>
            <a:off x="3352800" y="2059782"/>
            <a:ext cx="3200400" cy="4524315"/>
          </a:xfrm>
          <a:prstGeom prst="rect">
            <a:avLst/>
          </a:prstGeom>
          <a:noFill/>
          <a:ln w="9525">
            <a:solidFill>
              <a:schemeClr val="tx1"/>
            </a:solidFill>
            <a:miter lim="800000"/>
            <a:headEnd/>
            <a:tailEnd/>
          </a:ln>
        </p:spPr>
        <p:txBody>
          <a:bodyPr wrap="square">
            <a:prstTxWarp prst="textNoShape">
              <a:avLst/>
            </a:prstTxWarp>
            <a:spAutoFit/>
          </a:bodyPr>
          <a:lstStyle/>
          <a:p>
            <a:r>
              <a:rPr lang="es-ES" sz="1600" dirty="0" smtClean="0">
                <a:latin typeface="Calibri" pitchFamily="-84" charset="0"/>
              </a:rPr>
              <a:t>Testimonio legislativo del Estado</a:t>
            </a:r>
          </a:p>
          <a:p>
            <a:endParaRPr lang="es-ES" sz="1600" dirty="0">
              <a:latin typeface="Calibri" pitchFamily="-84" charset="0"/>
            </a:endParaRPr>
          </a:p>
          <a:p>
            <a:r>
              <a:rPr lang="es-ES" sz="1600" dirty="0" smtClean="0">
                <a:latin typeface="Calibri" pitchFamily="-84" charset="0"/>
              </a:rPr>
              <a:t>Intervenciones reguladoras</a:t>
            </a:r>
          </a:p>
          <a:p>
            <a:pPr>
              <a:buFont typeface="Arial" pitchFamily="-84" charset="0"/>
              <a:buChar char="•"/>
            </a:pPr>
            <a:r>
              <a:rPr lang="es-ES" sz="1600" dirty="0" smtClean="0"/>
              <a:t>    </a:t>
            </a:r>
            <a:r>
              <a:rPr lang="es-ES" sz="1600" i="1" dirty="0" smtClean="0">
                <a:latin typeface="Calibri" pitchFamily="-84" charset="0"/>
              </a:rPr>
              <a:t>Expansión de la compañía</a:t>
            </a:r>
          </a:p>
          <a:p>
            <a:pPr>
              <a:buFont typeface="Arial" pitchFamily="-84" charset="0"/>
              <a:buChar char="•"/>
            </a:pPr>
            <a:r>
              <a:rPr lang="es-ES" sz="1600" i="1" dirty="0" smtClean="0">
                <a:latin typeface="Calibri" pitchFamily="-84" charset="0"/>
              </a:rPr>
              <a:t>    Préstamos y subvenciones a la compañía</a:t>
            </a:r>
          </a:p>
          <a:p>
            <a:pPr>
              <a:buFont typeface="Arial" pitchFamily="-84" charset="0"/>
              <a:buChar char="•"/>
            </a:pPr>
            <a:endParaRPr lang="es-ES" sz="1600" dirty="0">
              <a:latin typeface="Calibri" pitchFamily="-84" charset="0"/>
            </a:endParaRPr>
          </a:p>
          <a:p>
            <a:r>
              <a:rPr lang="es-ES" sz="1600" dirty="0" smtClean="0">
                <a:latin typeface="Calibri" pitchFamily="-84" charset="0"/>
              </a:rPr>
              <a:t>Creación de coaliciones</a:t>
            </a:r>
          </a:p>
          <a:p>
            <a:pPr marL="285750" indent="-285750">
              <a:buFont typeface="Arial" panose="020B0604020202020204" pitchFamily="34" charset="0"/>
              <a:buChar char="•"/>
            </a:pPr>
            <a:r>
              <a:rPr lang="es-ES" sz="1600" i="1" dirty="0" smtClean="0">
                <a:latin typeface="Calibri" pitchFamily="-84" charset="0"/>
              </a:rPr>
              <a:t> Defensores de residencias para mayores</a:t>
            </a:r>
          </a:p>
          <a:p>
            <a:pPr marL="285750" indent="-285750">
              <a:buFont typeface="Arial" panose="020B0604020202020204" pitchFamily="34" charset="0"/>
              <a:buChar char="•"/>
            </a:pPr>
            <a:r>
              <a:rPr lang="es-ES" sz="1600" i="1" dirty="0" smtClean="0">
                <a:latin typeface="Calibri" pitchFamily="-84" charset="0"/>
              </a:rPr>
              <a:t> Familias de pacientes</a:t>
            </a:r>
          </a:p>
          <a:p>
            <a:pPr>
              <a:buFont typeface="Arial" pitchFamily="-84" charset="0"/>
              <a:buChar char="•"/>
            </a:pPr>
            <a:endParaRPr lang="es-ES" sz="1600" dirty="0">
              <a:latin typeface="Calibri" pitchFamily="-84" charset="0"/>
            </a:endParaRPr>
          </a:p>
          <a:p>
            <a:r>
              <a:rPr lang="es-ES" sz="1600" dirty="0" smtClean="0">
                <a:latin typeface="Calibri" pitchFamily="-84" charset="0"/>
              </a:rPr>
              <a:t>Proceso presupuestario anual del Estado</a:t>
            </a:r>
          </a:p>
          <a:p>
            <a:endParaRPr lang="es-ES" sz="1600" dirty="0">
              <a:latin typeface="Calibri" pitchFamily="-84" charset="0"/>
            </a:endParaRPr>
          </a:p>
          <a:p>
            <a:r>
              <a:rPr lang="es-ES" sz="1600" dirty="0" smtClean="0">
                <a:latin typeface="Calibri" pitchFamily="-84" charset="0"/>
              </a:rPr>
              <a:t>Reforma reguladora del Estado</a:t>
            </a:r>
          </a:p>
          <a:p>
            <a:endParaRPr lang="es-ES" sz="1600" dirty="0">
              <a:latin typeface="Calibri" pitchFamily="-84" charset="0"/>
            </a:endParaRPr>
          </a:p>
          <a:p>
            <a:r>
              <a:rPr lang="es-ES" sz="1600" dirty="0" smtClean="0">
                <a:latin typeface="Calibri" pitchFamily="-84" charset="0"/>
              </a:rPr>
              <a:t>Investigaciones del Estado</a:t>
            </a:r>
            <a:endParaRPr lang="es-ES" sz="1600" dirty="0">
              <a:latin typeface="Calibri" pitchFamily="-84" charset="0"/>
            </a:endParaRPr>
          </a:p>
        </p:txBody>
      </p:sp>
      <p:sp>
        <p:nvSpPr>
          <p:cNvPr id="6" name="TextBox 5"/>
          <p:cNvSpPr txBox="1">
            <a:spLocks noChangeArrowheads="1"/>
          </p:cNvSpPr>
          <p:nvPr/>
        </p:nvSpPr>
        <p:spPr bwMode="auto">
          <a:xfrm>
            <a:off x="6553200" y="2059781"/>
            <a:ext cx="2362200" cy="584775"/>
          </a:xfrm>
          <a:prstGeom prst="rect">
            <a:avLst/>
          </a:prstGeom>
          <a:noFill/>
          <a:ln w="9525">
            <a:solidFill>
              <a:schemeClr val="tx1"/>
            </a:solidFill>
            <a:miter lim="800000"/>
            <a:headEnd/>
            <a:tailEnd/>
          </a:ln>
        </p:spPr>
        <p:txBody>
          <a:bodyPr>
            <a:prstTxWarp prst="textNoShape">
              <a:avLst/>
            </a:prstTxWarp>
            <a:spAutoFit/>
          </a:bodyPr>
          <a:lstStyle/>
          <a:p>
            <a:r>
              <a:rPr lang="es-ES" sz="1600" dirty="0" smtClean="0">
                <a:latin typeface="Calibri" pitchFamily="-84" charset="0"/>
              </a:rPr>
              <a:t>Preparar “críticas” en otros estados</a:t>
            </a:r>
            <a:endParaRPr lang="es-ES" sz="1600" dirty="0">
              <a:latin typeface="Calibri" pitchFamily="-84" charset="0"/>
            </a:endParaRPr>
          </a:p>
        </p:txBody>
      </p:sp>
      <p:sp>
        <p:nvSpPr>
          <p:cNvPr id="7" name="TextBox 6"/>
          <p:cNvSpPr txBox="1">
            <a:spLocks noChangeArrowheads="1"/>
          </p:cNvSpPr>
          <p:nvPr/>
        </p:nvSpPr>
        <p:spPr bwMode="auto">
          <a:xfrm>
            <a:off x="6553200" y="2860480"/>
            <a:ext cx="2362200" cy="584775"/>
          </a:xfrm>
          <a:prstGeom prst="rect">
            <a:avLst/>
          </a:prstGeom>
          <a:noFill/>
          <a:ln w="9525">
            <a:solidFill>
              <a:schemeClr val="tx1"/>
            </a:solidFill>
            <a:miter lim="800000"/>
            <a:headEnd/>
            <a:tailEnd/>
          </a:ln>
        </p:spPr>
        <p:txBody>
          <a:bodyPr>
            <a:prstTxWarp prst="textNoShape">
              <a:avLst/>
            </a:prstTxWarp>
            <a:spAutoFit/>
          </a:bodyPr>
          <a:lstStyle/>
          <a:p>
            <a:r>
              <a:rPr lang="es-ES" sz="1600" dirty="0" smtClean="0">
                <a:latin typeface="Calibri" pitchFamily="-84" charset="0"/>
              </a:rPr>
              <a:t>Legislación y procesos reguladores federales</a:t>
            </a:r>
            <a:endParaRPr lang="es-ES" sz="1600" dirty="0">
              <a:latin typeface="Calibri" pitchFamily="-84" charset="0"/>
            </a:endParaRPr>
          </a:p>
        </p:txBody>
      </p:sp>
      <p:sp>
        <p:nvSpPr>
          <p:cNvPr id="8" name="TextBox 7"/>
          <p:cNvSpPr txBox="1">
            <a:spLocks noChangeArrowheads="1"/>
          </p:cNvSpPr>
          <p:nvPr/>
        </p:nvSpPr>
        <p:spPr bwMode="auto">
          <a:xfrm>
            <a:off x="6553200" y="3649972"/>
            <a:ext cx="2362200" cy="1077218"/>
          </a:xfrm>
          <a:prstGeom prst="rect">
            <a:avLst/>
          </a:prstGeom>
          <a:noFill/>
          <a:ln w="9525">
            <a:solidFill>
              <a:schemeClr val="tx1"/>
            </a:solidFill>
            <a:miter lim="800000"/>
            <a:headEnd/>
            <a:tailEnd/>
          </a:ln>
        </p:spPr>
        <p:txBody>
          <a:bodyPr>
            <a:prstTxWarp prst="textNoShape">
              <a:avLst/>
            </a:prstTxWarp>
            <a:spAutoFit/>
          </a:bodyPr>
          <a:lstStyle/>
          <a:p>
            <a:r>
              <a:rPr lang="es-ES" sz="1600" dirty="0" smtClean="0">
                <a:latin typeface="Calibri" pitchFamily="-84" charset="0"/>
              </a:rPr>
              <a:t>Sensibilización de inversores y financieros sobre un control más estrecho</a:t>
            </a:r>
            <a:endParaRPr lang="es-ES" sz="1600" dirty="0">
              <a:latin typeface="Calibri" pitchFamily="-84" charset="0"/>
            </a:endParaRPr>
          </a:p>
        </p:txBody>
      </p:sp>
      <p:sp>
        <p:nvSpPr>
          <p:cNvPr id="9" name="TextBox 8"/>
          <p:cNvSpPr txBox="1">
            <a:spLocks noChangeArrowheads="1"/>
          </p:cNvSpPr>
          <p:nvPr/>
        </p:nvSpPr>
        <p:spPr bwMode="auto">
          <a:xfrm>
            <a:off x="6553200" y="4759838"/>
            <a:ext cx="2362200" cy="830997"/>
          </a:xfrm>
          <a:prstGeom prst="rect">
            <a:avLst/>
          </a:prstGeom>
          <a:noFill/>
          <a:ln w="9525">
            <a:solidFill>
              <a:schemeClr val="tx1"/>
            </a:solidFill>
            <a:miter lim="800000"/>
            <a:headEnd/>
            <a:tailEnd/>
          </a:ln>
        </p:spPr>
        <p:txBody>
          <a:bodyPr>
            <a:prstTxWarp prst="textNoShape">
              <a:avLst/>
            </a:prstTxWarp>
            <a:spAutoFit/>
          </a:bodyPr>
          <a:lstStyle/>
          <a:p>
            <a:r>
              <a:rPr lang="es-ES" sz="1600" dirty="0" smtClean="0">
                <a:latin typeface="Calibri" pitchFamily="-84" charset="0"/>
              </a:rPr>
              <a:t>Sensibilización de abogados en casos de “negligencia”</a:t>
            </a:r>
            <a:endParaRPr lang="es-ES" sz="1600" dirty="0">
              <a:latin typeface="Calibri" pitchFamily="-84" charset="0"/>
            </a:endParaRPr>
          </a:p>
        </p:txBody>
      </p:sp>
      <p:sp>
        <p:nvSpPr>
          <p:cNvPr id="10" name="TextBox 9"/>
          <p:cNvSpPr txBox="1">
            <a:spLocks noChangeArrowheads="1"/>
          </p:cNvSpPr>
          <p:nvPr/>
        </p:nvSpPr>
        <p:spPr bwMode="auto">
          <a:xfrm>
            <a:off x="6553200" y="5541169"/>
            <a:ext cx="2362200" cy="338554"/>
          </a:xfrm>
          <a:prstGeom prst="rect">
            <a:avLst/>
          </a:prstGeom>
          <a:noFill/>
          <a:ln w="9525">
            <a:solidFill>
              <a:schemeClr val="tx1"/>
            </a:solidFill>
            <a:miter lim="800000"/>
            <a:headEnd/>
            <a:tailEnd/>
          </a:ln>
        </p:spPr>
        <p:txBody>
          <a:bodyPr>
            <a:prstTxWarp prst="textNoShape">
              <a:avLst/>
            </a:prstTxWarp>
            <a:spAutoFit/>
          </a:bodyPr>
          <a:lstStyle/>
          <a:p>
            <a:r>
              <a:rPr lang="es-ES" sz="1600" dirty="0" smtClean="0">
                <a:latin typeface="Calibri" pitchFamily="-84" charset="0"/>
              </a:rPr>
              <a:t>Medios nacionales</a:t>
            </a:r>
            <a:endParaRPr lang="es-ES" sz="1600" dirty="0">
              <a:latin typeface="Calibri" pitchFamily="-84" charset="0"/>
            </a:endParaRPr>
          </a:p>
        </p:txBody>
      </p:sp>
      <p:sp>
        <p:nvSpPr>
          <p:cNvPr id="11" name="TextBox 10"/>
          <p:cNvSpPr txBox="1">
            <a:spLocks noChangeArrowheads="1"/>
          </p:cNvSpPr>
          <p:nvPr/>
        </p:nvSpPr>
        <p:spPr bwMode="auto">
          <a:xfrm>
            <a:off x="6553200" y="6059269"/>
            <a:ext cx="2362200" cy="584775"/>
          </a:xfrm>
          <a:prstGeom prst="rect">
            <a:avLst/>
          </a:prstGeom>
          <a:noFill/>
          <a:ln w="9525">
            <a:solidFill>
              <a:schemeClr val="tx1"/>
            </a:solidFill>
            <a:miter lim="800000"/>
            <a:headEnd/>
            <a:tailEnd/>
          </a:ln>
        </p:spPr>
        <p:txBody>
          <a:bodyPr>
            <a:prstTxWarp prst="textNoShape">
              <a:avLst/>
            </a:prstTxWarp>
            <a:spAutoFit/>
          </a:bodyPr>
          <a:lstStyle/>
          <a:p>
            <a:r>
              <a:rPr lang="es-ES" sz="1600" dirty="0" smtClean="0">
                <a:latin typeface="Calibri" pitchFamily="-84" charset="0"/>
              </a:rPr>
              <a:t>Sensibilización de otros países</a:t>
            </a:r>
            <a:endParaRPr lang="es-ES" sz="1600" dirty="0">
              <a:latin typeface="Calibri" pitchFamily="-84" charset="0"/>
            </a:endParaRPr>
          </a:p>
        </p:txBody>
      </p:sp>
      <p:cxnSp>
        <p:nvCxnSpPr>
          <p:cNvPr id="13" name="Straight Arrow Connector 12"/>
          <p:cNvCxnSpPr/>
          <p:nvPr/>
        </p:nvCxnSpPr>
        <p:spPr>
          <a:xfrm>
            <a:off x="3657600" y="1905000"/>
            <a:ext cx="5257800" cy="1588"/>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7649" y="77569"/>
            <a:ext cx="2474499" cy="87504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2" presetClass="entr" presetSubtype="8" accel="50000" decel="5000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 calcmode="lin" valueType="num">
                                      <p:cBhvr additive="base">
                                        <p:cTn id="10" dur="1000" fill="hold"/>
                                        <p:tgtEl>
                                          <p:spTgt spid="13"/>
                                        </p:tgtEl>
                                        <p:attrNameLst>
                                          <p:attrName>ppt_x</p:attrName>
                                        </p:attrNameLst>
                                      </p:cBhvr>
                                      <p:tavLst>
                                        <p:tav tm="0">
                                          <p:val>
                                            <p:strVal val="0-#ppt_w/2"/>
                                          </p:val>
                                        </p:tav>
                                        <p:tav tm="100000">
                                          <p:val>
                                            <p:strVal val="#ppt_x"/>
                                          </p:val>
                                        </p:tav>
                                      </p:tavLst>
                                    </p:anim>
                                    <p:anim calcmode="lin" valueType="num">
                                      <p:cBhvr additive="base">
                                        <p:cTn id="11" dur="10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linds(horizontal)">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linds(horizontal)">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linds(horizontal)">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blinds(horizontal)">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blinds(horizontal)">
                                      <p:cBhvr>
                                        <p:cTn id="36" dur="5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blinds(horizontal)">
                                      <p:cBhvr>
                                        <p:cTn id="41" dur="500"/>
                                        <p:tgtEl>
                                          <p:spTgt spid="10"/>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blinds(horizontal)">
                                      <p:cBhvr>
                                        <p:cTn id="4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03331" y="518766"/>
            <a:ext cx="7038834" cy="707886"/>
          </a:xfrm>
          <a:prstGeom prst="rect">
            <a:avLst/>
          </a:prstGeom>
          <a:noFill/>
        </p:spPr>
        <p:txBody>
          <a:bodyPr wrap="square" rtlCol="0">
            <a:spAutoFit/>
          </a:bodyPr>
          <a:lstStyle/>
          <a:p>
            <a:pPr algn="ctr"/>
            <a:r>
              <a:rPr lang="es-ES" sz="4000" b="1" smtClean="0">
                <a:latin typeface="+mj-lt"/>
              </a:rPr>
              <a:t>Campañas exhaustivas</a:t>
            </a:r>
            <a:endParaRPr lang="es-ES" sz="4000" b="1" dirty="0">
              <a:latin typeface="+mj-lt"/>
            </a:endParaRPr>
          </a:p>
        </p:txBody>
      </p:sp>
      <p:sp>
        <p:nvSpPr>
          <p:cNvPr id="4" name="TextBox 3"/>
          <p:cNvSpPr txBox="1"/>
          <p:nvPr/>
        </p:nvSpPr>
        <p:spPr>
          <a:xfrm>
            <a:off x="903331" y="1278679"/>
            <a:ext cx="7557579" cy="4893647"/>
          </a:xfrm>
          <a:prstGeom prst="rect">
            <a:avLst/>
          </a:prstGeom>
          <a:noFill/>
        </p:spPr>
        <p:txBody>
          <a:bodyPr wrap="square" rtlCol="0">
            <a:spAutoFit/>
          </a:bodyPr>
          <a:lstStyle/>
          <a:p>
            <a:pPr marL="342900" lvl="1" indent="-342900">
              <a:buFont typeface="Arial" panose="020B0604020202020204" pitchFamily="34" charset="0"/>
              <a:buChar char="•"/>
            </a:pPr>
            <a:r>
              <a:rPr lang="es-ES" sz="2400" dirty="0" smtClean="0"/>
              <a:t>Organización sindical o campaña de negociación colectiva</a:t>
            </a:r>
          </a:p>
          <a:p>
            <a:pPr marL="342900" lvl="1" indent="-342900">
              <a:buFont typeface="Arial" panose="020B0604020202020204" pitchFamily="34" charset="0"/>
              <a:buChar char="•"/>
            </a:pPr>
            <a:r>
              <a:rPr lang="es-ES" sz="2400" dirty="0" smtClean="0"/>
              <a:t>Fuerte énfasis en la investigación</a:t>
            </a:r>
          </a:p>
          <a:p>
            <a:pPr marL="342900" lvl="1" indent="-342900">
              <a:buFont typeface="Arial" panose="020B0604020202020204" pitchFamily="34" charset="0"/>
              <a:buChar char="•"/>
            </a:pPr>
            <a:r>
              <a:rPr lang="es-ES" sz="2400" dirty="0" smtClean="0"/>
              <a:t>Creación de coaliciones comunitarias</a:t>
            </a:r>
          </a:p>
          <a:p>
            <a:pPr marL="342900" lvl="1" indent="-342900">
              <a:buFont typeface="Arial" panose="020B0604020202020204" pitchFamily="34" charset="0"/>
              <a:buChar char="•"/>
            </a:pPr>
            <a:r>
              <a:rPr lang="es-ES" sz="2400" dirty="0" smtClean="0"/>
              <a:t>Publicidad y presión pública </a:t>
            </a:r>
          </a:p>
          <a:p>
            <a:pPr marL="342900" lvl="1" indent="-342900">
              <a:buFont typeface="Arial" panose="020B0604020202020204" pitchFamily="34" charset="0"/>
              <a:buChar char="•"/>
            </a:pPr>
            <a:r>
              <a:rPr lang="es-ES" sz="2400" dirty="0" smtClean="0"/>
              <a:t>Presión política y reguladora </a:t>
            </a:r>
          </a:p>
          <a:p>
            <a:pPr marL="342900" lvl="1" indent="-342900">
              <a:buFont typeface="Arial" panose="020B0604020202020204" pitchFamily="34" charset="0"/>
              <a:buChar char="•"/>
            </a:pPr>
            <a:r>
              <a:rPr lang="es-ES" sz="2400" dirty="0" smtClean="0"/>
              <a:t>Presión económica y jurídica </a:t>
            </a:r>
          </a:p>
          <a:p>
            <a:pPr marL="342900" lvl="1" indent="-342900">
              <a:buFont typeface="Arial" panose="020B0604020202020204" pitchFamily="34" charset="0"/>
              <a:buChar char="•"/>
            </a:pPr>
            <a:r>
              <a:rPr lang="es-ES" sz="2400" dirty="0" smtClean="0"/>
              <a:t>Tácticas tradicionales de organización</a:t>
            </a:r>
          </a:p>
          <a:p>
            <a:pPr>
              <a:buFont typeface="Arial"/>
              <a:buChar char="•"/>
            </a:pPr>
            <a:endParaRPr lang="es-ES" sz="2400" dirty="0" smtClean="0"/>
          </a:p>
          <a:p>
            <a:r>
              <a:rPr lang="es-ES" sz="2400" dirty="0" smtClean="0"/>
              <a:t>Las campañas exhaustivas pueden ser costosas y requieren pericia organizativa. Sin embargo, cada vez más sindicatos refuerzan su capacidad para desarrollar campañas exhaustivas.</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7649" y="5885073"/>
            <a:ext cx="2474499" cy="875049"/>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60338"/>
            <a:ext cx="8229600" cy="1143000"/>
          </a:xfrm>
        </p:spPr>
        <p:txBody>
          <a:bodyPr>
            <a:normAutofit/>
          </a:bodyPr>
          <a:lstStyle/>
          <a:p>
            <a:r>
              <a:rPr lang="es-ES" sz="4000" b="1" dirty="0" smtClean="0">
                <a:ea typeface="ＭＳ Ｐゴシック" pitchFamily="-84" charset="-128"/>
                <a:cs typeface="ＭＳ Ｐゴシック" pitchFamily="-84" charset="-128"/>
              </a:rPr>
              <a:t>Campaña interna</a:t>
            </a:r>
            <a:endParaRPr lang="es-ES" sz="4000" b="1" dirty="0">
              <a:ea typeface="ＭＳ Ｐゴシック" pitchFamily="-84" charset="-128"/>
              <a:cs typeface="ＭＳ Ｐゴシック" pitchFamily="-84" charset="-128"/>
            </a:endParaRPr>
          </a:p>
        </p:txBody>
      </p:sp>
      <p:sp>
        <p:nvSpPr>
          <p:cNvPr id="3" name="TextBox 2"/>
          <p:cNvSpPr txBox="1">
            <a:spLocks noChangeArrowheads="1"/>
          </p:cNvSpPr>
          <p:nvPr/>
        </p:nvSpPr>
        <p:spPr bwMode="auto">
          <a:xfrm>
            <a:off x="381000" y="3505200"/>
            <a:ext cx="2926743" cy="1477328"/>
          </a:xfrm>
          <a:prstGeom prst="rect">
            <a:avLst/>
          </a:prstGeom>
          <a:noFill/>
          <a:ln w="9525">
            <a:solidFill>
              <a:schemeClr val="tx1"/>
            </a:solidFill>
            <a:miter lim="800000"/>
            <a:headEnd/>
            <a:tailEnd/>
          </a:ln>
        </p:spPr>
        <p:txBody>
          <a:bodyPr wrap="square">
            <a:prstTxWarp prst="textNoShape">
              <a:avLst/>
            </a:prstTxWarp>
            <a:spAutoFit/>
          </a:bodyPr>
          <a:lstStyle/>
          <a:p>
            <a:r>
              <a:rPr lang="es-ES" dirty="0" smtClean="0"/>
              <a:t>Estudiar los asuntos principales que conciernen a los/as trabajadores/as</a:t>
            </a:r>
            <a:endParaRPr lang="es-ES" sz="1800" dirty="0" smtClean="0"/>
          </a:p>
          <a:p>
            <a:pPr>
              <a:buFont typeface="Arial" pitchFamily="-84" charset="0"/>
              <a:buChar char="•"/>
            </a:pPr>
            <a:r>
              <a:rPr lang="es-ES" sz="1800" dirty="0" smtClean="0"/>
              <a:t> económicos</a:t>
            </a:r>
          </a:p>
          <a:p>
            <a:pPr>
              <a:buFont typeface="Arial" pitchFamily="-84" charset="0"/>
              <a:buChar char="•"/>
            </a:pPr>
            <a:r>
              <a:rPr lang="es-ES" sz="1800" dirty="0" smtClean="0"/>
              <a:t> no económicos</a:t>
            </a:r>
            <a:endParaRPr lang="es-ES" sz="1800" dirty="0"/>
          </a:p>
        </p:txBody>
      </p:sp>
      <p:sp>
        <p:nvSpPr>
          <p:cNvPr id="4" name="TextBox 3"/>
          <p:cNvSpPr txBox="1">
            <a:spLocks noChangeArrowheads="1"/>
          </p:cNvSpPr>
          <p:nvPr/>
        </p:nvSpPr>
        <p:spPr bwMode="auto">
          <a:xfrm>
            <a:off x="381000" y="2133600"/>
            <a:ext cx="2801938" cy="1200329"/>
          </a:xfrm>
          <a:prstGeom prst="rect">
            <a:avLst/>
          </a:prstGeom>
          <a:noFill/>
          <a:ln w="9525">
            <a:solidFill>
              <a:srgbClr val="000000"/>
            </a:solidFill>
            <a:miter lim="800000"/>
            <a:headEnd/>
            <a:tailEnd/>
          </a:ln>
        </p:spPr>
        <p:txBody>
          <a:bodyPr>
            <a:prstTxWarp prst="textNoShape">
              <a:avLst/>
            </a:prstTxWarp>
            <a:spAutoFit/>
          </a:bodyPr>
          <a:lstStyle/>
          <a:p>
            <a:r>
              <a:rPr lang="es-ES" sz="1800" dirty="0" smtClean="0"/>
              <a:t>Identificar y formar a los/as activistas, ampliar las estructuras de los lugares de trabajo</a:t>
            </a:r>
            <a:endParaRPr lang="es-ES" sz="1800" dirty="0"/>
          </a:p>
        </p:txBody>
      </p:sp>
      <p:sp>
        <p:nvSpPr>
          <p:cNvPr id="5" name="TextBox 4"/>
          <p:cNvSpPr txBox="1">
            <a:spLocks noChangeArrowheads="1"/>
          </p:cNvSpPr>
          <p:nvPr/>
        </p:nvSpPr>
        <p:spPr bwMode="auto">
          <a:xfrm>
            <a:off x="381000" y="5029200"/>
            <a:ext cx="2801938" cy="646331"/>
          </a:xfrm>
          <a:prstGeom prst="rect">
            <a:avLst/>
          </a:prstGeom>
          <a:noFill/>
          <a:ln w="9525">
            <a:solidFill>
              <a:srgbClr val="000000"/>
            </a:solidFill>
            <a:miter lim="800000"/>
            <a:headEnd/>
            <a:tailEnd/>
          </a:ln>
        </p:spPr>
        <p:txBody>
          <a:bodyPr wrap="square">
            <a:prstTxWarp prst="textNoShape">
              <a:avLst/>
            </a:prstTxWarp>
            <a:spAutoFit/>
          </a:bodyPr>
          <a:lstStyle/>
          <a:p>
            <a:r>
              <a:rPr lang="es-ES" sz="1800" dirty="0" smtClean="0"/>
              <a:t>Organizar (“seamos fuertes y ganaremos”)</a:t>
            </a:r>
          </a:p>
        </p:txBody>
      </p:sp>
      <p:sp>
        <p:nvSpPr>
          <p:cNvPr id="6" name="TextBox 5"/>
          <p:cNvSpPr txBox="1">
            <a:spLocks noChangeArrowheads="1"/>
          </p:cNvSpPr>
          <p:nvPr/>
        </p:nvSpPr>
        <p:spPr bwMode="auto">
          <a:xfrm>
            <a:off x="3581400" y="1884460"/>
            <a:ext cx="2054730" cy="1754326"/>
          </a:xfrm>
          <a:prstGeom prst="rect">
            <a:avLst/>
          </a:prstGeom>
          <a:noFill/>
          <a:ln w="9525">
            <a:solidFill>
              <a:srgbClr val="000000"/>
            </a:solidFill>
            <a:miter lim="800000"/>
            <a:headEnd/>
            <a:tailEnd/>
          </a:ln>
        </p:spPr>
        <p:txBody>
          <a:bodyPr wrap="square">
            <a:prstTxWarp prst="textNoShape">
              <a:avLst/>
            </a:prstTxWarp>
            <a:spAutoFit/>
          </a:bodyPr>
          <a:lstStyle/>
          <a:p>
            <a:r>
              <a:rPr lang="es-ES" sz="1600" dirty="0" smtClean="0"/>
              <a:t>Anunciar las reivindicaciones</a:t>
            </a:r>
          </a:p>
          <a:p>
            <a:pPr>
              <a:buFont typeface="Arial" pitchFamily="-84" charset="0"/>
              <a:buChar char="•"/>
            </a:pPr>
            <a:r>
              <a:rPr lang="es-ES" sz="1600" dirty="0" smtClean="0"/>
              <a:t> comunicación en el lugar de trabajo </a:t>
            </a:r>
          </a:p>
          <a:p>
            <a:pPr>
              <a:buFont typeface="Arial" pitchFamily="-84" charset="0"/>
              <a:buChar char="•"/>
            </a:pPr>
            <a:r>
              <a:rPr lang="es-ES" sz="1600" dirty="0" smtClean="0"/>
              <a:t> comunicación externa</a:t>
            </a:r>
          </a:p>
          <a:p>
            <a:endParaRPr lang="en-US" sz="1200" dirty="0" smtClean="0"/>
          </a:p>
        </p:txBody>
      </p:sp>
      <p:sp>
        <p:nvSpPr>
          <p:cNvPr id="7" name="TextBox 6"/>
          <p:cNvSpPr txBox="1">
            <a:spLocks noChangeArrowheads="1"/>
          </p:cNvSpPr>
          <p:nvPr/>
        </p:nvSpPr>
        <p:spPr bwMode="auto">
          <a:xfrm>
            <a:off x="3581400" y="3768918"/>
            <a:ext cx="2979738" cy="584775"/>
          </a:xfrm>
          <a:prstGeom prst="rect">
            <a:avLst/>
          </a:prstGeom>
          <a:noFill/>
          <a:ln w="9525">
            <a:solidFill>
              <a:srgbClr val="000000"/>
            </a:solidFill>
            <a:miter lim="800000"/>
            <a:headEnd/>
            <a:tailEnd/>
          </a:ln>
        </p:spPr>
        <p:txBody>
          <a:bodyPr wrap="square">
            <a:prstTxWarp prst="textNoShape">
              <a:avLst/>
            </a:prstTxWarp>
            <a:spAutoFit/>
          </a:bodyPr>
          <a:lstStyle/>
          <a:p>
            <a:r>
              <a:rPr lang="es-ES" sz="1600" dirty="0" smtClean="0"/>
              <a:t>Generar actividad en el lugar de trabajo</a:t>
            </a:r>
            <a:endParaRPr lang="es-ES" sz="1600" dirty="0"/>
          </a:p>
        </p:txBody>
      </p:sp>
      <p:sp>
        <p:nvSpPr>
          <p:cNvPr id="8" name="TextBox 7"/>
          <p:cNvSpPr txBox="1">
            <a:spLocks noChangeArrowheads="1"/>
          </p:cNvSpPr>
          <p:nvPr/>
        </p:nvSpPr>
        <p:spPr bwMode="auto">
          <a:xfrm>
            <a:off x="3581400" y="4522970"/>
            <a:ext cx="5352099" cy="338554"/>
          </a:xfrm>
          <a:prstGeom prst="rect">
            <a:avLst/>
          </a:prstGeom>
          <a:noFill/>
          <a:ln w="9525">
            <a:solidFill>
              <a:srgbClr val="000000"/>
            </a:solidFill>
            <a:miter lim="800000"/>
            <a:headEnd/>
            <a:tailEnd/>
          </a:ln>
        </p:spPr>
        <p:txBody>
          <a:bodyPr wrap="square">
            <a:prstTxWarp prst="textNoShape">
              <a:avLst/>
            </a:prstTxWarp>
            <a:spAutoFit/>
          </a:bodyPr>
          <a:lstStyle/>
          <a:p>
            <a:r>
              <a:rPr lang="es-ES" sz="1600" dirty="0" smtClean="0"/>
              <a:t>Generar actividad de apoyo externo</a:t>
            </a:r>
            <a:endParaRPr lang="es-ES" sz="1600" dirty="0"/>
          </a:p>
        </p:txBody>
      </p:sp>
      <p:sp>
        <p:nvSpPr>
          <p:cNvPr id="9" name="TextBox 8"/>
          <p:cNvSpPr txBox="1">
            <a:spLocks noChangeArrowheads="1"/>
          </p:cNvSpPr>
          <p:nvPr/>
        </p:nvSpPr>
        <p:spPr bwMode="auto">
          <a:xfrm>
            <a:off x="3581400" y="5029200"/>
            <a:ext cx="5283200" cy="369888"/>
          </a:xfrm>
          <a:prstGeom prst="rect">
            <a:avLst/>
          </a:prstGeom>
          <a:noFill/>
          <a:ln w="9525">
            <a:solidFill>
              <a:srgbClr val="000000"/>
            </a:solidFill>
            <a:miter lim="800000"/>
            <a:headEnd/>
            <a:tailEnd/>
          </a:ln>
        </p:spPr>
        <p:txBody>
          <a:bodyPr>
            <a:prstTxWarp prst="textNoShape">
              <a:avLst/>
            </a:prstTxWarp>
            <a:spAutoFit/>
          </a:bodyPr>
          <a:lstStyle/>
          <a:p>
            <a:r>
              <a:rPr lang="en-US" sz="1800"/>
              <a:t>Mesa </a:t>
            </a:r>
          </a:p>
        </p:txBody>
      </p:sp>
      <p:sp>
        <p:nvSpPr>
          <p:cNvPr id="10" name="TextBox 9"/>
          <p:cNvSpPr txBox="1"/>
          <p:nvPr/>
        </p:nvSpPr>
        <p:spPr>
          <a:xfrm>
            <a:off x="6934200" y="2133600"/>
            <a:ext cx="1929773" cy="1661993"/>
          </a:xfrm>
          <a:prstGeom prst="rect">
            <a:avLst/>
          </a:prstGeom>
          <a:noFill/>
          <a:ln w="19050" cap="flat" cmpd="sng" algn="ctr">
            <a:solidFill>
              <a:srgbClr val="FF0000"/>
            </a:solidFill>
            <a:prstDash val="solid"/>
            <a:round/>
            <a:headEnd type="none" w="med" len="med"/>
            <a:tailEnd type="none" w="med" len="med"/>
          </a:ln>
        </p:spPr>
        <p:txBody>
          <a:bodyPr>
            <a:spAutoFit/>
          </a:bodyPr>
          <a:lstStyle/>
          <a:p>
            <a:pPr>
              <a:defRPr/>
            </a:pPr>
            <a:r>
              <a:rPr lang="es-ES" sz="1600" dirty="0" smtClean="0">
                <a:latin typeface="Arial" pitchFamily="-65" charset="0"/>
              </a:rPr>
              <a:t>¿Manifestaciones? </a:t>
            </a:r>
          </a:p>
          <a:p>
            <a:pPr>
              <a:defRPr/>
            </a:pPr>
            <a:endParaRPr lang="es-ES" sz="1600" dirty="0" smtClean="0">
              <a:latin typeface="Arial" pitchFamily="-65" charset="0"/>
              <a:ea typeface="ＭＳ Ｐゴシック" pitchFamily="-65" charset="-128"/>
              <a:cs typeface="ＭＳ Ｐゴシック" pitchFamily="-65" charset="-128"/>
            </a:endParaRPr>
          </a:p>
          <a:p>
            <a:pPr>
              <a:defRPr/>
            </a:pPr>
            <a:r>
              <a:rPr lang="es-ES" sz="1600" dirty="0" smtClean="0">
                <a:latin typeface="Arial" pitchFamily="-65" charset="0"/>
              </a:rPr>
              <a:t>¿Huelgas?</a:t>
            </a:r>
          </a:p>
          <a:p>
            <a:pPr>
              <a:defRPr/>
            </a:pPr>
            <a:endParaRPr lang="es-ES" sz="1800" dirty="0">
              <a:latin typeface="Arial" pitchFamily="-65" charset="0"/>
              <a:ea typeface="ＭＳ Ｐゴシック" pitchFamily="-65" charset="-128"/>
              <a:cs typeface="ＭＳ Ｐゴシック" pitchFamily="-65" charset="-128"/>
            </a:endParaRPr>
          </a:p>
          <a:p>
            <a:pPr>
              <a:defRPr/>
            </a:pPr>
            <a:endParaRPr lang="es-ES" sz="1800" dirty="0">
              <a:latin typeface="Arial" pitchFamily="-65" charset="0"/>
              <a:ea typeface="ＭＳ Ｐゴシック" pitchFamily="-65" charset="-128"/>
              <a:cs typeface="ＭＳ Ｐゴシック" pitchFamily="-65" charset="-128"/>
            </a:endParaRPr>
          </a:p>
          <a:p>
            <a:pPr>
              <a:defRPr/>
            </a:pPr>
            <a:endParaRPr lang="es-ES" sz="1800" dirty="0">
              <a:ln>
                <a:solidFill>
                  <a:srgbClr val="FF0000"/>
                </a:solidFill>
              </a:ln>
              <a:latin typeface="Arial" pitchFamily="-65" charset="0"/>
              <a:ea typeface="ＭＳ Ｐゴシック" pitchFamily="-65" charset="-128"/>
              <a:cs typeface="ＭＳ Ｐゴシック" pitchFamily="-65" charset="-128"/>
            </a:endParaRPr>
          </a:p>
        </p:txBody>
      </p:sp>
      <p:sp>
        <p:nvSpPr>
          <p:cNvPr id="11" name="Right Arrow 10"/>
          <p:cNvSpPr/>
          <p:nvPr/>
        </p:nvSpPr>
        <p:spPr>
          <a:xfrm>
            <a:off x="457200" y="1417638"/>
            <a:ext cx="8407400" cy="182562"/>
          </a:xfrm>
          <a:prstGeom prst="rightArrow">
            <a:avLst/>
          </a:prstGeom>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7649" y="5885073"/>
            <a:ext cx="2474499" cy="87504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decel="5000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0-#ppt_w/2"/>
                                          </p:val>
                                        </p:tav>
                                        <p:tav tm="100000">
                                          <p:val>
                                            <p:strVal val="#ppt_x"/>
                                          </p:val>
                                        </p:tav>
                                      </p:tavLst>
                                    </p:anim>
                                    <p:anim calcmode="lin" valueType="num">
                                      <p:cBhvr additive="base">
                                        <p:cTn id="8" dur="1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accel="50000" decel="5000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1000" fill="hold"/>
                                        <p:tgtEl>
                                          <p:spTgt spid="4"/>
                                        </p:tgtEl>
                                        <p:attrNameLst>
                                          <p:attrName>ppt_x</p:attrName>
                                        </p:attrNameLst>
                                      </p:cBhvr>
                                      <p:tavLst>
                                        <p:tav tm="0">
                                          <p:val>
                                            <p:strVal val="0-#ppt_w/2"/>
                                          </p:val>
                                        </p:tav>
                                        <p:tav tm="100000">
                                          <p:val>
                                            <p:strVal val="#ppt_x"/>
                                          </p:val>
                                        </p:tav>
                                      </p:tavLst>
                                    </p:anim>
                                    <p:anim calcmode="lin" valueType="num">
                                      <p:cBhvr additive="base">
                                        <p:cTn id="14"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accel="50000" decel="5000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1000" fill="hold"/>
                                        <p:tgtEl>
                                          <p:spTgt spid="3"/>
                                        </p:tgtEl>
                                        <p:attrNameLst>
                                          <p:attrName>ppt_x</p:attrName>
                                        </p:attrNameLst>
                                      </p:cBhvr>
                                      <p:tavLst>
                                        <p:tav tm="0">
                                          <p:val>
                                            <p:strVal val="0-#ppt_w/2"/>
                                          </p:val>
                                        </p:tav>
                                        <p:tav tm="100000">
                                          <p:val>
                                            <p:strVal val="#ppt_x"/>
                                          </p:val>
                                        </p:tav>
                                      </p:tavLst>
                                    </p:anim>
                                    <p:anim calcmode="lin" valueType="num">
                                      <p:cBhvr additive="base">
                                        <p:cTn id="20" dur="1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accel="50000" decel="5000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1000" fill="hold"/>
                                        <p:tgtEl>
                                          <p:spTgt spid="5"/>
                                        </p:tgtEl>
                                        <p:attrNameLst>
                                          <p:attrName>ppt_x</p:attrName>
                                        </p:attrNameLst>
                                      </p:cBhvr>
                                      <p:tavLst>
                                        <p:tav tm="0">
                                          <p:val>
                                            <p:strVal val="0-#ppt_w/2"/>
                                          </p:val>
                                        </p:tav>
                                        <p:tav tm="100000">
                                          <p:val>
                                            <p:strVal val="#ppt_x"/>
                                          </p:val>
                                        </p:tav>
                                      </p:tavLst>
                                    </p:anim>
                                    <p:anim calcmode="lin" valueType="num">
                                      <p:cBhvr additive="base">
                                        <p:cTn id="26"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accel="50000" decel="5000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1000" fill="hold"/>
                                        <p:tgtEl>
                                          <p:spTgt spid="6"/>
                                        </p:tgtEl>
                                        <p:attrNameLst>
                                          <p:attrName>ppt_x</p:attrName>
                                        </p:attrNameLst>
                                      </p:cBhvr>
                                      <p:tavLst>
                                        <p:tav tm="0">
                                          <p:val>
                                            <p:strVal val="0-#ppt_w/2"/>
                                          </p:val>
                                        </p:tav>
                                        <p:tav tm="100000">
                                          <p:val>
                                            <p:strVal val="#ppt_x"/>
                                          </p:val>
                                        </p:tav>
                                      </p:tavLst>
                                    </p:anim>
                                    <p:anim calcmode="lin" valueType="num">
                                      <p:cBhvr additive="base">
                                        <p:cTn id="32"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accel="50000" decel="5000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1000" fill="hold"/>
                                        <p:tgtEl>
                                          <p:spTgt spid="7"/>
                                        </p:tgtEl>
                                        <p:attrNameLst>
                                          <p:attrName>ppt_x</p:attrName>
                                        </p:attrNameLst>
                                      </p:cBhvr>
                                      <p:tavLst>
                                        <p:tav tm="0">
                                          <p:val>
                                            <p:strVal val="0-#ppt_w/2"/>
                                          </p:val>
                                        </p:tav>
                                        <p:tav tm="100000">
                                          <p:val>
                                            <p:strVal val="#ppt_x"/>
                                          </p:val>
                                        </p:tav>
                                      </p:tavLst>
                                    </p:anim>
                                    <p:anim calcmode="lin" valueType="num">
                                      <p:cBhvr additive="base">
                                        <p:cTn id="38"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accel="50000" decel="5000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1000" fill="hold"/>
                                        <p:tgtEl>
                                          <p:spTgt spid="8"/>
                                        </p:tgtEl>
                                        <p:attrNameLst>
                                          <p:attrName>ppt_x</p:attrName>
                                        </p:attrNameLst>
                                      </p:cBhvr>
                                      <p:tavLst>
                                        <p:tav tm="0">
                                          <p:val>
                                            <p:strVal val="0-#ppt_w/2"/>
                                          </p:val>
                                        </p:tav>
                                        <p:tav tm="100000">
                                          <p:val>
                                            <p:strVal val="#ppt_x"/>
                                          </p:val>
                                        </p:tav>
                                      </p:tavLst>
                                    </p:anim>
                                    <p:anim calcmode="lin" valueType="num">
                                      <p:cBhvr additive="base">
                                        <p:cTn id="44"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7"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0"/>
                                        <p:tgtEl>
                                          <p:spTgt spid="9"/>
                                        </p:tgtEl>
                                      </p:cBhvr>
                                    </p:animEffect>
                                    <p:anim calcmode="lin" valueType="num">
                                      <p:cBhvr>
                                        <p:cTn id="50" dur="1000" fill="hold"/>
                                        <p:tgtEl>
                                          <p:spTgt spid="9"/>
                                        </p:tgtEl>
                                        <p:attrNameLst>
                                          <p:attrName>ppt_x</p:attrName>
                                        </p:attrNameLst>
                                      </p:cBhvr>
                                      <p:tavLst>
                                        <p:tav tm="0">
                                          <p:val>
                                            <p:strVal val="#ppt_x"/>
                                          </p:val>
                                        </p:tav>
                                        <p:tav tm="100000">
                                          <p:val>
                                            <p:strVal val="#ppt_x"/>
                                          </p:val>
                                        </p:tav>
                                      </p:tavLst>
                                    </p:anim>
                                    <p:anim calcmode="lin" valueType="num">
                                      <p:cBhvr>
                                        <p:cTn id="51" dur="900" decel="100000" fill="hold"/>
                                        <p:tgtEl>
                                          <p:spTgt spid="9"/>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8" accel="50000" decel="50000"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 calcmode="lin" valueType="num">
                                      <p:cBhvr additive="base">
                                        <p:cTn id="57" dur="1000" fill="hold"/>
                                        <p:tgtEl>
                                          <p:spTgt spid="10"/>
                                        </p:tgtEl>
                                        <p:attrNameLst>
                                          <p:attrName>ppt_x</p:attrName>
                                        </p:attrNameLst>
                                      </p:cBhvr>
                                      <p:tavLst>
                                        <p:tav tm="0">
                                          <p:val>
                                            <p:strVal val="0-#ppt_w/2"/>
                                          </p:val>
                                        </p:tav>
                                        <p:tav tm="100000">
                                          <p:val>
                                            <p:strVal val="#ppt_x"/>
                                          </p:val>
                                        </p:tav>
                                      </p:tavLst>
                                    </p:anim>
                                    <p:anim calcmode="lin" valueType="num">
                                      <p:cBhvr additive="base">
                                        <p:cTn id="5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4" presetClass="emph" presetSubtype="0" fill="hold" grpId="1" nodeType="clickEffect">
                                  <p:stCondLst>
                                    <p:cond delay="0"/>
                                  </p:stCondLst>
                                  <p:childTnLst>
                                    <p:animClr clrSpc="rgb" dir="cw">
                                      <p:cBhvr override="childStyle">
                                        <p:cTn id="62" dur="1900" fill="hold">
                                          <p:stCondLst>
                                            <p:cond delay="100"/>
                                          </p:stCondLst>
                                        </p:cTn>
                                        <p:tgtEl>
                                          <p:spTgt spid="10"/>
                                        </p:tgtEl>
                                        <p:attrNameLst>
                                          <p:attrName>style.color</p:attrName>
                                        </p:attrNameLst>
                                      </p:cBhvr>
                                      <p:to>
                                        <a:schemeClr val="accent2"/>
                                      </p:to>
                                    </p:animClr>
                                    <p:animClr clrSpc="rgb" dir="cw">
                                      <p:cBhvr>
                                        <p:cTn id="63" dur="1900" fill="hold">
                                          <p:stCondLst>
                                            <p:cond delay="100"/>
                                          </p:stCondLst>
                                        </p:cTn>
                                        <p:tgtEl>
                                          <p:spTgt spid="10"/>
                                        </p:tgtEl>
                                        <p:attrNameLst>
                                          <p:attrName>fillColor</p:attrName>
                                        </p:attrNameLst>
                                      </p:cBhvr>
                                      <p:to>
                                        <a:schemeClr val="accent2"/>
                                      </p:to>
                                    </p:animClr>
                                    <p:set>
                                      <p:cBhvr>
                                        <p:cTn id="64" dur="1900" fill="hold">
                                          <p:stCondLst>
                                            <p:cond delay="100"/>
                                          </p:stCondLst>
                                        </p:cTn>
                                        <p:tgtEl>
                                          <p:spTgt spid="10"/>
                                        </p:tgtEl>
                                        <p:attrNameLst>
                                          <p:attrName>fill.type</p:attrName>
                                        </p:attrNameLst>
                                      </p:cBhvr>
                                      <p:to>
                                        <p:strVal val="solid"/>
                                      </p:to>
                                    </p:set>
                                    <p:set>
                                      <p:cBhvr>
                                        <p:cTn id="65" dur="1900" fill="hold">
                                          <p:stCondLst>
                                            <p:cond delay="100"/>
                                          </p:stCondLst>
                                        </p:cTn>
                                        <p:tgtEl>
                                          <p:spTgt spid="10"/>
                                        </p:tgtEl>
                                        <p:attrNameLst>
                                          <p:attrName>fill.on</p:attrName>
                                        </p:attrNameLst>
                                      </p:cBhvr>
                                      <p:to>
                                        <p:strVal val="true"/>
                                      </p:to>
                                    </p:set>
                                    <p:animScale>
                                      <p:cBhvr>
                                        <p:cTn id="66" dur="200" fill="hold">
                                          <p:stCondLst>
                                            <p:cond delay="0"/>
                                          </p:stCondLst>
                                        </p:cTn>
                                        <p:tgtEl>
                                          <p:spTgt spid="10"/>
                                        </p:tgtEl>
                                      </p:cBhvr>
                                      <p:from x="100000" y="100000"/>
                                      <p:to x="100000" y="5000"/>
                                    </p:animScale>
                                    <p:animScale>
                                      <p:cBhvr>
                                        <p:cTn id="67" dur="200" fill="hold">
                                          <p:stCondLst>
                                            <p:cond delay="200"/>
                                          </p:stCondLst>
                                        </p:cTn>
                                        <p:tgtEl>
                                          <p:spTgt spid="10"/>
                                        </p:tgtEl>
                                      </p:cBhvr>
                                      <p:from x="100000" y="5000"/>
                                      <p:to x="120000" y="150000"/>
                                    </p:animScale>
                                    <p:animScale>
                                      <p:cBhvr>
                                        <p:cTn id="68" dur="600" fill="hold">
                                          <p:stCondLst>
                                            <p:cond delay="1400"/>
                                          </p:stCondLst>
                                        </p:cTn>
                                        <p:tgtEl>
                                          <p:spTgt spid="10"/>
                                        </p:tgtEl>
                                      </p:cBhvr>
                                      <p:to x="12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0" grpId="1" animBg="1"/>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normAutofit/>
          </a:bodyPr>
          <a:lstStyle/>
          <a:p>
            <a:r>
              <a:rPr lang="es-ES" sz="4000" b="1" dirty="0" smtClean="0"/>
              <a:t>Elementos de dimensión mundial</a:t>
            </a:r>
            <a:endParaRPr lang="es-ES" sz="4000" b="1" dirty="0"/>
          </a:p>
        </p:txBody>
      </p:sp>
      <p:sp>
        <p:nvSpPr>
          <p:cNvPr id="37891" name="Content Placeholder 2"/>
          <p:cNvSpPr>
            <a:spLocks noGrp="1"/>
          </p:cNvSpPr>
          <p:nvPr>
            <p:ph idx="1"/>
          </p:nvPr>
        </p:nvSpPr>
        <p:spPr/>
        <p:txBody>
          <a:bodyPr/>
          <a:lstStyle/>
          <a:p>
            <a:r>
              <a:rPr lang="en-GB" sz="2400" dirty="0" smtClean="0"/>
              <a:t> </a:t>
            </a:r>
            <a:r>
              <a:rPr lang="es-ES" sz="2400" dirty="0" smtClean="0"/>
              <a:t>Activación de la red, movilización de los/as miembros y “actividad solidaria” </a:t>
            </a:r>
          </a:p>
          <a:p>
            <a:r>
              <a:rPr lang="es-ES" sz="2400" dirty="0" smtClean="0"/>
              <a:t> Actividad coordinada de relaciones con los empleadores</a:t>
            </a:r>
          </a:p>
          <a:p>
            <a:r>
              <a:rPr lang="es-ES" sz="2400" dirty="0" smtClean="0"/>
              <a:t> Apoyo financiero y del personal</a:t>
            </a:r>
          </a:p>
          <a:p>
            <a:r>
              <a:rPr lang="es-ES" sz="2400" dirty="0" smtClean="0"/>
              <a:t> “Visitas” de intercambio de trabajadores/as y visitas de líderes (entrantes, salientes)</a:t>
            </a:r>
          </a:p>
          <a:p>
            <a:r>
              <a:rPr lang="es-ES" sz="2400" dirty="0" smtClean="0"/>
              <a:t> Actividades de visibilidad y para hacer presión</a:t>
            </a:r>
          </a:p>
          <a:p>
            <a:r>
              <a:rPr lang="es-ES" sz="2400" dirty="0" smtClean="0"/>
              <a:t> Medidas de protesta</a:t>
            </a:r>
          </a:p>
          <a:p>
            <a:pPr>
              <a:buFont typeface="Arial" pitchFamily="-84" charset="0"/>
              <a:buNone/>
            </a:pPr>
            <a:endParaRPr lang="es-ES" dirty="0" smtClean="0">
              <a:ea typeface="ＭＳ Ｐゴシック" pitchFamily="-84" charset="-128"/>
              <a:cs typeface="ＭＳ Ｐゴシック" pitchFamily="-84" charset="-128"/>
            </a:endParaRPr>
          </a:p>
          <a:p>
            <a:endParaRPr lang="es-ES" dirty="0">
              <a:ea typeface="ＭＳ Ｐゴシック" pitchFamily="-84" charset="-128"/>
              <a:cs typeface="ＭＳ Ｐゴシック" pitchFamily="-84" charset="-128"/>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7649" y="5885073"/>
            <a:ext cx="2474499" cy="875049"/>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0"/>
            <a:ext cx="8229600" cy="1143000"/>
          </a:xfrm>
        </p:spPr>
        <p:txBody>
          <a:bodyPr>
            <a:normAutofit/>
          </a:bodyPr>
          <a:lstStyle/>
          <a:p>
            <a:r>
              <a:rPr lang="en-US" sz="4000" b="1" dirty="0"/>
              <a:t>Resultados</a:t>
            </a:r>
          </a:p>
        </p:txBody>
      </p:sp>
      <p:sp>
        <p:nvSpPr>
          <p:cNvPr id="38915" name="Content Placeholder 2"/>
          <p:cNvSpPr>
            <a:spLocks noGrp="1"/>
          </p:cNvSpPr>
          <p:nvPr>
            <p:ph idx="1"/>
          </p:nvPr>
        </p:nvSpPr>
        <p:spPr>
          <a:xfrm>
            <a:off x="228600" y="1219200"/>
            <a:ext cx="2895600" cy="4876800"/>
          </a:xfrm>
        </p:spPr>
        <p:txBody>
          <a:bodyPr>
            <a:normAutofit fontScale="92500" lnSpcReduction="20000"/>
          </a:bodyPr>
          <a:lstStyle/>
          <a:p>
            <a:pPr>
              <a:buFont typeface="Arial" pitchFamily="-84" charset="0"/>
              <a:buNone/>
            </a:pPr>
            <a:r>
              <a:rPr lang="es-ES" sz="2000" b="1" u="sng" dirty="0" smtClean="0"/>
              <a:t>Visibles para el público</a:t>
            </a:r>
          </a:p>
          <a:p>
            <a:r>
              <a:rPr lang="es-ES" sz="2000" dirty="0" smtClean="0"/>
              <a:t>Libro blanco</a:t>
            </a:r>
          </a:p>
          <a:p>
            <a:r>
              <a:rPr lang="es-ES" sz="2000" dirty="0" smtClean="0"/>
              <a:t>Folletos y panfletos</a:t>
            </a:r>
          </a:p>
          <a:p>
            <a:r>
              <a:rPr lang="es-ES" sz="2000" dirty="0" smtClean="0">
                <a:ea typeface="ＭＳ Ｐゴシック" pitchFamily="-84" charset="-128"/>
                <a:cs typeface="ＭＳ Ｐゴシック" pitchFamily="-84" charset="-128"/>
              </a:rPr>
              <a:t>Exposiciones de asuntos</a:t>
            </a:r>
            <a:endParaRPr lang="es-ES" sz="2000" dirty="0">
              <a:ea typeface="ＭＳ Ｐゴシック" pitchFamily="-84" charset="-128"/>
              <a:cs typeface="ＭＳ Ｐゴシック" pitchFamily="-84" charset="-128"/>
            </a:endParaRPr>
          </a:p>
          <a:p>
            <a:r>
              <a:rPr lang="es-ES" sz="2000" dirty="0" smtClean="0"/>
              <a:t>Mítines y manifestaciones</a:t>
            </a:r>
          </a:p>
          <a:p>
            <a:r>
              <a:rPr lang="es-ES" sz="2000" dirty="0" smtClean="0"/>
              <a:t>Aliados y simpatizantes</a:t>
            </a:r>
          </a:p>
          <a:p>
            <a:r>
              <a:rPr lang="es-ES" sz="2000" dirty="0" smtClean="0"/>
              <a:t>“Justicia para los/as trabajadores/as”</a:t>
            </a:r>
          </a:p>
          <a:p>
            <a:r>
              <a:rPr lang="es-ES" sz="2000" dirty="0" smtClean="0"/>
              <a:t>“Mal ciudadano corporativo”</a:t>
            </a:r>
          </a:p>
          <a:p>
            <a:r>
              <a:rPr lang="es-ES" sz="2000" dirty="0" smtClean="0"/>
              <a:t>Cobertura mediática</a:t>
            </a:r>
          </a:p>
          <a:p>
            <a:r>
              <a:rPr lang="es-ES" sz="2000" dirty="0" smtClean="0"/>
              <a:t>Medios pagados</a:t>
            </a:r>
          </a:p>
          <a:p>
            <a:r>
              <a:rPr lang="es-ES" sz="2000" dirty="0" smtClean="0"/>
              <a:t>Actividad mundial</a:t>
            </a:r>
          </a:p>
          <a:p>
            <a:r>
              <a:rPr lang="es-ES" sz="2000" dirty="0" smtClean="0"/>
              <a:t>Actividad para hacer presión</a:t>
            </a:r>
            <a:endParaRPr lang="es-ES" sz="2000" dirty="0"/>
          </a:p>
        </p:txBody>
      </p:sp>
      <p:sp>
        <p:nvSpPr>
          <p:cNvPr id="5" name="TextBox 4"/>
          <p:cNvSpPr txBox="1"/>
          <p:nvPr/>
        </p:nvSpPr>
        <p:spPr>
          <a:xfrm>
            <a:off x="3124200" y="1219200"/>
            <a:ext cx="2895600" cy="5355312"/>
          </a:xfrm>
          <a:prstGeom prst="rect">
            <a:avLst/>
          </a:prstGeom>
          <a:noFill/>
        </p:spPr>
        <p:txBody>
          <a:bodyPr>
            <a:prstTxWarp prst="textNoShape">
              <a:avLst/>
            </a:prstTxWarp>
            <a:spAutoFit/>
          </a:bodyPr>
          <a:lstStyle/>
          <a:p>
            <a:pPr marL="285750" indent="-285750">
              <a:buFont typeface="Arial" panose="020B0604020202020204" pitchFamily="34" charset="0"/>
              <a:buChar char="•"/>
            </a:pPr>
            <a:r>
              <a:rPr lang="es-ES" b="1" u="sng" dirty="0" smtClean="0">
                <a:latin typeface="Calibri" pitchFamily="-84" charset="0"/>
              </a:rPr>
              <a:t>Visibles para los empleadores</a:t>
            </a:r>
          </a:p>
          <a:p>
            <a:pPr marL="285750" indent="-285750">
              <a:buFont typeface="Arial" panose="020B0604020202020204" pitchFamily="34" charset="0"/>
              <a:buChar char="•"/>
            </a:pPr>
            <a:r>
              <a:rPr lang="es-ES" dirty="0" smtClean="0">
                <a:latin typeface="Calibri" pitchFamily="-84" charset="0"/>
              </a:rPr>
              <a:t>Empleados/as movilizados, líderes en el lugar de trabajo.</a:t>
            </a:r>
          </a:p>
          <a:p>
            <a:pPr marL="285750" indent="-285750">
              <a:buFont typeface="Arial" panose="020B0604020202020204" pitchFamily="34" charset="0"/>
              <a:buChar char="•"/>
            </a:pPr>
            <a:r>
              <a:rPr lang="es-ES" dirty="0" smtClean="0">
                <a:latin typeface="Calibri" pitchFamily="-84" charset="0"/>
              </a:rPr>
              <a:t>Relaciones tensas</a:t>
            </a:r>
            <a:endParaRPr lang="es-ES" dirty="0">
              <a:latin typeface="Calibri" pitchFamily="-84" charset="0"/>
            </a:endParaRPr>
          </a:p>
          <a:p>
            <a:pPr marL="285750" indent="-285750">
              <a:buFont typeface="Arial" panose="020B0604020202020204" pitchFamily="34" charset="0"/>
              <a:buChar char="•"/>
            </a:pPr>
            <a:r>
              <a:rPr lang="es-ES" dirty="0" smtClean="0">
                <a:latin typeface="Calibri" pitchFamily="-84" charset="0"/>
              </a:rPr>
              <a:t>El sindicato ordena sus bienes y focaliza sus recursos</a:t>
            </a:r>
          </a:p>
          <a:p>
            <a:pPr marL="285750" indent="-285750">
              <a:buFont typeface="Arial" panose="020B0604020202020204" pitchFamily="34" charset="0"/>
              <a:buChar char="•"/>
            </a:pPr>
            <a:r>
              <a:rPr lang="es-ES" dirty="0" smtClean="0">
                <a:latin typeface="Calibri" pitchFamily="-84" charset="0"/>
              </a:rPr>
              <a:t>Red movilizada – otros lugares de trabajo se unen a la lucha</a:t>
            </a:r>
          </a:p>
          <a:p>
            <a:pPr marL="285750" indent="-285750">
              <a:buFont typeface="Arial" panose="020B0604020202020204" pitchFamily="34" charset="0"/>
              <a:buChar char="•"/>
            </a:pPr>
            <a:r>
              <a:rPr lang="es-ES" dirty="0" smtClean="0">
                <a:latin typeface="Calibri" pitchFamily="-84" charset="0"/>
              </a:rPr>
              <a:t>Intervenciones en actividades de empresa fuera del lugar de trabajo,  impacto sobre las partes interesadas clave</a:t>
            </a:r>
          </a:p>
          <a:p>
            <a:pPr marL="285750" indent="-285750">
              <a:buFont typeface="Arial" panose="020B0604020202020204" pitchFamily="34" charset="0"/>
              <a:buChar char="•"/>
            </a:pPr>
            <a:r>
              <a:rPr lang="es-ES" dirty="0" smtClean="0">
                <a:latin typeface="Calibri" pitchFamily="-84" charset="0"/>
              </a:rPr>
              <a:t>¿Daño económico?  ¿Daño a la marca?</a:t>
            </a:r>
            <a:endParaRPr lang="es-ES" dirty="0"/>
          </a:p>
        </p:txBody>
      </p:sp>
      <p:sp>
        <p:nvSpPr>
          <p:cNvPr id="38918" name="TextBox 5"/>
          <p:cNvSpPr txBox="1">
            <a:spLocks noChangeArrowheads="1"/>
          </p:cNvSpPr>
          <p:nvPr/>
        </p:nvSpPr>
        <p:spPr bwMode="auto">
          <a:xfrm>
            <a:off x="6096000" y="1287463"/>
            <a:ext cx="2590800" cy="4770537"/>
          </a:xfrm>
          <a:prstGeom prst="rect">
            <a:avLst/>
          </a:prstGeom>
          <a:noFill/>
          <a:ln w="9525">
            <a:noFill/>
            <a:miter lim="800000"/>
            <a:headEnd/>
            <a:tailEnd/>
          </a:ln>
        </p:spPr>
        <p:txBody>
          <a:bodyPr>
            <a:prstTxWarp prst="textNoShape">
              <a:avLst/>
            </a:prstTxWarp>
            <a:spAutoFit/>
          </a:bodyPr>
          <a:lstStyle/>
          <a:p>
            <a:pPr marL="285750" indent="-285750">
              <a:buFont typeface="Arial" panose="020B0604020202020204" pitchFamily="34" charset="0"/>
              <a:buChar char="•"/>
            </a:pPr>
            <a:r>
              <a:rPr lang="es-ES" sz="1600" b="1" u="sng" dirty="0" smtClean="0"/>
              <a:t>Visibles para los/as trabajadores/as</a:t>
            </a:r>
          </a:p>
          <a:p>
            <a:pPr marL="285750" indent="-285750">
              <a:buFont typeface="Arial" panose="020B0604020202020204" pitchFamily="34" charset="0"/>
              <a:buChar char="•"/>
            </a:pPr>
            <a:r>
              <a:rPr lang="es-ES" sz="1600" dirty="0" smtClean="0"/>
              <a:t>Compañeros/as unidos/as, líderes activos, victoria en el lugar de trabajo</a:t>
            </a:r>
          </a:p>
          <a:p>
            <a:pPr marL="285750" indent="-285750">
              <a:buFont typeface="Arial" panose="020B0604020202020204" pitchFamily="34" charset="0"/>
              <a:buChar char="•"/>
            </a:pPr>
            <a:r>
              <a:rPr lang="es-ES" sz="1600" dirty="0" smtClean="0"/>
              <a:t>Más poder de negociación</a:t>
            </a:r>
          </a:p>
          <a:p>
            <a:pPr marL="285750" indent="-285750">
              <a:buFont typeface="Arial" panose="020B0604020202020204" pitchFamily="34" charset="0"/>
              <a:buChar char="•"/>
            </a:pPr>
            <a:r>
              <a:rPr lang="es-ES" sz="1600" dirty="0" smtClean="0"/>
              <a:t>Movilización, galvanización del sindicato</a:t>
            </a:r>
          </a:p>
          <a:p>
            <a:pPr marL="285750" indent="-285750">
              <a:buFont typeface="Arial" panose="020B0604020202020204" pitchFamily="34" charset="0"/>
              <a:buChar char="•"/>
            </a:pPr>
            <a:r>
              <a:rPr lang="es-ES" sz="1600" dirty="0" smtClean="0"/>
              <a:t>Gran apoyo en la comunidad, en el lugar de trabajo, a nivel mundial</a:t>
            </a:r>
          </a:p>
          <a:p>
            <a:pPr marL="285750" indent="-285750">
              <a:buFont typeface="Arial" panose="020B0604020202020204" pitchFamily="34" charset="0"/>
              <a:buChar char="•"/>
            </a:pPr>
            <a:r>
              <a:rPr lang="es-ES" sz="1600" dirty="0" smtClean="0"/>
              <a:t>Medios – nuestra lucha es importante</a:t>
            </a:r>
          </a:p>
          <a:p>
            <a:pPr marL="285750" indent="-285750">
              <a:buFont typeface="Arial" panose="020B0604020202020204" pitchFamily="34" charset="0"/>
              <a:buChar char="•"/>
            </a:pPr>
            <a:r>
              <a:rPr lang="es-ES" sz="1600" dirty="0" smtClean="0"/>
              <a:t>Tenemos el poder para luchar contra el patrón </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7649" y="5885073"/>
            <a:ext cx="2474499" cy="875049"/>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0"/>
            <a:ext cx="8229600" cy="1143000"/>
          </a:xfrm>
        </p:spPr>
        <p:txBody>
          <a:bodyPr>
            <a:normAutofit fontScale="90000"/>
          </a:bodyPr>
          <a:lstStyle/>
          <a:p>
            <a:r>
              <a:rPr lang="en-US" sz="4000" b="1" dirty="0" smtClean="0"/>
              <a:t>Roles clave del personal de la </a:t>
            </a:r>
            <a:r>
              <a:rPr lang="en-US" sz="4000" b="1" dirty="0" err="1" smtClean="0"/>
              <a:t>campaña</a:t>
            </a:r>
            <a:endParaRPr lang="en-US" sz="4000" b="1" dirty="0"/>
          </a:p>
        </p:txBody>
      </p:sp>
      <p:sp>
        <p:nvSpPr>
          <p:cNvPr id="39939" name="Content Placeholder 2"/>
          <p:cNvSpPr>
            <a:spLocks noGrp="1"/>
          </p:cNvSpPr>
          <p:nvPr>
            <p:ph idx="1"/>
          </p:nvPr>
        </p:nvSpPr>
        <p:spPr>
          <a:xfrm>
            <a:off x="457200" y="914400"/>
            <a:ext cx="4419600" cy="5867400"/>
          </a:xfrm>
        </p:spPr>
        <p:txBody>
          <a:bodyPr>
            <a:normAutofit/>
          </a:bodyPr>
          <a:lstStyle/>
          <a:p>
            <a:pPr>
              <a:buFont typeface="Arial" pitchFamily="-84" charset="0"/>
              <a:buNone/>
            </a:pPr>
            <a:r>
              <a:rPr lang="es-ES" sz="1600" u="sng" dirty="0" smtClean="0"/>
              <a:t>Líder</a:t>
            </a:r>
          </a:p>
          <a:p>
            <a:r>
              <a:rPr lang="es-ES" sz="1600" dirty="0" smtClean="0"/>
              <a:t>Recursos</a:t>
            </a:r>
          </a:p>
          <a:p>
            <a:r>
              <a:rPr lang="es-ES" sz="1600" dirty="0" smtClean="0"/>
              <a:t>Estrategia</a:t>
            </a:r>
          </a:p>
          <a:p>
            <a:r>
              <a:rPr lang="es-ES" sz="1600" dirty="0" smtClean="0"/>
              <a:t>Decisiones clave</a:t>
            </a:r>
            <a:endParaRPr lang="es-ES" sz="1600" dirty="0" smtClean="0">
              <a:ea typeface="ＭＳ Ｐゴシック" pitchFamily="-84" charset="-128"/>
              <a:cs typeface="ＭＳ Ｐゴシック" pitchFamily="-84" charset="-128"/>
            </a:endParaRPr>
          </a:p>
          <a:p>
            <a:r>
              <a:rPr lang="es-ES" sz="1600" dirty="0" smtClean="0">
                <a:ea typeface="ＭＳ Ｐゴシック" pitchFamily="-84" charset="-128"/>
                <a:cs typeface="ＭＳ Ｐゴシック" pitchFamily="-84" charset="-128"/>
              </a:rPr>
              <a:t>Acuerdos</a:t>
            </a:r>
            <a:endParaRPr lang="es-ES" sz="1600" dirty="0">
              <a:ea typeface="ＭＳ Ｐゴシック" pitchFamily="-84" charset="-128"/>
              <a:cs typeface="ＭＳ Ｐゴシック" pitchFamily="-84" charset="-128"/>
            </a:endParaRPr>
          </a:p>
          <a:p>
            <a:pPr>
              <a:buFont typeface="Arial" pitchFamily="-84" charset="0"/>
              <a:buNone/>
            </a:pPr>
            <a:r>
              <a:rPr lang="es-ES" sz="1600" u="sng" dirty="0" smtClean="0"/>
              <a:t>Director de la campaña (impulsor)</a:t>
            </a:r>
          </a:p>
          <a:p>
            <a:r>
              <a:rPr lang="es-ES" sz="1600" dirty="0" smtClean="0"/>
              <a:t>Estrategia</a:t>
            </a:r>
          </a:p>
          <a:p>
            <a:r>
              <a:rPr lang="es-ES" sz="1600" dirty="0" smtClean="0"/>
              <a:t>Plan global</a:t>
            </a:r>
          </a:p>
          <a:p>
            <a:r>
              <a:rPr lang="es-ES" sz="1600" dirty="0" smtClean="0"/>
              <a:t>“Fustigar” 24/7 </a:t>
            </a:r>
          </a:p>
          <a:p>
            <a:r>
              <a:rPr lang="es-ES" sz="1600" dirty="0" smtClean="0"/>
              <a:t>Crear y mantener “espacio”</a:t>
            </a:r>
          </a:p>
          <a:p>
            <a:r>
              <a:rPr lang="es-ES" sz="1600" dirty="0" smtClean="0"/>
              <a:t>Mantener al líder implicado/a e informado/a</a:t>
            </a:r>
          </a:p>
          <a:p>
            <a:pPr>
              <a:buFont typeface="Arial" pitchFamily="-84" charset="0"/>
              <a:buNone/>
            </a:pPr>
            <a:r>
              <a:rPr lang="es-ES" sz="1600" u="sng" dirty="0" smtClean="0"/>
              <a:t>Organizador</a:t>
            </a:r>
            <a:endParaRPr lang="es-ES" sz="1600" u="sng" dirty="0">
              <a:ea typeface="ＭＳ Ｐゴシック" pitchFamily="-84" charset="-128"/>
              <a:cs typeface="ＭＳ Ｐゴシック" pitchFamily="-84" charset="-128"/>
            </a:endParaRPr>
          </a:p>
          <a:p>
            <a:r>
              <a:rPr lang="es-ES" sz="1600" dirty="0" smtClean="0"/>
              <a:t>Miembros y no miembros</a:t>
            </a:r>
            <a:endParaRPr lang="es-ES" sz="1600" dirty="0" smtClean="0">
              <a:ea typeface="ＭＳ Ｐゴシック" pitchFamily="-84" charset="-128"/>
              <a:cs typeface="ＭＳ Ｐゴシック" pitchFamily="-84" charset="-128"/>
            </a:endParaRPr>
          </a:p>
          <a:p>
            <a:r>
              <a:rPr lang="es-ES" sz="1600" dirty="0" smtClean="0"/>
              <a:t>Luchas y victorias en el lugar de trabajo</a:t>
            </a:r>
          </a:p>
          <a:p>
            <a:r>
              <a:rPr lang="es-ES" sz="1600" dirty="0" smtClean="0"/>
              <a:t>Contragolpes</a:t>
            </a:r>
          </a:p>
          <a:p>
            <a:r>
              <a:rPr lang="es-ES" sz="1600" dirty="0" smtClean="0"/>
              <a:t>“Tropas” para las actividades</a:t>
            </a:r>
            <a:endParaRPr lang="es-ES" sz="1600" dirty="0"/>
          </a:p>
        </p:txBody>
      </p:sp>
      <p:sp>
        <p:nvSpPr>
          <p:cNvPr id="5" name="TextBox 4"/>
          <p:cNvSpPr txBox="1"/>
          <p:nvPr/>
        </p:nvSpPr>
        <p:spPr>
          <a:xfrm>
            <a:off x="4495800" y="914400"/>
            <a:ext cx="4191000" cy="6278642"/>
          </a:xfrm>
          <a:prstGeom prst="rect">
            <a:avLst/>
          </a:prstGeom>
          <a:noFill/>
        </p:spPr>
        <p:txBody>
          <a:bodyPr>
            <a:prstTxWarp prst="textNoShape">
              <a:avLst/>
            </a:prstTxWarp>
            <a:spAutoFit/>
          </a:bodyPr>
          <a:lstStyle/>
          <a:p>
            <a:r>
              <a:rPr lang="es-ES" sz="1600" u="sng" dirty="0" smtClean="0">
                <a:latin typeface="Calibri" pitchFamily="-84" charset="0"/>
              </a:rPr>
              <a:t>Investigador</a:t>
            </a:r>
          </a:p>
          <a:p>
            <a:pPr>
              <a:buFont typeface="Arial" pitchFamily="-84" charset="0"/>
              <a:buChar char="•"/>
            </a:pPr>
            <a:r>
              <a:rPr lang="es-ES" sz="1600" dirty="0" smtClean="0">
                <a:latin typeface="Calibri" pitchFamily="-84" charset="0"/>
              </a:rPr>
              <a:t>   Estrategia</a:t>
            </a:r>
          </a:p>
          <a:p>
            <a:pPr>
              <a:buFont typeface="Arial" pitchFamily="-84" charset="0"/>
              <a:buChar char="•"/>
            </a:pPr>
            <a:r>
              <a:rPr lang="es-ES" sz="1600" dirty="0" smtClean="0">
                <a:latin typeface="Calibri" pitchFamily="-84" charset="0"/>
              </a:rPr>
              <a:t>   Opinión del patrón</a:t>
            </a:r>
          </a:p>
          <a:p>
            <a:pPr>
              <a:buFont typeface="Arial" pitchFamily="-84" charset="0"/>
              <a:buChar char="•"/>
            </a:pPr>
            <a:r>
              <a:rPr lang="es-ES" sz="1600" dirty="0" smtClean="0">
                <a:latin typeface="Calibri" pitchFamily="-84" charset="0"/>
              </a:rPr>
              <a:t>   Plan comercial</a:t>
            </a:r>
          </a:p>
          <a:p>
            <a:pPr>
              <a:buFont typeface="Arial" pitchFamily="-84" charset="0"/>
              <a:buChar char="•"/>
            </a:pPr>
            <a:r>
              <a:rPr lang="es-ES" sz="1600" dirty="0" smtClean="0"/>
              <a:t>  </a:t>
            </a:r>
            <a:r>
              <a:rPr lang="es-ES" sz="1600" dirty="0" smtClean="0">
                <a:latin typeface="Calibri" pitchFamily="-84" charset="0"/>
              </a:rPr>
              <a:t> Impacto sobre los beneficios</a:t>
            </a:r>
          </a:p>
          <a:p>
            <a:pPr>
              <a:buFont typeface="Arial" pitchFamily="-84" charset="0"/>
              <a:buChar char="•"/>
            </a:pPr>
            <a:r>
              <a:rPr lang="es-ES" sz="1600" dirty="0" smtClean="0">
                <a:latin typeface="Calibri" pitchFamily="-84" charset="0"/>
              </a:rPr>
              <a:t>   Actividad de visibilidad</a:t>
            </a:r>
          </a:p>
          <a:p>
            <a:pPr>
              <a:buFont typeface="Arial" pitchFamily="-84" charset="0"/>
              <a:buChar char="•"/>
            </a:pPr>
            <a:r>
              <a:rPr lang="es-ES" sz="1600" dirty="0" smtClean="0">
                <a:latin typeface="Calibri" pitchFamily="-84" charset="0"/>
              </a:rPr>
              <a:t>   Actividad para hacer presión</a:t>
            </a:r>
          </a:p>
          <a:p>
            <a:r>
              <a:rPr lang="es-ES" sz="1600" u="sng" dirty="0" smtClean="0">
                <a:latin typeface="Calibri" pitchFamily="-84" charset="0"/>
              </a:rPr>
              <a:t>Comunicador</a:t>
            </a:r>
          </a:p>
          <a:p>
            <a:pPr>
              <a:buFont typeface="Arial" pitchFamily="-84" charset="0"/>
              <a:buChar char="•"/>
            </a:pPr>
            <a:r>
              <a:rPr lang="es-ES" sz="1600" dirty="0" smtClean="0">
                <a:latin typeface="Calibri" pitchFamily="-84" charset="0"/>
              </a:rPr>
              <a:t>   Cobertura mediática externa pagada y </a:t>
            </a:r>
            <a:r>
              <a:rPr lang="es-ES" sz="1600" dirty="0">
                <a:latin typeface="Calibri" pitchFamily="-84" charset="0"/>
              </a:rPr>
              <a:t> </a:t>
            </a:r>
            <a:r>
              <a:rPr lang="es-ES" sz="1600" dirty="0" smtClean="0">
                <a:latin typeface="Calibri" pitchFamily="-84" charset="0"/>
              </a:rPr>
              <a:t>          gratuita</a:t>
            </a:r>
          </a:p>
          <a:p>
            <a:pPr>
              <a:buFont typeface="Arial" pitchFamily="-84" charset="0"/>
              <a:buChar char="•"/>
            </a:pPr>
            <a:r>
              <a:rPr lang="es-ES" sz="1600" dirty="0" smtClean="0"/>
              <a:t>  </a:t>
            </a:r>
            <a:r>
              <a:rPr lang="es-ES" sz="1600" dirty="0" smtClean="0">
                <a:latin typeface="Calibri" pitchFamily="-84" charset="0"/>
              </a:rPr>
              <a:t> Difusión en el sector</a:t>
            </a:r>
          </a:p>
          <a:p>
            <a:pPr marL="263525" indent="-263525">
              <a:buFont typeface="Arial" pitchFamily="-84" charset="0"/>
              <a:buChar char="•"/>
            </a:pPr>
            <a:r>
              <a:rPr lang="es-ES" sz="1600" dirty="0" smtClean="0">
                <a:latin typeface="Calibri" pitchFamily="-84" charset="0"/>
              </a:rPr>
              <a:t>Mensaje para los/as trabajadores/as, comunicación en el lugar de trabajo</a:t>
            </a:r>
            <a:endParaRPr lang="es-ES" sz="1600" dirty="0">
              <a:latin typeface="Calibri" pitchFamily="-84" charset="0"/>
            </a:endParaRPr>
          </a:p>
          <a:p>
            <a:pPr>
              <a:buFont typeface="Arial" pitchFamily="-84" charset="0"/>
              <a:buChar char="•"/>
            </a:pPr>
            <a:r>
              <a:rPr lang="es-ES" sz="1600" dirty="0" smtClean="0">
                <a:latin typeface="Calibri" pitchFamily="-84" charset="0"/>
              </a:rPr>
              <a:t>   Sitio Web</a:t>
            </a:r>
          </a:p>
          <a:p>
            <a:pPr>
              <a:buFont typeface="Arial" pitchFamily="-84" charset="0"/>
              <a:buChar char="•"/>
            </a:pPr>
            <a:r>
              <a:rPr lang="es-ES" sz="1600" dirty="0" smtClean="0">
                <a:latin typeface="Calibri" pitchFamily="-84" charset="0"/>
              </a:rPr>
              <a:t>   Actividad de visibilidad y para hacer presión</a:t>
            </a:r>
          </a:p>
          <a:p>
            <a:pPr>
              <a:buFont typeface="Arial" pitchFamily="-84" charset="0"/>
              <a:buChar char="•"/>
            </a:pPr>
            <a:r>
              <a:rPr lang="es-ES" sz="1600" dirty="0" smtClean="0">
                <a:latin typeface="Calibri" pitchFamily="-84" charset="0"/>
              </a:rPr>
              <a:t>  “Justicia para los/as trabajadores/as” y “mal ciudadano corporativo”</a:t>
            </a:r>
          </a:p>
          <a:p>
            <a:r>
              <a:rPr lang="es-ES" sz="1600" u="sng" dirty="0" smtClean="0">
                <a:latin typeface="Calibri" pitchFamily="-84" charset="0"/>
              </a:rPr>
              <a:t>Representantes y cargos sindicales</a:t>
            </a:r>
          </a:p>
          <a:p>
            <a:pPr marL="179388" indent="-179388">
              <a:buFont typeface="Arial" pitchFamily="-84" charset="0"/>
              <a:buChar char="•"/>
            </a:pPr>
            <a:r>
              <a:rPr lang="es-ES" sz="1600" dirty="0" smtClean="0">
                <a:latin typeface="Calibri" pitchFamily="-84" charset="0"/>
              </a:rPr>
              <a:t> Relaciones con los empleadores en las empresas competidoras objetivo</a:t>
            </a:r>
          </a:p>
          <a:p>
            <a:pPr>
              <a:buFont typeface="Arial" pitchFamily="-84" charset="0"/>
              <a:buChar char="•"/>
            </a:pPr>
            <a:r>
              <a:rPr lang="es-ES" sz="1600" dirty="0" smtClean="0"/>
              <a:t>  </a:t>
            </a:r>
            <a:r>
              <a:rPr lang="es-ES" sz="1600" dirty="0" smtClean="0">
                <a:latin typeface="Calibri" pitchFamily="-84" charset="0"/>
              </a:rPr>
              <a:t> Negociaciones</a:t>
            </a:r>
            <a:endParaRPr lang="es-ES" sz="1600" dirty="0">
              <a:latin typeface="Calibri" pitchFamily="-84" charset="0"/>
            </a:endParaRPr>
          </a:p>
          <a:p>
            <a:pPr>
              <a:buFont typeface="Arial" pitchFamily="-84" charset="0"/>
              <a:buChar char="•"/>
            </a:pPr>
            <a:r>
              <a:rPr lang="es-ES" sz="1600" dirty="0" smtClean="0">
                <a:latin typeface="Calibri" pitchFamily="-84" charset="0"/>
              </a:rPr>
              <a:t>   Otros lugares </a:t>
            </a:r>
          </a:p>
          <a:p>
            <a:r>
              <a:rPr lang="es-ES" sz="1600" dirty="0" smtClean="0">
                <a:latin typeface="Calibri" pitchFamily="-84" charset="0"/>
              </a:rPr>
              <a:t>de trabajo</a:t>
            </a:r>
          </a:p>
          <a:p>
            <a:pPr lvl="1">
              <a:buFont typeface="Arial" pitchFamily="-84" charset="0"/>
              <a:buChar char="•"/>
            </a:pPr>
            <a:endParaRPr lang="es-ES" sz="1600" dirty="0"/>
          </a:p>
          <a:p>
            <a:pPr>
              <a:buFont typeface="Arial" pitchFamily="-84" charset="0"/>
              <a:buChar char="•"/>
            </a:pPr>
            <a:endParaRPr lang="es-ES" sz="18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7649" y="5885073"/>
            <a:ext cx="2474499" cy="875049"/>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normAutofit fontScale="90000"/>
          </a:bodyPr>
          <a:lstStyle/>
          <a:p>
            <a:r>
              <a:rPr lang="es-ES" sz="4000" b="1" dirty="0" smtClean="0"/>
              <a:t>Roles de los/as trabajadores/as clave de la campaña</a:t>
            </a:r>
            <a:endParaRPr lang="es-ES" sz="4000" b="1" dirty="0"/>
          </a:p>
        </p:txBody>
      </p:sp>
      <p:sp>
        <p:nvSpPr>
          <p:cNvPr id="40963" name="Content Placeholder 2"/>
          <p:cNvSpPr>
            <a:spLocks noGrp="1"/>
          </p:cNvSpPr>
          <p:nvPr>
            <p:ph idx="1"/>
          </p:nvPr>
        </p:nvSpPr>
        <p:spPr/>
        <p:txBody>
          <a:bodyPr>
            <a:normAutofit lnSpcReduction="10000"/>
          </a:bodyPr>
          <a:lstStyle/>
          <a:p>
            <a:pPr>
              <a:buFont typeface="Arial" pitchFamily="-84" charset="0"/>
              <a:buNone/>
            </a:pPr>
            <a:r>
              <a:rPr lang="es-ES" sz="2800" u="sng" dirty="0" smtClean="0"/>
              <a:t>Delegados/as del comité de empresa</a:t>
            </a:r>
          </a:p>
          <a:p>
            <a:r>
              <a:rPr lang="es-ES" sz="2800" dirty="0" smtClean="0"/>
              <a:t>Plan comercial e información</a:t>
            </a:r>
          </a:p>
          <a:p>
            <a:r>
              <a:rPr lang="es-ES" sz="2800" dirty="0" smtClean="0"/>
              <a:t>Actividad coordinada</a:t>
            </a:r>
          </a:p>
          <a:p>
            <a:pPr>
              <a:buFont typeface="Arial" pitchFamily="-84" charset="0"/>
              <a:buNone/>
            </a:pPr>
            <a:r>
              <a:rPr lang="es-ES" sz="2800" u="sng" dirty="0" smtClean="0"/>
              <a:t>Líderes en el lugar de trabajo</a:t>
            </a:r>
          </a:p>
          <a:p>
            <a:r>
              <a:rPr lang="es-ES" sz="2800" dirty="0" smtClean="0"/>
              <a:t>Portavoz de la campaña</a:t>
            </a:r>
          </a:p>
          <a:p>
            <a:r>
              <a:rPr lang="es-ES" sz="2800" dirty="0" smtClean="0"/>
              <a:t>Dirigen la lucha en el lugar de trabajo</a:t>
            </a:r>
          </a:p>
          <a:p>
            <a:r>
              <a:rPr lang="es-ES" sz="2800" dirty="0" smtClean="0"/>
              <a:t>Amplían y fortalecen el sindicato</a:t>
            </a:r>
          </a:p>
          <a:p>
            <a:r>
              <a:rPr lang="es-ES" sz="2800" dirty="0" smtClean="0"/>
              <a:t>Aprueban los acuerdos</a:t>
            </a:r>
          </a:p>
          <a:p>
            <a:pPr marL="0" lvl="1" indent="0">
              <a:buNone/>
            </a:pPr>
            <a:r>
              <a:rPr lang="es-ES" u="sng" dirty="0" smtClean="0"/>
              <a:t>¿Otros?</a:t>
            </a:r>
            <a:endParaRPr lang="es-ES" u="sng" dirty="0">
              <a:ea typeface="ＭＳ Ｐゴシック" pitchFamily="-84" charset="-128"/>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7649" y="5885073"/>
            <a:ext cx="2474499" cy="875049"/>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idx="1"/>
          </p:nvPr>
        </p:nvSpPr>
        <p:spPr>
          <a:xfrm>
            <a:off x="457200" y="1600200"/>
            <a:ext cx="3657600" cy="2209800"/>
          </a:xfrm>
          <a:ln>
            <a:solidFill>
              <a:schemeClr val="tx1"/>
            </a:solidFill>
          </a:ln>
        </p:spPr>
        <p:txBody>
          <a:bodyPr/>
          <a:lstStyle/>
          <a:p>
            <a:pPr>
              <a:buFont typeface="Arial" pitchFamily="-84" charset="0"/>
              <a:buNone/>
            </a:pPr>
            <a:r>
              <a:rPr lang="es-ES" sz="2400" u="sng" dirty="0" smtClean="0">
                <a:latin typeface="+mj-lt"/>
              </a:rPr>
              <a:t>Campaña exhaustiva</a:t>
            </a:r>
          </a:p>
          <a:p>
            <a:pPr>
              <a:buFont typeface="Arial" pitchFamily="-84" charset="0"/>
              <a:buNone/>
            </a:pPr>
            <a:r>
              <a:rPr lang="es-ES" sz="2400" dirty="0" smtClean="0"/>
              <a:t> … intensifica</a:t>
            </a:r>
          </a:p>
          <a:p>
            <a:pPr>
              <a:buFont typeface="Arial" pitchFamily="-84" charset="0"/>
              <a:buNone/>
            </a:pPr>
            <a:r>
              <a:rPr lang="es-ES" sz="2400" dirty="0" smtClean="0"/>
              <a:t> … comprime</a:t>
            </a:r>
          </a:p>
          <a:p>
            <a:pPr>
              <a:buFont typeface="Arial" pitchFamily="-84" charset="0"/>
              <a:buNone/>
            </a:pPr>
            <a:r>
              <a:rPr lang="es-ES" sz="2400" dirty="0" smtClean="0"/>
              <a:t> … crea una crisis</a:t>
            </a:r>
            <a:endParaRPr lang="es-ES" sz="2400" dirty="0"/>
          </a:p>
        </p:txBody>
      </p:sp>
      <p:sp>
        <p:nvSpPr>
          <p:cNvPr id="4" name="Right Arrow 3"/>
          <p:cNvSpPr/>
          <p:nvPr/>
        </p:nvSpPr>
        <p:spPr>
          <a:xfrm>
            <a:off x="4343400" y="2514600"/>
            <a:ext cx="977900" cy="484188"/>
          </a:xfrm>
          <a:prstGeom prst="rightArrow">
            <a:avLst/>
          </a:prstGeom>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5" name="TextBox 4"/>
          <p:cNvSpPr txBox="1"/>
          <p:nvPr/>
        </p:nvSpPr>
        <p:spPr>
          <a:xfrm>
            <a:off x="5498979" y="1600200"/>
            <a:ext cx="3264021" cy="3231654"/>
          </a:xfrm>
          <a:prstGeom prst="rect">
            <a:avLst/>
          </a:prstGeom>
          <a:noFill/>
          <a:ln>
            <a:solidFill>
              <a:srgbClr val="000000"/>
            </a:solidFill>
          </a:ln>
        </p:spPr>
        <p:txBody>
          <a:bodyPr wrap="square">
            <a:prstTxWarp prst="textNoShape">
              <a:avLst/>
            </a:prstTxWarp>
            <a:spAutoFit/>
          </a:bodyPr>
          <a:lstStyle/>
          <a:p>
            <a:r>
              <a:rPr lang="es-ES" sz="2400" u="sng" dirty="0" smtClean="0">
                <a:latin typeface="+mj-lt"/>
              </a:rPr>
              <a:t>Acuerdo</a:t>
            </a:r>
          </a:p>
          <a:p>
            <a:r>
              <a:rPr lang="es-ES" sz="2400" dirty="0" smtClean="0">
                <a:latin typeface="Calibri" pitchFamily="-84" charset="0"/>
              </a:rPr>
              <a:t> … para organizar los derechos</a:t>
            </a:r>
          </a:p>
          <a:p>
            <a:r>
              <a:rPr lang="es-ES" sz="2400" dirty="0" smtClean="0">
                <a:latin typeface="Calibri" pitchFamily="-84" charset="0"/>
              </a:rPr>
              <a:t> … para mejorar los convenios</a:t>
            </a:r>
          </a:p>
          <a:p>
            <a:r>
              <a:rPr lang="es-ES" sz="2400" dirty="0" smtClean="0">
                <a:latin typeface="Calibri" pitchFamily="-84" charset="0"/>
              </a:rPr>
              <a:t> … para asegurar una “victoria” del sindicato</a:t>
            </a:r>
          </a:p>
          <a:p>
            <a:endParaRPr lang="es-ES" dirty="0">
              <a:latin typeface="Calibri" pitchFamily="-84" charset="0"/>
            </a:endParaRPr>
          </a:p>
          <a:p>
            <a:endParaRPr lang="es-E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7649" y="5885073"/>
            <a:ext cx="2474499" cy="875049"/>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sz="4000" b="1" dirty="0" smtClean="0"/>
              <a:t>Evaluación y revisión</a:t>
            </a:r>
            <a:endParaRPr lang="es-ES" sz="4000" b="1" dirty="0"/>
          </a:p>
        </p:txBody>
      </p:sp>
      <p:sp>
        <p:nvSpPr>
          <p:cNvPr id="3" name="Content Placeholder 2"/>
          <p:cNvSpPr>
            <a:spLocks noGrp="1"/>
          </p:cNvSpPr>
          <p:nvPr>
            <p:ph idx="1"/>
          </p:nvPr>
        </p:nvSpPr>
        <p:spPr/>
        <p:txBody>
          <a:bodyPr/>
          <a:lstStyle/>
          <a:p>
            <a:r>
              <a:rPr lang="es-ES" sz="2800" dirty="0" smtClean="0"/>
              <a:t>Celebrar el éxito</a:t>
            </a:r>
          </a:p>
          <a:p>
            <a:r>
              <a:rPr lang="es-ES" sz="2800" dirty="0" smtClean="0"/>
              <a:t>Analizar el éxito</a:t>
            </a:r>
          </a:p>
          <a:p>
            <a:r>
              <a:rPr lang="es-ES" sz="2800" dirty="0" smtClean="0"/>
              <a:t>Revisar las tácticas y estrategia</a:t>
            </a:r>
          </a:p>
          <a:p>
            <a:r>
              <a:rPr lang="es-ES" sz="2800" dirty="0" smtClean="0"/>
              <a:t>Lecciones aprendidas</a:t>
            </a:r>
          </a:p>
          <a:p>
            <a:r>
              <a:rPr lang="es-ES" sz="2800" dirty="0" smtClean="0"/>
              <a:t>Desarrollar una nueva campaña</a:t>
            </a:r>
          </a:p>
          <a:p>
            <a:endParaRPr lang="es-E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7649" y="5885073"/>
            <a:ext cx="2474499" cy="87504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ZoneTexte 12"/>
          <p:cNvSpPr txBox="1">
            <a:spLocks noChangeArrowheads="1"/>
          </p:cNvSpPr>
          <p:nvPr/>
        </p:nvSpPr>
        <p:spPr bwMode="auto">
          <a:xfrm>
            <a:off x="716574" y="1194124"/>
            <a:ext cx="3656134" cy="5262979"/>
          </a:xfrm>
          <a:prstGeom prst="rect">
            <a:avLst/>
          </a:prstGeom>
          <a:noFill/>
          <a:ln w="9525">
            <a:noFill/>
            <a:miter lim="800000"/>
            <a:headEnd/>
            <a:tailEnd/>
          </a:ln>
        </p:spPr>
        <p:txBody>
          <a:bodyPr lIns="0" tIns="0" rIns="0" bIns="0">
            <a:prstTxWarp prst="textNoShape">
              <a:avLst/>
            </a:prstTxWarp>
            <a:spAutoFit/>
          </a:bodyPr>
          <a:lstStyle/>
          <a:p>
            <a:pPr marL="514350" indent="-457200">
              <a:spcBef>
                <a:spcPts val="3000"/>
              </a:spcBef>
              <a:spcAft>
                <a:spcPts val="600"/>
              </a:spcAft>
              <a:buClr>
                <a:srgbClr val="FF0000"/>
              </a:buClr>
              <a:buSzPct val="220000"/>
              <a:buFont typeface="Calibri" pitchFamily="-84" charset="0"/>
              <a:buChar char="•"/>
            </a:pPr>
            <a:r>
              <a:rPr lang="es-ES" sz="2400" dirty="0" smtClean="0"/>
              <a:t>Mapeo</a:t>
            </a:r>
          </a:p>
          <a:p>
            <a:pPr marL="514350" indent="-457200">
              <a:spcBef>
                <a:spcPts val="3000"/>
              </a:spcBef>
              <a:spcAft>
                <a:spcPts val="600"/>
              </a:spcAft>
              <a:buClr>
                <a:srgbClr val="FF0000"/>
              </a:buClr>
              <a:buSzPct val="220000"/>
              <a:buFont typeface="Calibri" pitchFamily="-84" charset="0"/>
              <a:buChar char="•"/>
            </a:pPr>
            <a:r>
              <a:rPr lang="es-ES" sz="2400" dirty="0" smtClean="0"/>
              <a:t>Investigación</a:t>
            </a:r>
          </a:p>
          <a:p>
            <a:pPr marL="514350" indent="-457200">
              <a:spcBef>
                <a:spcPts val="3000"/>
              </a:spcBef>
              <a:spcAft>
                <a:spcPts val="600"/>
              </a:spcAft>
              <a:buClr>
                <a:srgbClr val="FF0000"/>
              </a:buClr>
              <a:buSzPct val="220000"/>
              <a:buFont typeface="Calibri" pitchFamily="-84" charset="0"/>
              <a:buChar char="•"/>
            </a:pPr>
            <a:r>
              <a:rPr lang="es-ES" sz="2400" dirty="0" smtClean="0"/>
              <a:t>Organización de activistas/trabajadores</a:t>
            </a:r>
          </a:p>
          <a:p>
            <a:pPr marL="514350" indent="-457200">
              <a:spcBef>
                <a:spcPts val="3000"/>
              </a:spcBef>
              <a:spcAft>
                <a:spcPts val="600"/>
              </a:spcAft>
              <a:buClr>
                <a:srgbClr val="FF0000"/>
              </a:buClr>
              <a:buSzPct val="220000"/>
              <a:buFont typeface="Calibri" pitchFamily="-84" charset="0"/>
              <a:buChar char="•"/>
            </a:pPr>
            <a:r>
              <a:rPr lang="es-ES" sz="2400" dirty="0" smtClean="0"/>
              <a:t>Acciones de miembros, movilización</a:t>
            </a:r>
          </a:p>
          <a:p>
            <a:pPr marL="514350" indent="-457200">
              <a:spcBef>
                <a:spcPts val="3000"/>
              </a:spcBef>
              <a:spcAft>
                <a:spcPts val="600"/>
              </a:spcAft>
              <a:buClr>
                <a:srgbClr val="FF0000"/>
              </a:buClr>
              <a:buSzPct val="220000"/>
              <a:buFont typeface="Calibri" pitchFamily="-84" charset="0"/>
              <a:buChar char="•"/>
            </a:pPr>
            <a:r>
              <a:rPr lang="es-ES" sz="2400" dirty="0" smtClean="0"/>
              <a:t>Solidaridad y apoyo</a:t>
            </a:r>
          </a:p>
          <a:p>
            <a:pPr marL="514350" indent="-457200">
              <a:spcBef>
                <a:spcPts val="3000"/>
              </a:spcBef>
              <a:spcAft>
                <a:spcPts val="600"/>
              </a:spcAft>
              <a:buClr>
                <a:srgbClr val="FF0000"/>
              </a:buClr>
              <a:buSzPct val="220000"/>
              <a:buFont typeface="Calibri" pitchFamily="-84" charset="0"/>
              <a:buNone/>
            </a:pPr>
            <a:endParaRPr lang="es-ES" sz="2400" dirty="0"/>
          </a:p>
        </p:txBody>
      </p:sp>
      <p:sp>
        <p:nvSpPr>
          <p:cNvPr id="18438" name="ZoneTexte 12"/>
          <p:cNvSpPr txBox="1">
            <a:spLocks noChangeArrowheads="1"/>
          </p:cNvSpPr>
          <p:nvPr/>
        </p:nvSpPr>
        <p:spPr bwMode="auto">
          <a:xfrm>
            <a:off x="4771293" y="1231057"/>
            <a:ext cx="4239357" cy="4524315"/>
          </a:xfrm>
          <a:prstGeom prst="rect">
            <a:avLst/>
          </a:prstGeom>
          <a:noFill/>
          <a:ln w="9525">
            <a:noFill/>
            <a:miter lim="800000"/>
            <a:headEnd/>
            <a:tailEnd/>
          </a:ln>
        </p:spPr>
        <p:txBody>
          <a:bodyPr wrap="square" lIns="0" tIns="0" rIns="0" bIns="0">
            <a:prstTxWarp prst="textNoShape">
              <a:avLst/>
            </a:prstTxWarp>
            <a:spAutoFit/>
          </a:bodyPr>
          <a:lstStyle/>
          <a:p>
            <a:pPr marL="514350" indent="-457200">
              <a:spcBef>
                <a:spcPts val="3000"/>
              </a:spcBef>
              <a:spcAft>
                <a:spcPts val="600"/>
              </a:spcAft>
              <a:buClr>
                <a:srgbClr val="FF0000"/>
              </a:buClr>
              <a:buSzPct val="220000"/>
              <a:buFont typeface="Calibri" pitchFamily="-84" charset="0"/>
              <a:buChar char="•"/>
            </a:pPr>
            <a:r>
              <a:rPr lang="es-ES" sz="2400" dirty="0" smtClean="0"/>
              <a:t>Clientes, proveedores</a:t>
            </a:r>
            <a:endParaRPr lang="es-ES" sz="2400" dirty="0"/>
          </a:p>
          <a:p>
            <a:pPr marL="514350" indent="-457200">
              <a:spcBef>
                <a:spcPts val="3000"/>
              </a:spcBef>
              <a:spcAft>
                <a:spcPts val="600"/>
              </a:spcAft>
              <a:buClr>
                <a:srgbClr val="FF0000"/>
              </a:buClr>
              <a:buSzPct val="220000"/>
              <a:buFont typeface="Calibri" pitchFamily="-84" charset="0"/>
              <a:buChar char="•"/>
            </a:pPr>
            <a:r>
              <a:rPr lang="es-ES" sz="2400" dirty="0" smtClean="0"/>
              <a:t>Jurídico</a:t>
            </a:r>
          </a:p>
          <a:p>
            <a:pPr marL="514350" indent="-457200">
              <a:spcBef>
                <a:spcPts val="3000"/>
              </a:spcBef>
              <a:spcAft>
                <a:spcPts val="600"/>
              </a:spcAft>
              <a:buClr>
                <a:srgbClr val="FF0000"/>
              </a:buClr>
              <a:buSzPct val="220000"/>
              <a:buFont typeface="Calibri" pitchFamily="-84" charset="0"/>
              <a:buChar char="•"/>
            </a:pPr>
            <a:r>
              <a:rPr lang="es-ES" sz="2400" dirty="0" smtClean="0"/>
              <a:t>Medios de comunicación</a:t>
            </a:r>
          </a:p>
          <a:p>
            <a:pPr marL="514350" indent="-457200">
              <a:spcBef>
                <a:spcPts val="3000"/>
              </a:spcBef>
              <a:spcAft>
                <a:spcPts val="600"/>
              </a:spcAft>
              <a:buClr>
                <a:srgbClr val="FF0000"/>
              </a:buClr>
              <a:buSzPct val="220000"/>
              <a:buFont typeface="Calibri" pitchFamily="-84" charset="0"/>
              <a:buChar char="•"/>
            </a:pPr>
            <a:r>
              <a:rPr lang="es-ES" sz="2400" dirty="0" smtClean="0"/>
              <a:t>Gobierno y ámbito político</a:t>
            </a:r>
            <a:endParaRPr lang="es-ES" sz="2400" dirty="0"/>
          </a:p>
          <a:p>
            <a:pPr marL="514350" indent="-457200">
              <a:spcBef>
                <a:spcPts val="3000"/>
              </a:spcBef>
              <a:spcAft>
                <a:spcPts val="600"/>
              </a:spcAft>
              <a:buClr>
                <a:srgbClr val="FF0000"/>
              </a:buClr>
              <a:buSzPct val="220000"/>
              <a:buFont typeface="Calibri" pitchFamily="-84" charset="0"/>
              <a:buChar char="•"/>
            </a:pPr>
            <a:r>
              <a:rPr lang="es-ES" sz="2400" dirty="0" smtClean="0"/>
              <a:t>ONG, comunidades</a:t>
            </a:r>
            <a:endParaRPr lang="es-ES" sz="2400" dirty="0"/>
          </a:p>
          <a:p>
            <a:pPr marL="514350" indent="-457200">
              <a:spcBef>
                <a:spcPts val="3000"/>
              </a:spcBef>
              <a:spcAft>
                <a:spcPts val="600"/>
              </a:spcAft>
              <a:buClr>
                <a:srgbClr val="FF0000"/>
              </a:buClr>
              <a:buSzPct val="220000"/>
              <a:buFont typeface="Calibri" pitchFamily="-84" charset="0"/>
              <a:buChar char="•"/>
            </a:pPr>
            <a:r>
              <a:rPr lang="es-ES" sz="2400" dirty="0" smtClean="0"/>
              <a:t>Inversores, accionistas</a:t>
            </a:r>
            <a:endParaRPr lang="es-ES" sz="2400" dirty="0"/>
          </a:p>
        </p:txBody>
      </p:sp>
      <p:sp>
        <p:nvSpPr>
          <p:cNvPr id="5" name="Title 1"/>
          <p:cNvSpPr txBox="1">
            <a:spLocks/>
          </p:cNvSpPr>
          <p:nvPr/>
        </p:nvSpPr>
        <p:spPr>
          <a:xfrm>
            <a:off x="457200" y="20638"/>
            <a:ext cx="82296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chemeClr val="tx1"/>
                </a:solidFill>
                <a:effectLst/>
                <a:uLnTx/>
                <a:uFillTx/>
                <a:latin typeface="+mj-lt"/>
              </a:rPr>
              <a:t>Elementos de la campaña</a:t>
            </a:r>
            <a:endParaRPr kumimoji="0" lang="es-ES" sz="4000" b="1" i="0" u="none" strike="noStrike" kern="1200" cap="none" spc="0" normalizeH="0" baseline="0" noProof="0" dirty="0">
              <a:ln>
                <a:noFill/>
              </a:ln>
              <a:solidFill>
                <a:schemeClr val="tx1"/>
              </a:solidFill>
              <a:effectLst/>
              <a:uLnTx/>
              <a:uFillTx/>
              <a:latin typeface="+mj-lt"/>
              <a:ea typeface="ＭＳ Ｐゴシック" pitchFamily="-84" charset="-128"/>
              <a:cs typeface="ＭＳ Ｐゴシック" pitchFamily="-84" charset="-128"/>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7649" y="5885073"/>
            <a:ext cx="2474499" cy="875049"/>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noAutofit/>
          </a:bodyPr>
          <a:lstStyle/>
          <a:p>
            <a:r>
              <a:rPr lang="es-ES" sz="4000" b="1" dirty="0" smtClean="0">
                <a:solidFill>
                  <a:srgbClr val="000000"/>
                </a:solidFill>
              </a:rPr>
              <a:t>Campañas exhaustivas</a:t>
            </a:r>
            <a:r>
              <a:rPr lang="es-ES" dirty="0" smtClean="0"/>
              <a:t/>
            </a:r>
            <a:br>
              <a:rPr lang="es-ES" dirty="0" smtClean="0"/>
            </a:br>
            <a:r>
              <a:rPr lang="es-ES" sz="4000" b="1" dirty="0" smtClean="0">
                <a:solidFill>
                  <a:srgbClr val="000000"/>
                </a:solidFill>
              </a:rPr>
              <a:t>10 conceptos clave</a:t>
            </a:r>
            <a:endParaRPr lang="es-ES" sz="4000" b="1" dirty="0">
              <a:solidFill>
                <a:srgbClr val="000000"/>
              </a:solidFill>
            </a:endParaRPr>
          </a:p>
        </p:txBody>
      </p:sp>
      <p:sp>
        <p:nvSpPr>
          <p:cNvPr id="3" name="Content Placeholder 2"/>
          <p:cNvSpPr>
            <a:spLocks noGrp="1"/>
          </p:cNvSpPr>
          <p:nvPr>
            <p:ph idx="1"/>
          </p:nvPr>
        </p:nvSpPr>
        <p:spPr>
          <a:xfrm>
            <a:off x="457200" y="1417638"/>
            <a:ext cx="8229600" cy="4937125"/>
          </a:xfrm>
        </p:spPr>
        <p:txBody>
          <a:bodyPr>
            <a:noAutofit/>
          </a:bodyPr>
          <a:lstStyle/>
          <a:p>
            <a:pPr marL="514350" indent="-514350">
              <a:lnSpc>
                <a:spcPct val="120000"/>
              </a:lnSpc>
              <a:spcBef>
                <a:spcPts val="208"/>
              </a:spcBef>
              <a:buFont typeface="Arial" pitchFamily="-84" charset="0"/>
              <a:buAutoNum type="arabicPeriod"/>
            </a:pPr>
            <a:r>
              <a:rPr lang="es-ES" sz="1800" dirty="0" smtClean="0">
                <a:ea typeface="ＭＳ Ｐゴシック" pitchFamily="-84" charset="-128"/>
                <a:cs typeface="ＭＳ Ｐゴシック" pitchFamily="-84" charset="-128"/>
              </a:rPr>
              <a:t>Silogismo de los medios de presión</a:t>
            </a:r>
          </a:p>
          <a:p>
            <a:pPr marL="1314450" lvl="2" indent="-514350">
              <a:lnSpc>
                <a:spcPct val="120000"/>
              </a:lnSpc>
              <a:spcBef>
                <a:spcPts val="108"/>
              </a:spcBef>
              <a:buFont typeface="Calibri" panose="020F0502020204030204" pitchFamily="34" charset="0"/>
              <a:buChar char="‒"/>
            </a:pPr>
            <a:r>
              <a:rPr lang="es-ES" sz="1600" dirty="0" smtClean="0"/>
              <a:t>¿Quién es la persona que toma las decisiones, quién puede darnos lo que queremos?</a:t>
            </a:r>
          </a:p>
          <a:p>
            <a:pPr marL="1314450" lvl="2" indent="-514350">
              <a:lnSpc>
                <a:spcPct val="120000"/>
              </a:lnSpc>
              <a:spcBef>
                <a:spcPts val="108"/>
              </a:spcBef>
              <a:buFont typeface="Calibri" panose="020F0502020204030204" pitchFamily="34" charset="0"/>
              <a:buChar char="‒"/>
            </a:pPr>
            <a:r>
              <a:rPr lang="es-ES" sz="1600" dirty="0" smtClean="0"/>
              <a:t>¿Qué es importante para esta persona que toma las decisiones?</a:t>
            </a:r>
          </a:p>
          <a:p>
            <a:pPr marL="1314450" lvl="2" indent="-514350">
              <a:lnSpc>
                <a:spcPct val="120000"/>
              </a:lnSpc>
              <a:spcBef>
                <a:spcPts val="108"/>
              </a:spcBef>
              <a:buFont typeface="Calibri" panose="020F0502020204030204" pitchFamily="34" charset="0"/>
              <a:buChar char="‒"/>
            </a:pPr>
            <a:r>
              <a:rPr lang="es-ES" sz="1600" dirty="0" smtClean="0"/>
              <a:t>¿Cómo podemos influir en lo que es importante para esta persona que toma las decisiones?</a:t>
            </a:r>
          </a:p>
          <a:p>
            <a:pPr marL="514350" indent="-514350">
              <a:lnSpc>
                <a:spcPct val="120000"/>
              </a:lnSpc>
              <a:spcBef>
                <a:spcPts val="208"/>
              </a:spcBef>
              <a:buFont typeface="Calibri" pitchFamily="-84" charset="0"/>
              <a:buAutoNum type="arabicPeriod"/>
            </a:pPr>
            <a:r>
              <a:rPr lang="es-ES" sz="1800" dirty="0" smtClean="0">
                <a:ea typeface="ＭＳ Ｐゴシック" pitchFamily="-84" charset="-128"/>
                <a:cs typeface="ＭＳ Ｐゴシック" pitchFamily="-84" charset="-128"/>
              </a:rPr>
              <a:t>Intensificación</a:t>
            </a:r>
            <a:endParaRPr lang="es-ES" sz="1800" dirty="0">
              <a:ea typeface="ＭＳ Ｐゴシック" pitchFamily="-84" charset="-128"/>
              <a:cs typeface="ＭＳ Ｐゴシック" pitchFamily="-84" charset="-128"/>
            </a:endParaRPr>
          </a:p>
          <a:p>
            <a:pPr marL="514350" indent="-514350">
              <a:lnSpc>
                <a:spcPct val="120000"/>
              </a:lnSpc>
              <a:spcBef>
                <a:spcPts val="208"/>
              </a:spcBef>
              <a:buFont typeface="Calibri" pitchFamily="-84" charset="0"/>
              <a:buAutoNum type="arabicPeriod"/>
            </a:pPr>
            <a:r>
              <a:rPr lang="es-ES" sz="1800" dirty="0" smtClean="0"/>
              <a:t>Compresión</a:t>
            </a:r>
          </a:p>
          <a:p>
            <a:pPr marL="514350" indent="-514350">
              <a:lnSpc>
                <a:spcPct val="120000"/>
              </a:lnSpc>
              <a:spcBef>
                <a:spcPts val="208"/>
              </a:spcBef>
              <a:buFont typeface="Calibri" pitchFamily="-84" charset="0"/>
              <a:buAutoNum type="arabicPeriod"/>
            </a:pPr>
            <a:r>
              <a:rPr lang="es-ES" sz="1800" dirty="0" smtClean="0"/>
              <a:t>Seguir la pista del dinero</a:t>
            </a:r>
          </a:p>
          <a:p>
            <a:pPr marL="514350" indent="-514350">
              <a:lnSpc>
                <a:spcPct val="120000"/>
              </a:lnSpc>
              <a:spcBef>
                <a:spcPts val="208"/>
              </a:spcBef>
              <a:buFont typeface="Calibri" pitchFamily="-84" charset="0"/>
              <a:buAutoNum type="arabicPeriod"/>
            </a:pPr>
            <a:r>
              <a:rPr lang="es-ES" sz="1800" dirty="0" smtClean="0"/>
              <a:t>Dirigirse a un segmento específico</a:t>
            </a:r>
          </a:p>
          <a:p>
            <a:pPr marL="514350" indent="-514350">
              <a:lnSpc>
                <a:spcPct val="120000"/>
              </a:lnSpc>
              <a:spcBef>
                <a:spcPts val="208"/>
              </a:spcBef>
              <a:buFont typeface="Arial" pitchFamily="-84" charset="0"/>
              <a:buNone/>
            </a:pPr>
            <a:r>
              <a:rPr lang="es-ES" sz="1800" dirty="0" smtClean="0"/>
              <a:t>6.	Posición de superioridad moral y “contragolpe”</a:t>
            </a:r>
          </a:p>
          <a:p>
            <a:pPr marL="514350" indent="-514350">
              <a:lnSpc>
                <a:spcPct val="120000"/>
              </a:lnSpc>
              <a:spcBef>
                <a:spcPts val="208"/>
              </a:spcBef>
              <a:buFont typeface="Arial" pitchFamily="-84" charset="0"/>
              <a:buNone/>
            </a:pPr>
            <a:r>
              <a:rPr lang="es-ES" sz="1800" dirty="0" smtClean="0"/>
              <a:t>7.	“Minoría militante” y “mayoría”</a:t>
            </a:r>
          </a:p>
          <a:p>
            <a:pPr marL="514350" indent="-514350">
              <a:lnSpc>
                <a:spcPct val="120000"/>
              </a:lnSpc>
              <a:spcBef>
                <a:spcPts val="208"/>
              </a:spcBef>
              <a:buFont typeface="Arial" pitchFamily="-84" charset="0"/>
              <a:buNone/>
            </a:pPr>
            <a:r>
              <a:rPr lang="es-ES" sz="1800" dirty="0" smtClean="0"/>
              <a:t>8.	Cuestiones que conciernen a los trabajadores/as”, cuestiones colaterales</a:t>
            </a:r>
          </a:p>
          <a:p>
            <a:pPr marL="514350" indent="-514350">
              <a:lnSpc>
                <a:spcPct val="120000"/>
              </a:lnSpc>
              <a:spcBef>
                <a:spcPts val="208"/>
              </a:spcBef>
              <a:buFont typeface="Arial" pitchFamily="-84" charset="0"/>
              <a:buNone/>
            </a:pPr>
            <a:r>
              <a:rPr lang="es-ES" sz="1800" dirty="0" smtClean="0"/>
              <a:t>9.	Visibilidad, impacto económico</a:t>
            </a:r>
          </a:p>
          <a:p>
            <a:pPr marL="514350" indent="-514350">
              <a:lnSpc>
                <a:spcPct val="120000"/>
              </a:lnSpc>
              <a:spcBef>
                <a:spcPts val="208"/>
              </a:spcBef>
              <a:buFont typeface="Arial" pitchFamily="-84" charset="0"/>
              <a:buNone/>
            </a:pPr>
            <a:r>
              <a:rPr lang="es-ES" sz="1800" dirty="0" smtClean="0"/>
              <a:t>10.	El principio de la zanahoria y el palo</a:t>
            </a:r>
          </a:p>
          <a:p>
            <a:pPr marL="514350" indent="-514350">
              <a:lnSpc>
                <a:spcPct val="80000"/>
              </a:lnSpc>
              <a:buFont typeface="Calibri" pitchFamily="-84" charset="0"/>
              <a:buAutoNum type="arabicPeriod"/>
            </a:pPr>
            <a:endParaRPr lang="es-ES" sz="1600" dirty="0">
              <a:ea typeface="ＭＳ Ｐゴシック" pitchFamily="-84" charset="-128"/>
              <a:cs typeface="ＭＳ Ｐゴシック" pitchFamily="-84" charset="-128"/>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7649" y="5885073"/>
            <a:ext cx="2474499" cy="87504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7" presetClass="entr" presetSubtype="8"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20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7"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20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7" presetClass="entr" presetSubtype="8"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2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2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8"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2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2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2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8" dur="2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7" presetClass="entr" presetSubtype="8"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2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4" dur="2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7" presetClass="entr" presetSubtype="8"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20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0" dur="20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7" presetClass="entr" presetSubtype="8"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20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56" dur="20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7" presetClass="entr" presetSubtype="8"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20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62" dur="20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7" presetClass="entr" presetSubtype="8"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20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68" dur="20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7" presetClass="entr" presetSubtype="8" fill="hold" grpId="0" nodeType="click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 calcmode="lin" valueType="num">
                                      <p:cBhvr additive="base">
                                        <p:cTn id="73" dur="20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74" dur="2000" fill="hold"/>
                                        <p:tgtEl>
                                          <p:spTgt spid="3">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4727575" y="4191000"/>
            <a:ext cx="377825" cy="365125"/>
          </a:xfrm>
          <a:prstGeom prst="ellipse">
            <a:avLst/>
          </a:prstGeom>
          <a:ln/>
        </p:spPr>
        <p:style>
          <a:lnRef idx="1">
            <a:schemeClr val="accent1"/>
          </a:lnRef>
          <a:fillRef idx="3">
            <a:schemeClr val="accent1"/>
          </a:fillRef>
          <a:effectRef idx="2">
            <a:schemeClr val="accent1"/>
          </a:effectRef>
          <a:fontRef idx="minor">
            <a:schemeClr val="lt1"/>
          </a:fontRef>
        </p:style>
      </p:sp>
      <p:sp>
        <p:nvSpPr>
          <p:cNvPr id="6" name="Oval 5"/>
          <p:cNvSpPr/>
          <p:nvPr/>
        </p:nvSpPr>
        <p:spPr>
          <a:xfrm>
            <a:off x="4921250" y="2968625"/>
            <a:ext cx="368300" cy="382588"/>
          </a:xfrm>
          <a:prstGeom prst="ellipse">
            <a:avLst/>
          </a:prstGeom>
          <a:solidFill>
            <a:srgbClr val="CCFFCC"/>
          </a:solidFill>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7" name="Oval 6"/>
          <p:cNvSpPr/>
          <p:nvPr/>
        </p:nvSpPr>
        <p:spPr>
          <a:xfrm>
            <a:off x="5068888" y="4556125"/>
            <a:ext cx="377825" cy="365125"/>
          </a:xfrm>
          <a:prstGeom prst="ellipse">
            <a:avLst/>
          </a:prstGeom>
          <a:ln/>
        </p:spPr>
        <p:style>
          <a:lnRef idx="1">
            <a:schemeClr val="accent1"/>
          </a:lnRef>
          <a:fillRef idx="3">
            <a:schemeClr val="accent1"/>
          </a:fillRef>
          <a:effectRef idx="2">
            <a:schemeClr val="accent1"/>
          </a:effectRef>
          <a:fontRef idx="minor">
            <a:schemeClr val="lt1"/>
          </a:fontRef>
        </p:style>
      </p:sp>
      <p:sp>
        <p:nvSpPr>
          <p:cNvPr id="8" name="Oval 7"/>
          <p:cNvSpPr/>
          <p:nvPr/>
        </p:nvSpPr>
        <p:spPr>
          <a:xfrm>
            <a:off x="4656138" y="4738688"/>
            <a:ext cx="376237" cy="365125"/>
          </a:xfrm>
          <a:prstGeom prst="ellipse">
            <a:avLst/>
          </a:prstGeom>
          <a:ln/>
        </p:spPr>
        <p:style>
          <a:lnRef idx="1">
            <a:schemeClr val="accent1"/>
          </a:lnRef>
          <a:fillRef idx="3">
            <a:schemeClr val="accent1"/>
          </a:fillRef>
          <a:effectRef idx="2">
            <a:schemeClr val="accent1"/>
          </a:effectRef>
          <a:fontRef idx="minor">
            <a:schemeClr val="lt1"/>
          </a:fontRef>
        </p:style>
      </p:sp>
      <p:sp>
        <p:nvSpPr>
          <p:cNvPr id="9" name="Oval 8"/>
          <p:cNvSpPr/>
          <p:nvPr/>
        </p:nvSpPr>
        <p:spPr>
          <a:xfrm>
            <a:off x="4351338" y="4373563"/>
            <a:ext cx="376237" cy="365125"/>
          </a:xfrm>
          <a:prstGeom prst="ellipse">
            <a:avLst/>
          </a:prstGeom>
          <a:ln/>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6629400" y="4738688"/>
            <a:ext cx="377825" cy="365125"/>
          </a:xfrm>
          <a:prstGeom prst="ellipse">
            <a:avLst/>
          </a:prstGeom>
          <a:solidFill>
            <a:srgbClr val="008000"/>
          </a:solidFill>
          <a:ln/>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4997450" y="6048375"/>
            <a:ext cx="376238" cy="365125"/>
          </a:xfrm>
          <a:prstGeom prst="ellipse">
            <a:avLst/>
          </a:prstGeom>
          <a:solidFill>
            <a:srgbClr val="000090"/>
          </a:solidFill>
          <a:ln/>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5184775" y="5683250"/>
            <a:ext cx="377825" cy="365125"/>
          </a:xfrm>
          <a:prstGeom prst="ellipse">
            <a:avLst/>
          </a:prstGeom>
          <a:solidFill>
            <a:srgbClr val="000090"/>
          </a:solidFill>
          <a:ln/>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4808538" y="5683250"/>
            <a:ext cx="376237" cy="365125"/>
          </a:xfrm>
          <a:prstGeom prst="ellipse">
            <a:avLst/>
          </a:prstGeom>
          <a:solidFill>
            <a:srgbClr val="000090"/>
          </a:solidFill>
          <a:ln/>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3276600" y="5318125"/>
            <a:ext cx="377825" cy="365125"/>
          </a:xfrm>
          <a:prstGeom prst="ellipse">
            <a:avLst/>
          </a:prstGeom>
          <a:solidFill>
            <a:srgbClr val="660066"/>
          </a:solidFill>
          <a:ln/>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998538" y="4283075"/>
            <a:ext cx="376237" cy="365125"/>
          </a:xfrm>
          <a:prstGeom prst="ellipse">
            <a:avLst/>
          </a:prstGeom>
          <a:solidFill>
            <a:srgbClr val="FF6600"/>
          </a:solidFill>
          <a:ln/>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374775" y="4921250"/>
            <a:ext cx="377825" cy="365125"/>
          </a:xfrm>
          <a:prstGeom prst="ellipse">
            <a:avLst/>
          </a:prstGeom>
          <a:solidFill>
            <a:srgbClr val="FF6600"/>
          </a:solidFill>
          <a:ln/>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2600" y="4495800"/>
            <a:ext cx="377825" cy="365125"/>
          </a:xfrm>
          <a:prstGeom prst="ellipse">
            <a:avLst/>
          </a:prstGeom>
          <a:solidFill>
            <a:srgbClr val="FF6600"/>
          </a:solidFill>
          <a:ln/>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4467225" y="3168650"/>
            <a:ext cx="377825" cy="365125"/>
          </a:xfrm>
          <a:prstGeom prst="ellipse">
            <a:avLst/>
          </a:prstGeom>
          <a:solidFill>
            <a:srgbClr val="CCFFCC"/>
          </a:solidFill>
          <a:ln/>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4997450" y="3533775"/>
            <a:ext cx="376238" cy="365125"/>
          </a:xfrm>
          <a:prstGeom prst="ellipse">
            <a:avLst/>
          </a:prstGeom>
          <a:solidFill>
            <a:srgbClr val="3366FF"/>
          </a:solidFill>
          <a:ln/>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3465513" y="2803525"/>
            <a:ext cx="376237" cy="365125"/>
          </a:xfrm>
          <a:prstGeom prst="ellipse">
            <a:avLst/>
          </a:prstGeom>
          <a:solidFill>
            <a:srgbClr val="000000"/>
          </a:solidFill>
          <a:ln/>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3973513" y="5865813"/>
            <a:ext cx="377825" cy="365125"/>
          </a:xfrm>
          <a:prstGeom prst="ellipse">
            <a:avLst/>
          </a:prstGeom>
          <a:solidFill>
            <a:srgbClr val="FF0000"/>
          </a:solidFill>
          <a:ln/>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2522538" y="5683250"/>
            <a:ext cx="376237" cy="365125"/>
          </a:xfrm>
          <a:prstGeom prst="ellipse">
            <a:avLst/>
          </a:prstGeom>
          <a:solidFill>
            <a:schemeClr val="accent2">
              <a:lumMod val="60000"/>
              <a:lumOff val="40000"/>
            </a:schemeClr>
          </a:solidFill>
          <a:ln/>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2898775" y="3533775"/>
            <a:ext cx="377825" cy="365125"/>
          </a:xfrm>
          <a:prstGeom prst="ellipse">
            <a:avLst/>
          </a:prstGeom>
          <a:solidFill>
            <a:schemeClr val="tx1"/>
          </a:solidFill>
          <a:ln/>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51575" y="3351213"/>
            <a:ext cx="377825" cy="365125"/>
          </a:xfrm>
          <a:prstGeom prst="ellipse">
            <a:avLst/>
          </a:prstGeom>
          <a:solidFill>
            <a:srgbClr val="FFFF00"/>
          </a:solidFill>
          <a:ln/>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6064250" y="5865813"/>
            <a:ext cx="376238" cy="365125"/>
          </a:xfrm>
          <a:prstGeom prst="ellipse">
            <a:avLst/>
          </a:prstGeom>
          <a:solidFill>
            <a:srgbClr val="000090"/>
          </a:solidFill>
          <a:ln/>
        </p:spPr>
        <p:style>
          <a:lnRef idx="1">
            <a:schemeClr val="accent1"/>
          </a:lnRef>
          <a:fillRef idx="3">
            <a:schemeClr val="accent1"/>
          </a:fillRef>
          <a:effectRef idx="2">
            <a:schemeClr val="accent1"/>
          </a:effectRef>
          <a:fontRef idx="minor">
            <a:schemeClr val="lt1"/>
          </a:fontRef>
        </p:style>
      </p:sp>
      <p:sp>
        <p:nvSpPr>
          <p:cNvPr id="26" name="Oval 25"/>
          <p:cNvSpPr/>
          <p:nvPr/>
        </p:nvSpPr>
        <p:spPr>
          <a:xfrm>
            <a:off x="7769225" y="4770438"/>
            <a:ext cx="376238" cy="365125"/>
          </a:xfrm>
          <a:prstGeom prst="ellipse">
            <a:avLst/>
          </a:prstGeom>
          <a:solidFill>
            <a:srgbClr val="008000"/>
          </a:solidFill>
          <a:ln/>
        </p:spPr>
        <p:style>
          <a:lnRef idx="1">
            <a:schemeClr val="accent1"/>
          </a:lnRef>
          <a:fillRef idx="3">
            <a:schemeClr val="accent1"/>
          </a:fillRef>
          <a:effectRef idx="2">
            <a:schemeClr val="accent1"/>
          </a:effectRef>
          <a:fontRef idx="minor">
            <a:schemeClr val="lt1"/>
          </a:fontRef>
        </p:style>
      </p:sp>
      <p:sp>
        <p:nvSpPr>
          <p:cNvPr id="27" name="Oval 26"/>
          <p:cNvSpPr/>
          <p:nvPr/>
        </p:nvSpPr>
        <p:spPr>
          <a:xfrm>
            <a:off x="7391400" y="4160838"/>
            <a:ext cx="377825" cy="365125"/>
          </a:xfrm>
          <a:prstGeom prst="ellipse">
            <a:avLst/>
          </a:prstGeom>
          <a:solidFill>
            <a:srgbClr val="008000"/>
          </a:solidFill>
          <a:ln/>
        </p:spPr>
        <p:style>
          <a:lnRef idx="1">
            <a:schemeClr val="accent1"/>
          </a:lnRef>
          <a:fillRef idx="3">
            <a:schemeClr val="accent1"/>
          </a:fillRef>
          <a:effectRef idx="2">
            <a:schemeClr val="accent1"/>
          </a:effectRef>
          <a:fontRef idx="minor">
            <a:schemeClr val="lt1"/>
          </a:fontRef>
        </p:style>
      </p:sp>
      <p:cxnSp>
        <p:nvCxnSpPr>
          <p:cNvPr id="29" name="Straight Connector 28"/>
          <p:cNvCxnSpPr>
            <a:stCxn id="23" idx="6"/>
            <a:endCxn id="9" idx="0"/>
          </p:cNvCxnSpPr>
          <p:nvPr/>
        </p:nvCxnSpPr>
        <p:spPr>
          <a:xfrm>
            <a:off x="3276600" y="3716338"/>
            <a:ext cx="1263650" cy="657225"/>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rot="16200000" flipH="1">
            <a:off x="3547269" y="3490119"/>
            <a:ext cx="1258888" cy="752475"/>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Straight Connector 33"/>
          <p:cNvCxnSpPr>
            <a:stCxn id="23" idx="7"/>
            <a:endCxn id="20" idx="3"/>
          </p:cNvCxnSpPr>
          <p:nvPr/>
        </p:nvCxnSpPr>
        <p:spPr>
          <a:xfrm rot="5400000" flipH="1" flipV="1">
            <a:off x="3134519" y="3201194"/>
            <a:ext cx="473075" cy="300037"/>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Straight Connector 38"/>
          <p:cNvCxnSpPr>
            <a:stCxn id="6" idx="3"/>
            <a:endCxn id="18" idx="6"/>
          </p:cNvCxnSpPr>
          <p:nvPr/>
        </p:nvCxnSpPr>
        <p:spPr>
          <a:xfrm rot="5400000">
            <a:off x="4882356" y="3258344"/>
            <a:ext cx="55563" cy="130175"/>
          </a:xfrm>
          <a:prstGeom prst="line">
            <a:avLst/>
          </a:prstGeom>
        </p:spPr>
        <p:style>
          <a:lnRef idx="2">
            <a:schemeClr val="accent1"/>
          </a:lnRef>
          <a:fillRef idx="0">
            <a:schemeClr val="accent1"/>
          </a:fillRef>
          <a:effectRef idx="1">
            <a:schemeClr val="accent1"/>
          </a:effectRef>
          <a:fontRef idx="minor">
            <a:schemeClr val="tx1"/>
          </a:fontRef>
        </p:style>
      </p:cxnSp>
      <p:cxnSp>
        <p:nvCxnSpPr>
          <p:cNvPr id="44" name="Straight Connector 43"/>
          <p:cNvCxnSpPr>
            <a:endCxn id="19" idx="1"/>
          </p:cNvCxnSpPr>
          <p:nvPr/>
        </p:nvCxnSpPr>
        <p:spPr>
          <a:xfrm>
            <a:off x="4789488" y="3352800"/>
            <a:ext cx="261937" cy="234950"/>
          </a:xfrm>
          <a:prstGeom prst="line">
            <a:avLst/>
          </a:prstGeom>
        </p:spPr>
        <p:style>
          <a:lnRef idx="2">
            <a:schemeClr val="accent1"/>
          </a:lnRef>
          <a:fillRef idx="0">
            <a:schemeClr val="accent1"/>
          </a:fillRef>
          <a:effectRef idx="1">
            <a:schemeClr val="accent1"/>
          </a:effectRef>
          <a:fontRef idx="minor">
            <a:schemeClr val="tx1"/>
          </a:fontRef>
        </p:style>
      </p:cxnSp>
      <p:cxnSp>
        <p:nvCxnSpPr>
          <p:cNvPr id="46" name="Straight Connector 45"/>
          <p:cNvCxnSpPr>
            <a:stCxn id="6" idx="5"/>
            <a:endCxn id="19" idx="0"/>
          </p:cNvCxnSpPr>
          <p:nvPr/>
        </p:nvCxnSpPr>
        <p:spPr>
          <a:xfrm rot="5400000">
            <a:off x="5091112" y="3389313"/>
            <a:ext cx="238125" cy="50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50" name="Straight Connector 49"/>
          <p:cNvCxnSpPr>
            <a:stCxn id="19" idx="4"/>
            <a:endCxn id="5" idx="7"/>
          </p:cNvCxnSpPr>
          <p:nvPr/>
        </p:nvCxnSpPr>
        <p:spPr>
          <a:xfrm rot="5400000">
            <a:off x="4944269" y="4004469"/>
            <a:ext cx="346075" cy="134937"/>
          </a:xfrm>
          <a:prstGeom prst="line">
            <a:avLst/>
          </a:prstGeom>
        </p:spPr>
        <p:style>
          <a:lnRef idx="2">
            <a:schemeClr val="accent1"/>
          </a:lnRef>
          <a:fillRef idx="0">
            <a:schemeClr val="accent1"/>
          </a:fillRef>
          <a:effectRef idx="1">
            <a:schemeClr val="accent1"/>
          </a:effectRef>
          <a:fontRef idx="minor">
            <a:schemeClr val="tx1"/>
          </a:fontRef>
        </p:style>
      </p:cxnSp>
      <p:cxnSp>
        <p:nvCxnSpPr>
          <p:cNvPr id="52" name="Straight Connector 51"/>
          <p:cNvCxnSpPr>
            <a:stCxn id="24" idx="3"/>
            <a:endCxn id="7" idx="7"/>
          </p:cNvCxnSpPr>
          <p:nvPr/>
        </p:nvCxnSpPr>
        <p:spPr>
          <a:xfrm rot="5400000">
            <a:off x="5375275" y="3678238"/>
            <a:ext cx="947737" cy="915988"/>
          </a:xfrm>
          <a:prstGeom prst="line">
            <a:avLst/>
          </a:prstGeom>
        </p:spPr>
        <p:style>
          <a:lnRef idx="2">
            <a:schemeClr val="accent1"/>
          </a:lnRef>
          <a:fillRef idx="0">
            <a:schemeClr val="accent1"/>
          </a:fillRef>
          <a:effectRef idx="1">
            <a:schemeClr val="accent1"/>
          </a:effectRef>
          <a:fontRef idx="minor">
            <a:schemeClr val="tx1"/>
          </a:fontRef>
        </p:style>
      </p:cxnSp>
      <p:cxnSp>
        <p:nvCxnSpPr>
          <p:cNvPr id="54" name="Straight Connector 53"/>
          <p:cNvCxnSpPr>
            <a:stCxn id="6" idx="6"/>
            <a:endCxn id="24" idx="2"/>
          </p:cNvCxnSpPr>
          <p:nvPr/>
        </p:nvCxnSpPr>
        <p:spPr>
          <a:xfrm>
            <a:off x="5289550" y="3160713"/>
            <a:ext cx="962025" cy="373062"/>
          </a:xfrm>
          <a:prstGeom prst="line">
            <a:avLst/>
          </a:prstGeom>
        </p:spPr>
        <p:style>
          <a:lnRef idx="2">
            <a:schemeClr val="accent1"/>
          </a:lnRef>
          <a:fillRef idx="0">
            <a:schemeClr val="accent1"/>
          </a:fillRef>
          <a:effectRef idx="1">
            <a:schemeClr val="accent1"/>
          </a:effectRef>
          <a:fontRef idx="minor">
            <a:schemeClr val="tx1"/>
          </a:fontRef>
        </p:style>
      </p:cxnSp>
      <p:cxnSp>
        <p:nvCxnSpPr>
          <p:cNvPr id="56" name="Straight Connector 55"/>
          <p:cNvCxnSpPr>
            <a:stCxn id="27" idx="5"/>
            <a:endCxn id="26" idx="1"/>
          </p:cNvCxnSpPr>
          <p:nvPr/>
        </p:nvCxnSpPr>
        <p:spPr>
          <a:xfrm rot="16200000" flipH="1">
            <a:off x="7592219" y="4593432"/>
            <a:ext cx="352425" cy="109537"/>
          </a:xfrm>
          <a:prstGeom prst="line">
            <a:avLst/>
          </a:prstGeom>
        </p:spPr>
        <p:style>
          <a:lnRef idx="2">
            <a:schemeClr val="accent1"/>
          </a:lnRef>
          <a:fillRef idx="0">
            <a:schemeClr val="accent1"/>
          </a:fillRef>
          <a:effectRef idx="1">
            <a:schemeClr val="accent1"/>
          </a:effectRef>
          <a:fontRef idx="minor">
            <a:schemeClr val="tx1"/>
          </a:fontRef>
        </p:style>
      </p:cxnSp>
      <p:cxnSp>
        <p:nvCxnSpPr>
          <p:cNvPr id="58" name="Straight Connector 57"/>
          <p:cNvCxnSpPr>
            <a:stCxn id="27" idx="3"/>
            <a:endCxn id="10" idx="7"/>
          </p:cNvCxnSpPr>
          <p:nvPr/>
        </p:nvCxnSpPr>
        <p:spPr>
          <a:xfrm rot="5400000">
            <a:off x="7039769" y="4383882"/>
            <a:ext cx="319087" cy="495300"/>
          </a:xfrm>
          <a:prstGeom prst="line">
            <a:avLst/>
          </a:prstGeom>
        </p:spPr>
        <p:style>
          <a:lnRef idx="2">
            <a:schemeClr val="accent1"/>
          </a:lnRef>
          <a:fillRef idx="0">
            <a:schemeClr val="accent1"/>
          </a:fillRef>
          <a:effectRef idx="1">
            <a:schemeClr val="accent1"/>
          </a:effectRef>
          <a:fontRef idx="minor">
            <a:schemeClr val="tx1"/>
          </a:fontRef>
        </p:style>
      </p:cxnSp>
      <p:cxnSp>
        <p:nvCxnSpPr>
          <p:cNvPr id="61" name="Straight Connector 60"/>
          <p:cNvCxnSpPr>
            <a:stCxn id="19" idx="6"/>
            <a:endCxn id="27" idx="2"/>
          </p:cNvCxnSpPr>
          <p:nvPr/>
        </p:nvCxnSpPr>
        <p:spPr>
          <a:xfrm>
            <a:off x="5373688" y="3716338"/>
            <a:ext cx="2017712" cy="627062"/>
          </a:xfrm>
          <a:prstGeom prst="line">
            <a:avLst/>
          </a:prstGeom>
        </p:spPr>
        <p:style>
          <a:lnRef idx="2">
            <a:schemeClr val="accent1"/>
          </a:lnRef>
          <a:fillRef idx="0">
            <a:schemeClr val="accent1"/>
          </a:fillRef>
          <a:effectRef idx="1">
            <a:schemeClr val="accent1"/>
          </a:effectRef>
          <a:fontRef idx="minor">
            <a:schemeClr val="tx1"/>
          </a:fontRef>
        </p:style>
      </p:cxnSp>
      <p:cxnSp>
        <p:nvCxnSpPr>
          <p:cNvPr id="66" name="Straight Connector 65"/>
          <p:cNvCxnSpPr>
            <a:stCxn id="24" idx="4"/>
            <a:endCxn id="10" idx="0"/>
          </p:cNvCxnSpPr>
          <p:nvPr/>
        </p:nvCxnSpPr>
        <p:spPr>
          <a:xfrm rot="16200000" flipH="1">
            <a:off x="6118226" y="4038600"/>
            <a:ext cx="1022350" cy="377825"/>
          </a:xfrm>
          <a:prstGeom prst="line">
            <a:avLst/>
          </a:prstGeom>
        </p:spPr>
        <p:style>
          <a:lnRef idx="2">
            <a:schemeClr val="accent1"/>
          </a:lnRef>
          <a:fillRef idx="0">
            <a:schemeClr val="accent1"/>
          </a:fillRef>
          <a:effectRef idx="1">
            <a:schemeClr val="accent1"/>
          </a:effectRef>
          <a:fontRef idx="minor">
            <a:schemeClr val="tx1"/>
          </a:fontRef>
        </p:style>
      </p:cxnSp>
      <p:cxnSp>
        <p:nvCxnSpPr>
          <p:cNvPr id="68" name="Straight Connector 67"/>
          <p:cNvCxnSpPr>
            <a:stCxn id="10" idx="2"/>
            <a:endCxn id="7" idx="6"/>
          </p:cNvCxnSpPr>
          <p:nvPr/>
        </p:nvCxnSpPr>
        <p:spPr>
          <a:xfrm rot="10800000">
            <a:off x="5446713" y="4738688"/>
            <a:ext cx="1182687" cy="182562"/>
          </a:xfrm>
          <a:prstGeom prst="line">
            <a:avLst/>
          </a:prstGeom>
        </p:spPr>
        <p:style>
          <a:lnRef idx="2">
            <a:schemeClr val="accent1"/>
          </a:lnRef>
          <a:fillRef idx="0">
            <a:schemeClr val="accent1"/>
          </a:fillRef>
          <a:effectRef idx="1">
            <a:schemeClr val="accent1"/>
          </a:effectRef>
          <a:fontRef idx="minor">
            <a:schemeClr val="tx1"/>
          </a:fontRef>
        </p:style>
      </p:cxnSp>
      <p:cxnSp>
        <p:nvCxnSpPr>
          <p:cNvPr id="70" name="Straight Connector 69"/>
          <p:cNvCxnSpPr>
            <a:stCxn id="26" idx="3"/>
            <a:endCxn id="25" idx="7"/>
          </p:cNvCxnSpPr>
          <p:nvPr/>
        </p:nvCxnSpPr>
        <p:spPr>
          <a:xfrm rot="5400000">
            <a:off x="6685757" y="4780756"/>
            <a:ext cx="836612" cy="1438275"/>
          </a:xfrm>
          <a:prstGeom prst="line">
            <a:avLst/>
          </a:prstGeom>
        </p:spPr>
        <p:style>
          <a:lnRef idx="2">
            <a:schemeClr val="accent1"/>
          </a:lnRef>
          <a:fillRef idx="0">
            <a:schemeClr val="accent1"/>
          </a:fillRef>
          <a:effectRef idx="1">
            <a:schemeClr val="accent1"/>
          </a:effectRef>
          <a:fontRef idx="minor">
            <a:schemeClr val="tx1"/>
          </a:fontRef>
        </p:style>
      </p:cxnSp>
      <p:cxnSp>
        <p:nvCxnSpPr>
          <p:cNvPr id="73" name="Straight Connector 72"/>
          <p:cNvCxnSpPr>
            <a:stCxn id="26" idx="3"/>
            <a:endCxn id="12" idx="6"/>
          </p:cNvCxnSpPr>
          <p:nvPr/>
        </p:nvCxnSpPr>
        <p:spPr>
          <a:xfrm rot="5400000">
            <a:off x="6300787" y="4343401"/>
            <a:ext cx="784225" cy="2260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75" name="Straight Connector 74"/>
          <p:cNvCxnSpPr>
            <a:stCxn id="26" idx="3"/>
            <a:endCxn id="14" idx="6"/>
          </p:cNvCxnSpPr>
          <p:nvPr/>
        </p:nvCxnSpPr>
        <p:spPr>
          <a:xfrm rot="5400000">
            <a:off x="5529263" y="3206750"/>
            <a:ext cx="419100" cy="4168775"/>
          </a:xfrm>
          <a:prstGeom prst="line">
            <a:avLst/>
          </a:prstGeom>
        </p:spPr>
        <p:style>
          <a:lnRef idx="2">
            <a:schemeClr val="accent1"/>
          </a:lnRef>
          <a:fillRef idx="0">
            <a:schemeClr val="accent1"/>
          </a:fillRef>
          <a:effectRef idx="1">
            <a:schemeClr val="accent1"/>
          </a:effectRef>
          <a:fontRef idx="minor">
            <a:schemeClr val="tx1"/>
          </a:fontRef>
        </p:style>
      </p:cxnSp>
      <p:cxnSp>
        <p:nvCxnSpPr>
          <p:cNvPr id="77" name="Straight Connector 76"/>
          <p:cNvCxnSpPr>
            <a:stCxn id="20" idx="6"/>
            <a:endCxn id="27" idx="2"/>
          </p:cNvCxnSpPr>
          <p:nvPr/>
        </p:nvCxnSpPr>
        <p:spPr>
          <a:xfrm>
            <a:off x="3841750" y="2986088"/>
            <a:ext cx="3549650" cy="1357312"/>
          </a:xfrm>
          <a:prstGeom prst="line">
            <a:avLst/>
          </a:prstGeom>
        </p:spPr>
        <p:style>
          <a:lnRef idx="2">
            <a:schemeClr val="accent1"/>
          </a:lnRef>
          <a:fillRef idx="0">
            <a:schemeClr val="accent1"/>
          </a:fillRef>
          <a:effectRef idx="1">
            <a:schemeClr val="accent1"/>
          </a:effectRef>
          <a:fontRef idx="minor">
            <a:schemeClr val="tx1"/>
          </a:fontRef>
        </p:style>
      </p:cxnSp>
      <p:cxnSp>
        <p:nvCxnSpPr>
          <p:cNvPr id="79" name="Straight Connector 78"/>
          <p:cNvCxnSpPr>
            <a:stCxn id="18" idx="3"/>
            <a:endCxn id="17" idx="7"/>
          </p:cNvCxnSpPr>
          <p:nvPr/>
        </p:nvCxnSpPr>
        <p:spPr>
          <a:xfrm rot="5400000">
            <a:off x="2763838" y="2790825"/>
            <a:ext cx="1069975" cy="2447925"/>
          </a:xfrm>
          <a:prstGeom prst="line">
            <a:avLst/>
          </a:prstGeom>
        </p:spPr>
        <p:style>
          <a:lnRef idx="2">
            <a:schemeClr val="accent1"/>
          </a:lnRef>
          <a:fillRef idx="0">
            <a:schemeClr val="accent1"/>
          </a:fillRef>
          <a:effectRef idx="1">
            <a:schemeClr val="accent1"/>
          </a:effectRef>
          <a:fontRef idx="minor">
            <a:schemeClr val="tx1"/>
          </a:fontRef>
        </p:style>
      </p:cxnSp>
      <p:cxnSp>
        <p:nvCxnSpPr>
          <p:cNvPr id="81" name="Straight Connector 80"/>
          <p:cNvCxnSpPr>
            <a:stCxn id="15" idx="5"/>
            <a:endCxn id="17" idx="2"/>
          </p:cNvCxnSpPr>
          <p:nvPr/>
        </p:nvCxnSpPr>
        <p:spPr>
          <a:xfrm rot="16200000" flipH="1">
            <a:off x="1494631" y="4420394"/>
            <a:ext cx="84138" cy="431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83" name="Straight Connector 82"/>
          <p:cNvCxnSpPr>
            <a:stCxn id="17" idx="3"/>
            <a:endCxn id="16" idx="7"/>
          </p:cNvCxnSpPr>
          <p:nvPr/>
        </p:nvCxnSpPr>
        <p:spPr>
          <a:xfrm rot="5400000">
            <a:off x="1668463" y="4835525"/>
            <a:ext cx="168275" cy="111125"/>
          </a:xfrm>
          <a:prstGeom prst="line">
            <a:avLst/>
          </a:prstGeom>
        </p:spPr>
        <p:style>
          <a:lnRef idx="2">
            <a:schemeClr val="accent1"/>
          </a:lnRef>
          <a:fillRef idx="0">
            <a:schemeClr val="accent1"/>
          </a:fillRef>
          <a:effectRef idx="1">
            <a:schemeClr val="accent1"/>
          </a:effectRef>
          <a:fontRef idx="minor">
            <a:schemeClr val="tx1"/>
          </a:fontRef>
        </p:style>
      </p:cxnSp>
      <p:cxnSp>
        <p:nvCxnSpPr>
          <p:cNvPr id="85" name="Straight Connector 84"/>
          <p:cNvCxnSpPr>
            <a:stCxn id="16" idx="5"/>
            <a:endCxn id="22" idx="1"/>
          </p:cNvCxnSpPr>
          <p:nvPr/>
        </p:nvCxnSpPr>
        <p:spPr>
          <a:xfrm rot="16200000" flipH="1">
            <a:off x="1885950" y="5043488"/>
            <a:ext cx="503238" cy="881062"/>
          </a:xfrm>
          <a:prstGeom prst="line">
            <a:avLst/>
          </a:prstGeom>
        </p:spPr>
        <p:style>
          <a:lnRef idx="2">
            <a:schemeClr val="accent1"/>
          </a:lnRef>
          <a:fillRef idx="0">
            <a:schemeClr val="accent1"/>
          </a:fillRef>
          <a:effectRef idx="1">
            <a:schemeClr val="accent1"/>
          </a:effectRef>
          <a:fontRef idx="minor">
            <a:schemeClr val="tx1"/>
          </a:fontRef>
        </p:style>
      </p:cxnSp>
      <p:cxnSp>
        <p:nvCxnSpPr>
          <p:cNvPr id="87" name="Straight Connector 86"/>
          <p:cNvCxnSpPr>
            <a:stCxn id="16" idx="5"/>
            <a:endCxn id="21" idx="2"/>
          </p:cNvCxnSpPr>
          <p:nvPr/>
        </p:nvCxnSpPr>
        <p:spPr>
          <a:xfrm rot="16200000" flipH="1">
            <a:off x="2427288" y="4502150"/>
            <a:ext cx="815975" cy="2276475"/>
          </a:xfrm>
          <a:prstGeom prst="line">
            <a:avLst/>
          </a:prstGeom>
        </p:spPr>
        <p:style>
          <a:lnRef idx="2">
            <a:schemeClr val="accent1"/>
          </a:lnRef>
          <a:fillRef idx="0">
            <a:schemeClr val="accent1"/>
          </a:fillRef>
          <a:effectRef idx="1">
            <a:schemeClr val="accent1"/>
          </a:effectRef>
          <a:fontRef idx="minor">
            <a:schemeClr val="tx1"/>
          </a:fontRef>
        </p:style>
      </p:cxnSp>
      <p:cxnSp>
        <p:nvCxnSpPr>
          <p:cNvPr id="90" name="Straight Connector 89"/>
          <p:cNvCxnSpPr>
            <a:stCxn id="14" idx="5"/>
            <a:endCxn id="21" idx="1"/>
          </p:cNvCxnSpPr>
          <p:nvPr/>
        </p:nvCxnSpPr>
        <p:spPr>
          <a:xfrm rot="16200000" flipH="1">
            <a:off x="3669506" y="5558632"/>
            <a:ext cx="288925" cy="430212"/>
          </a:xfrm>
          <a:prstGeom prst="line">
            <a:avLst/>
          </a:prstGeom>
        </p:spPr>
        <p:style>
          <a:lnRef idx="2">
            <a:schemeClr val="accent1"/>
          </a:lnRef>
          <a:fillRef idx="0">
            <a:schemeClr val="accent1"/>
          </a:fillRef>
          <a:effectRef idx="1">
            <a:schemeClr val="accent1"/>
          </a:effectRef>
          <a:fontRef idx="minor">
            <a:schemeClr val="tx1"/>
          </a:fontRef>
        </p:style>
      </p:cxnSp>
      <p:cxnSp>
        <p:nvCxnSpPr>
          <p:cNvPr id="93" name="Straight Connector 92"/>
          <p:cNvCxnSpPr>
            <a:stCxn id="8" idx="3"/>
            <a:endCxn id="21" idx="7"/>
          </p:cNvCxnSpPr>
          <p:nvPr/>
        </p:nvCxnSpPr>
        <p:spPr>
          <a:xfrm rot="5400000">
            <a:off x="4069557" y="5276056"/>
            <a:ext cx="868362" cy="415925"/>
          </a:xfrm>
          <a:prstGeom prst="line">
            <a:avLst/>
          </a:prstGeom>
        </p:spPr>
        <p:style>
          <a:lnRef idx="2">
            <a:schemeClr val="accent1"/>
          </a:lnRef>
          <a:fillRef idx="0">
            <a:schemeClr val="accent1"/>
          </a:fillRef>
          <a:effectRef idx="1">
            <a:schemeClr val="accent1"/>
          </a:effectRef>
          <a:fontRef idx="minor">
            <a:schemeClr val="tx1"/>
          </a:fontRef>
        </p:style>
      </p:cxnSp>
      <p:cxnSp>
        <p:nvCxnSpPr>
          <p:cNvPr id="95" name="Straight Connector 94"/>
          <p:cNvCxnSpPr>
            <a:stCxn id="14" idx="7"/>
            <a:endCxn id="9" idx="3"/>
          </p:cNvCxnSpPr>
          <p:nvPr/>
        </p:nvCxnSpPr>
        <p:spPr>
          <a:xfrm rot="5400000" flipH="1" flipV="1">
            <a:off x="3659188" y="4624388"/>
            <a:ext cx="687387" cy="808037"/>
          </a:xfrm>
          <a:prstGeom prst="line">
            <a:avLst/>
          </a:prstGeom>
        </p:spPr>
        <p:style>
          <a:lnRef idx="2">
            <a:schemeClr val="accent1"/>
          </a:lnRef>
          <a:fillRef idx="0">
            <a:schemeClr val="accent1"/>
          </a:fillRef>
          <a:effectRef idx="1">
            <a:schemeClr val="accent1"/>
          </a:effectRef>
          <a:fontRef idx="minor">
            <a:schemeClr val="tx1"/>
          </a:fontRef>
        </p:style>
      </p:cxnSp>
      <p:cxnSp>
        <p:nvCxnSpPr>
          <p:cNvPr id="97" name="Straight Connector 96"/>
          <p:cNvCxnSpPr>
            <a:stCxn id="17" idx="6"/>
            <a:endCxn id="9" idx="3"/>
          </p:cNvCxnSpPr>
          <p:nvPr/>
        </p:nvCxnSpPr>
        <p:spPr>
          <a:xfrm>
            <a:off x="2130425" y="4678363"/>
            <a:ext cx="2276475" cy="6350"/>
          </a:xfrm>
          <a:prstGeom prst="line">
            <a:avLst/>
          </a:prstGeom>
        </p:spPr>
        <p:style>
          <a:lnRef idx="2">
            <a:schemeClr val="accent1"/>
          </a:lnRef>
          <a:fillRef idx="0">
            <a:schemeClr val="accent1"/>
          </a:fillRef>
          <a:effectRef idx="1">
            <a:schemeClr val="accent1"/>
          </a:effectRef>
          <a:fontRef idx="minor">
            <a:schemeClr val="tx1"/>
          </a:fontRef>
        </p:style>
      </p:cxnSp>
      <p:cxnSp>
        <p:nvCxnSpPr>
          <p:cNvPr id="99" name="Straight Connector 98"/>
          <p:cNvCxnSpPr>
            <a:stCxn id="13" idx="0"/>
            <a:endCxn id="8" idx="4"/>
          </p:cNvCxnSpPr>
          <p:nvPr/>
        </p:nvCxnSpPr>
        <p:spPr>
          <a:xfrm rot="16200000" flipV="1">
            <a:off x="4631531" y="5317332"/>
            <a:ext cx="579437" cy="1524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1" name="Straight Connector 100"/>
          <p:cNvCxnSpPr>
            <a:stCxn id="12" idx="0"/>
            <a:endCxn id="7" idx="4"/>
          </p:cNvCxnSpPr>
          <p:nvPr/>
        </p:nvCxnSpPr>
        <p:spPr>
          <a:xfrm rot="16200000" flipV="1">
            <a:off x="4934744" y="5244306"/>
            <a:ext cx="762000" cy="1158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06" name="Straight Connector 105"/>
          <p:cNvCxnSpPr>
            <a:stCxn id="7" idx="4"/>
            <a:endCxn id="25" idx="1"/>
          </p:cNvCxnSpPr>
          <p:nvPr/>
        </p:nvCxnSpPr>
        <p:spPr>
          <a:xfrm rot="16200000" flipH="1">
            <a:off x="5189538" y="4989512"/>
            <a:ext cx="996950" cy="860425"/>
          </a:xfrm>
          <a:prstGeom prst="line">
            <a:avLst/>
          </a:prstGeom>
        </p:spPr>
        <p:style>
          <a:lnRef idx="2">
            <a:schemeClr val="accent1"/>
          </a:lnRef>
          <a:fillRef idx="0">
            <a:schemeClr val="accent1"/>
          </a:fillRef>
          <a:effectRef idx="1">
            <a:schemeClr val="accent1"/>
          </a:effectRef>
          <a:fontRef idx="minor">
            <a:schemeClr val="tx1"/>
          </a:fontRef>
        </p:style>
      </p:cxnSp>
      <p:cxnSp>
        <p:nvCxnSpPr>
          <p:cNvPr id="108" name="Straight Connector 107"/>
          <p:cNvCxnSpPr>
            <a:stCxn id="11" idx="6"/>
            <a:endCxn id="25" idx="2"/>
          </p:cNvCxnSpPr>
          <p:nvPr/>
        </p:nvCxnSpPr>
        <p:spPr>
          <a:xfrm flipV="1">
            <a:off x="5373688" y="6048375"/>
            <a:ext cx="690562" cy="182563"/>
          </a:xfrm>
          <a:prstGeom prst="line">
            <a:avLst/>
          </a:prstGeom>
        </p:spPr>
        <p:style>
          <a:lnRef idx="2">
            <a:schemeClr val="accent1"/>
          </a:lnRef>
          <a:fillRef idx="0">
            <a:schemeClr val="accent1"/>
          </a:fillRef>
          <a:effectRef idx="1">
            <a:schemeClr val="accent1"/>
          </a:effectRef>
          <a:fontRef idx="minor">
            <a:schemeClr val="tx1"/>
          </a:fontRef>
        </p:style>
      </p:cxnSp>
      <p:cxnSp>
        <p:nvCxnSpPr>
          <p:cNvPr id="110" name="Straight Connector 109"/>
          <p:cNvCxnSpPr>
            <a:stCxn id="23" idx="5"/>
            <a:endCxn id="11" idx="2"/>
          </p:cNvCxnSpPr>
          <p:nvPr/>
        </p:nvCxnSpPr>
        <p:spPr>
          <a:xfrm rot="16200000" flipH="1">
            <a:off x="2916237" y="4149726"/>
            <a:ext cx="2386013" cy="1776412"/>
          </a:xfrm>
          <a:prstGeom prst="line">
            <a:avLst/>
          </a:prstGeom>
        </p:spPr>
        <p:style>
          <a:lnRef idx="2">
            <a:schemeClr val="accent1"/>
          </a:lnRef>
          <a:fillRef idx="0">
            <a:schemeClr val="accent1"/>
          </a:fillRef>
          <a:effectRef idx="1">
            <a:schemeClr val="accent1"/>
          </a:effectRef>
          <a:fontRef idx="minor">
            <a:schemeClr val="tx1"/>
          </a:fontRef>
        </p:style>
      </p:cxnSp>
      <p:cxnSp>
        <p:nvCxnSpPr>
          <p:cNvPr id="112" name="Straight Connector 111"/>
          <p:cNvCxnSpPr>
            <a:stCxn id="22" idx="7"/>
            <a:endCxn id="9" idx="3"/>
          </p:cNvCxnSpPr>
          <p:nvPr/>
        </p:nvCxnSpPr>
        <p:spPr>
          <a:xfrm rot="5400000" flipH="1" flipV="1">
            <a:off x="3100387" y="4429126"/>
            <a:ext cx="1050925" cy="1562100"/>
          </a:xfrm>
          <a:prstGeom prst="line">
            <a:avLst/>
          </a:prstGeom>
        </p:spPr>
        <p:style>
          <a:lnRef idx="2">
            <a:schemeClr val="accent1"/>
          </a:lnRef>
          <a:fillRef idx="0">
            <a:schemeClr val="accent1"/>
          </a:fillRef>
          <a:effectRef idx="1">
            <a:schemeClr val="accent1"/>
          </a:effectRef>
          <a:fontRef idx="minor">
            <a:schemeClr val="tx1"/>
          </a:fontRef>
        </p:style>
      </p:cxnSp>
      <p:sp>
        <p:nvSpPr>
          <p:cNvPr id="62" name="Oval 61"/>
          <p:cNvSpPr/>
          <p:nvPr/>
        </p:nvSpPr>
        <p:spPr>
          <a:xfrm>
            <a:off x="4176713" y="3990975"/>
            <a:ext cx="1335087" cy="1387475"/>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18492" name="Title 63"/>
          <p:cNvSpPr>
            <a:spLocks noGrp="1"/>
          </p:cNvSpPr>
          <p:nvPr>
            <p:ph type="title"/>
          </p:nvPr>
        </p:nvSpPr>
        <p:spPr>
          <a:xfrm>
            <a:off x="215900" y="1120236"/>
            <a:ext cx="8713252" cy="1143000"/>
          </a:xfrm>
        </p:spPr>
        <p:txBody>
          <a:bodyPr>
            <a:noAutofit/>
          </a:bodyPr>
          <a:lstStyle/>
          <a:p>
            <a:r>
              <a:rPr lang="es-ES" sz="4000" b="1" dirty="0" smtClean="0"/>
              <a:t>La empresa, o el empleador, </a:t>
            </a:r>
            <a:br>
              <a:rPr lang="es-ES" sz="4000" b="1" dirty="0" smtClean="0"/>
            </a:br>
            <a:r>
              <a:rPr lang="es-ES" sz="4000" b="1" dirty="0" smtClean="0"/>
              <a:t>puede ser vasta y compleja… </a:t>
            </a:r>
            <a:br>
              <a:rPr lang="es-ES" sz="4000" b="1" dirty="0" smtClean="0"/>
            </a:br>
            <a:r>
              <a:rPr lang="es-ES" sz="4000" b="1" dirty="0" smtClean="0"/>
              <a:t>y tener una red de relaciones interconectadas</a:t>
            </a:r>
            <a:r>
              <a:rPr lang="es-ES" dirty="0" smtClean="0"/>
              <a:t/>
            </a:r>
            <a:br>
              <a:rPr lang="es-ES" dirty="0" smtClean="0"/>
            </a:br>
            <a:endParaRPr lang="es-ES" sz="4000" i="1" dirty="0">
              <a:ea typeface="ＭＳ Ｐゴシック" pitchFamily="-84" charset="-128"/>
              <a:cs typeface="ＭＳ Ｐゴシック" pitchFamily="-84" charset="-128"/>
            </a:endParaRPr>
          </a:p>
        </p:txBody>
      </p:sp>
      <p:pic>
        <p:nvPicPr>
          <p:cNvPr id="63" name="Picture 6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7649" y="5923173"/>
            <a:ext cx="2474499" cy="87504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slide(fromBottom)">
                                      <p:cBhvr>
                                        <p:cTn id="21" dur="500"/>
                                        <p:tgtEl>
                                          <p:spTgt spid="10"/>
                                        </p:tgtEl>
                                      </p:cBhvr>
                                    </p:animEffect>
                                  </p:childTnLst>
                                </p:cTn>
                              </p:par>
                              <p:par>
                                <p:cTn id="22" presetID="2" presetClass="entr" presetSubtype="4" accel="50000" decel="50000" fill="hold" nodeType="withEffect">
                                  <p:stCondLst>
                                    <p:cond delay="0"/>
                                  </p:stCondLst>
                                  <p:childTnLst>
                                    <p:set>
                                      <p:cBhvr>
                                        <p:cTn id="23" dur="1" fill="hold">
                                          <p:stCondLst>
                                            <p:cond delay="0"/>
                                          </p:stCondLst>
                                        </p:cTn>
                                        <p:tgtEl>
                                          <p:spTgt spid="68"/>
                                        </p:tgtEl>
                                        <p:attrNameLst>
                                          <p:attrName>style.visibility</p:attrName>
                                        </p:attrNameLst>
                                      </p:cBhvr>
                                      <p:to>
                                        <p:strVal val="visible"/>
                                      </p:to>
                                    </p:set>
                                    <p:anim calcmode="lin" valueType="num">
                                      <p:cBhvr additive="base">
                                        <p:cTn id="24" dur="500" fill="hold"/>
                                        <p:tgtEl>
                                          <p:spTgt spid="68"/>
                                        </p:tgtEl>
                                        <p:attrNameLst>
                                          <p:attrName>ppt_x</p:attrName>
                                        </p:attrNameLst>
                                      </p:cBhvr>
                                      <p:tavLst>
                                        <p:tav tm="0">
                                          <p:val>
                                            <p:strVal val="#ppt_x"/>
                                          </p:val>
                                        </p:tav>
                                        <p:tav tm="100000">
                                          <p:val>
                                            <p:strVal val="#ppt_x"/>
                                          </p:val>
                                        </p:tav>
                                      </p:tavLst>
                                    </p:anim>
                                    <p:anim calcmode="lin" valueType="num">
                                      <p:cBhvr additive="base">
                                        <p:cTn id="25" dur="500" fill="hold"/>
                                        <p:tgtEl>
                                          <p:spTgt spid="68"/>
                                        </p:tgtEl>
                                        <p:attrNameLst>
                                          <p:attrName>ppt_y</p:attrName>
                                        </p:attrNameLst>
                                      </p:cBhvr>
                                      <p:tavLst>
                                        <p:tav tm="0">
                                          <p:val>
                                            <p:strVal val="1+#ppt_h/2"/>
                                          </p:val>
                                        </p:tav>
                                        <p:tav tm="100000">
                                          <p:val>
                                            <p:strVal val="#ppt_y"/>
                                          </p:val>
                                        </p:tav>
                                      </p:tavLst>
                                    </p:anim>
                                  </p:childTnLst>
                                </p:cTn>
                              </p:par>
                              <p:par>
                                <p:cTn id="26" presetID="2" presetClass="entr" presetSubtype="4" accel="50000" decel="50000" fill="hold" nodeType="withEffect">
                                  <p:stCondLst>
                                    <p:cond delay="0"/>
                                  </p:stCondLst>
                                  <p:childTnLst>
                                    <p:set>
                                      <p:cBhvr>
                                        <p:cTn id="27" dur="1" fill="hold">
                                          <p:stCondLst>
                                            <p:cond delay="0"/>
                                          </p:stCondLst>
                                        </p:cTn>
                                        <p:tgtEl>
                                          <p:spTgt spid="58"/>
                                        </p:tgtEl>
                                        <p:attrNameLst>
                                          <p:attrName>style.visibility</p:attrName>
                                        </p:attrNameLst>
                                      </p:cBhvr>
                                      <p:to>
                                        <p:strVal val="visible"/>
                                      </p:to>
                                    </p:set>
                                    <p:anim calcmode="lin" valueType="num">
                                      <p:cBhvr additive="base">
                                        <p:cTn id="28" dur="500" fill="hold"/>
                                        <p:tgtEl>
                                          <p:spTgt spid="58"/>
                                        </p:tgtEl>
                                        <p:attrNameLst>
                                          <p:attrName>ppt_x</p:attrName>
                                        </p:attrNameLst>
                                      </p:cBhvr>
                                      <p:tavLst>
                                        <p:tav tm="0">
                                          <p:val>
                                            <p:strVal val="#ppt_x"/>
                                          </p:val>
                                        </p:tav>
                                        <p:tav tm="100000">
                                          <p:val>
                                            <p:strVal val="#ppt_x"/>
                                          </p:val>
                                        </p:tav>
                                      </p:tavLst>
                                    </p:anim>
                                    <p:anim calcmode="lin" valueType="num">
                                      <p:cBhvr additive="base">
                                        <p:cTn id="29" dur="500" fill="hold"/>
                                        <p:tgtEl>
                                          <p:spTgt spid="58"/>
                                        </p:tgtEl>
                                        <p:attrNameLst>
                                          <p:attrName>ppt_y</p:attrName>
                                        </p:attrNameLst>
                                      </p:cBhvr>
                                      <p:tavLst>
                                        <p:tav tm="0">
                                          <p:val>
                                            <p:strVal val="1+#ppt_h/2"/>
                                          </p:val>
                                        </p:tav>
                                        <p:tav tm="100000">
                                          <p:val>
                                            <p:strVal val="#ppt_y"/>
                                          </p:val>
                                        </p:tav>
                                      </p:tavLst>
                                    </p:anim>
                                  </p:childTnLst>
                                </p:cTn>
                              </p:par>
                              <p:par>
                                <p:cTn id="30" presetID="12" presetClass="entr" presetSubtype="4" fill="hold" nodeType="with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slide(fromBottom)">
                                      <p:cBhvr>
                                        <p:cTn id="32" dur="500"/>
                                        <p:tgtEl>
                                          <p:spTgt spid="27"/>
                                        </p:tgtEl>
                                      </p:cBhvr>
                                    </p:animEffect>
                                  </p:childTnLst>
                                </p:cTn>
                              </p:par>
                              <p:par>
                                <p:cTn id="33" presetID="2" presetClass="entr" presetSubtype="4" accel="50000" decel="50000" fill="hold" nodeType="withEffect">
                                  <p:stCondLst>
                                    <p:cond delay="0"/>
                                  </p:stCondLst>
                                  <p:childTnLst>
                                    <p:set>
                                      <p:cBhvr>
                                        <p:cTn id="34" dur="1" fill="hold">
                                          <p:stCondLst>
                                            <p:cond delay="0"/>
                                          </p:stCondLst>
                                        </p:cTn>
                                        <p:tgtEl>
                                          <p:spTgt spid="56"/>
                                        </p:tgtEl>
                                        <p:attrNameLst>
                                          <p:attrName>style.visibility</p:attrName>
                                        </p:attrNameLst>
                                      </p:cBhvr>
                                      <p:to>
                                        <p:strVal val="visible"/>
                                      </p:to>
                                    </p:set>
                                    <p:anim calcmode="lin" valueType="num">
                                      <p:cBhvr additive="base">
                                        <p:cTn id="35" dur="500" fill="hold"/>
                                        <p:tgtEl>
                                          <p:spTgt spid="56"/>
                                        </p:tgtEl>
                                        <p:attrNameLst>
                                          <p:attrName>ppt_x</p:attrName>
                                        </p:attrNameLst>
                                      </p:cBhvr>
                                      <p:tavLst>
                                        <p:tav tm="0">
                                          <p:val>
                                            <p:strVal val="#ppt_x"/>
                                          </p:val>
                                        </p:tav>
                                        <p:tav tm="100000">
                                          <p:val>
                                            <p:strVal val="#ppt_x"/>
                                          </p:val>
                                        </p:tav>
                                      </p:tavLst>
                                    </p:anim>
                                    <p:anim calcmode="lin" valueType="num">
                                      <p:cBhvr additive="base">
                                        <p:cTn id="36" dur="500" fill="hold"/>
                                        <p:tgtEl>
                                          <p:spTgt spid="56"/>
                                        </p:tgtEl>
                                        <p:attrNameLst>
                                          <p:attrName>ppt_y</p:attrName>
                                        </p:attrNameLst>
                                      </p:cBhvr>
                                      <p:tavLst>
                                        <p:tav tm="0">
                                          <p:val>
                                            <p:strVal val="1+#ppt_h/2"/>
                                          </p:val>
                                        </p:tav>
                                        <p:tav tm="100000">
                                          <p:val>
                                            <p:strVal val="#ppt_y"/>
                                          </p:val>
                                        </p:tav>
                                      </p:tavLst>
                                    </p:anim>
                                  </p:childTnLst>
                                </p:cTn>
                              </p:par>
                              <p:par>
                                <p:cTn id="37" presetID="12" presetClass="entr" presetSubtype="4" fill="hold" nodeType="with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slide(fromBottom)">
                                      <p:cBhvr>
                                        <p:cTn id="39" dur="500"/>
                                        <p:tgtEl>
                                          <p:spTgt spid="26"/>
                                        </p:tgtEl>
                                      </p:cBhvr>
                                    </p:animEffect>
                                  </p:childTnLst>
                                </p:cTn>
                              </p:par>
                            </p:childTnLst>
                          </p:cTn>
                        </p:par>
                      </p:childTnLst>
                    </p:cTn>
                  </p:par>
                  <p:par>
                    <p:cTn id="40" fill="hold">
                      <p:stCondLst>
                        <p:cond delay="indefinite"/>
                      </p:stCondLst>
                      <p:childTnLst>
                        <p:par>
                          <p:cTn id="41" fill="hold">
                            <p:stCondLst>
                              <p:cond delay="0"/>
                            </p:stCondLst>
                            <p:childTnLst>
                              <p:par>
                                <p:cTn id="42" presetID="37" presetClass="entr" presetSubtype="0" fill="hold" nodeType="click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fade">
                                      <p:cBhvr>
                                        <p:cTn id="44" dur="1000"/>
                                        <p:tgtEl>
                                          <p:spTgt spid="13"/>
                                        </p:tgtEl>
                                      </p:cBhvr>
                                    </p:animEffect>
                                    <p:anim calcmode="lin" valueType="num">
                                      <p:cBhvr>
                                        <p:cTn id="45" dur="1000" fill="hold"/>
                                        <p:tgtEl>
                                          <p:spTgt spid="13"/>
                                        </p:tgtEl>
                                        <p:attrNameLst>
                                          <p:attrName>ppt_x</p:attrName>
                                        </p:attrNameLst>
                                      </p:cBhvr>
                                      <p:tavLst>
                                        <p:tav tm="0">
                                          <p:val>
                                            <p:strVal val="#ppt_x"/>
                                          </p:val>
                                        </p:tav>
                                        <p:tav tm="100000">
                                          <p:val>
                                            <p:strVal val="#ppt_x"/>
                                          </p:val>
                                        </p:tav>
                                      </p:tavLst>
                                    </p:anim>
                                    <p:anim calcmode="lin" valueType="num">
                                      <p:cBhvr>
                                        <p:cTn id="46" dur="900" decel="100000" fill="hold"/>
                                        <p:tgtEl>
                                          <p:spTgt spid="13"/>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par>
                                <p:cTn id="48" presetID="2" presetClass="entr" presetSubtype="4" accel="50000" decel="50000" fill="hold" nodeType="withEffect">
                                  <p:stCondLst>
                                    <p:cond delay="0"/>
                                  </p:stCondLst>
                                  <p:childTnLst>
                                    <p:set>
                                      <p:cBhvr>
                                        <p:cTn id="49" dur="1" fill="hold">
                                          <p:stCondLst>
                                            <p:cond delay="0"/>
                                          </p:stCondLst>
                                        </p:cTn>
                                        <p:tgtEl>
                                          <p:spTgt spid="99"/>
                                        </p:tgtEl>
                                        <p:attrNameLst>
                                          <p:attrName>style.visibility</p:attrName>
                                        </p:attrNameLst>
                                      </p:cBhvr>
                                      <p:to>
                                        <p:strVal val="visible"/>
                                      </p:to>
                                    </p:set>
                                    <p:anim calcmode="lin" valueType="num">
                                      <p:cBhvr additive="base">
                                        <p:cTn id="50" dur="500" fill="hold"/>
                                        <p:tgtEl>
                                          <p:spTgt spid="99"/>
                                        </p:tgtEl>
                                        <p:attrNameLst>
                                          <p:attrName>ppt_x</p:attrName>
                                        </p:attrNameLst>
                                      </p:cBhvr>
                                      <p:tavLst>
                                        <p:tav tm="0">
                                          <p:val>
                                            <p:strVal val="#ppt_x"/>
                                          </p:val>
                                        </p:tav>
                                        <p:tav tm="100000">
                                          <p:val>
                                            <p:strVal val="#ppt_x"/>
                                          </p:val>
                                        </p:tav>
                                      </p:tavLst>
                                    </p:anim>
                                    <p:anim calcmode="lin" valueType="num">
                                      <p:cBhvr additive="base">
                                        <p:cTn id="51" dur="500" fill="hold"/>
                                        <p:tgtEl>
                                          <p:spTgt spid="99"/>
                                        </p:tgtEl>
                                        <p:attrNameLst>
                                          <p:attrName>ppt_y</p:attrName>
                                        </p:attrNameLst>
                                      </p:cBhvr>
                                      <p:tavLst>
                                        <p:tav tm="0">
                                          <p:val>
                                            <p:strVal val="1+#ppt_h/2"/>
                                          </p:val>
                                        </p:tav>
                                        <p:tav tm="100000">
                                          <p:val>
                                            <p:strVal val="#ppt_y"/>
                                          </p:val>
                                        </p:tav>
                                      </p:tavLst>
                                    </p:anim>
                                  </p:childTnLst>
                                </p:cTn>
                              </p:par>
                              <p:par>
                                <p:cTn id="52" presetID="37" presetClass="entr" presetSubtype="0" fill="hold" nodeType="with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fade">
                                      <p:cBhvr>
                                        <p:cTn id="54" dur="1000"/>
                                        <p:tgtEl>
                                          <p:spTgt spid="12"/>
                                        </p:tgtEl>
                                      </p:cBhvr>
                                    </p:animEffect>
                                    <p:anim calcmode="lin" valueType="num">
                                      <p:cBhvr>
                                        <p:cTn id="55" dur="1000" fill="hold"/>
                                        <p:tgtEl>
                                          <p:spTgt spid="12"/>
                                        </p:tgtEl>
                                        <p:attrNameLst>
                                          <p:attrName>ppt_x</p:attrName>
                                        </p:attrNameLst>
                                      </p:cBhvr>
                                      <p:tavLst>
                                        <p:tav tm="0">
                                          <p:val>
                                            <p:strVal val="#ppt_x"/>
                                          </p:val>
                                        </p:tav>
                                        <p:tav tm="100000">
                                          <p:val>
                                            <p:strVal val="#ppt_x"/>
                                          </p:val>
                                        </p:tav>
                                      </p:tavLst>
                                    </p:anim>
                                    <p:anim calcmode="lin" valueType="num">
                                      <p:cBhvr>
                                        <p:cTn id="56" dur="900" decel="100000" fill="hold"/>
                                        <p:tgtEl>
                                          <p:spTgt spid="12"/>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par>
                                <p:cTn id="58" presetID="2" presetClass="entr" presetSubtype="4" accel="50000" decel="50000" fill="hold" nodeType="withEffect">
                                  <p:stCondLst>
                                    <p:cond delay="0"/>
                                  </p:stCondLst>
                                  <p:childTnLst>
                                    <p:set>
                                      <p:cBhvr>
                                        <p:cTn id="59" dur="1" fill="hold">
                                          <p:stCondLst>
                                            <p:cond delay="0"/>
                                          </p:stCondLst>
                                        </p:cTn>
                                        <p:tgtEl>
                                          <p:spTgt spid="101"/>
                                        </p:tgtEl>
                                        <p:attrNameLst>
                                          <p:attrName>style.visibility</p:attrName>
                                        </p:attrNameLst>
                                      </p:cBhvr>
                                      <p:to>
                                        <p:strVal val="visible"/>
                                      </p:to>
                                    </p:set>
                                    <p:anim calcmode="lin" valueType="num">
                                      <p:cBhvr additive="base">
                                        <p:cTn id="60" dur="500" fill="hold"/>
                                        <p:tgtEl>
                                          <p:spTgt spid="101"/>
                                        </p:tgtEl>
                                        <p:attrNameLst>
                                          <p:attrName>ppt_x</p:attrName>
                                        </p:attrNameLst>
                                      </p:cBhvr>
                                      <p:tavLst>
                                        <p:tav tm="0">
                                          <p:val>
                                            <p:strVal val="#ppt_x"/>
                                          </p:val>
                                        </p:tav>
                                        <p:tav tm="100000">
                                          <p:val>
                                            <p:strVal val="#ppt_x"/>
                                          </p:val>
                                        </p:tav>
                                      </p:tavLst>
                                    </p:anim>
                                    <p:anim calcmode="lin" valueType="num">
                                      <p:cBhvr additive="base">
                                        <p:cTn id="61" dur="500" fill="hold"/>
                                        <p:tgtEl>
                                          <p:spTgt spid="101"/>
                                        </p:tgtEl>
                                        <p:attrNameLst>
                                          <p:attrName>ppt_y</p:attrName>
                                        </p:attrNameLst>
                                      </p:cBhvr>
                                      <p:tavLst>
                                        <p:tav tm="0">
                                          <p:val>
                                            <p:strVal val="1+#ppt_h/2"/>
                                          </p:val>
                                        </p:tav>
                                        <p:tav tm="100000">
                                          <p:val>
                                            <p:strVal val="#ppt_y"/>
                                          </p:val>
                                        </p:tav>
                                      </p:tavLst>
                                    </p:anim>
                                  </p:childTnLst>
                                </p:cTn>
                              </p:par>
                              <p:par>
                                <p:cTn id="62" presetID="2" presetClass="entr" presetSubtype="4" accel="50000" decel="50000" fill="hold" nodeType="withEffect">
                                  <p:stCondLst>
                                    <p:cond delay="0"/>
                                  </p:stCondLst>
                                  <p:childTnLst>
                                    <p:set>
                                      <p:cBhvr>
                                        <p:cTn id="63" dur="1" fill="hold">
                                          <p:stCondLst>
                                            <p:cond delay="0"/>
                                          </p:stCondLst>
                                        </p:cTn>
                                        <p:tgtEl>
                                          <p:spTgt spid="106"/>
                                        </p:tgtEl>
                                        <p:attrNameLst>
                                          <p:attrName>style.visibility</p:attrName>
                                        </p:attrNameLst>
                                      </p:cBhvr>
                                      <p:to>
                                        <p:strVal val="visible"/>
                                      </p:to>
                                    </p:set>
                                    <p:anim calcmode="lin" valueType="num">
                                      <p:cBhvr additive="base">
                                        <p:cTn id="64" dur="500" fill="hold"/>
                                        <p:tgtEl>
                                          <p:spTgt spid="106"/>
                                        </p:tgtEl>
                                        <p:attrNameLst>
                                          <p:attrName>ppt_x</p:attrName>
                                        </p:attrNameLst>
                                      </p:cBhvr>
                                      <p:tavLst>
                                        <p:tav tm="0">
                                          <p:val>
                                            <p:strVal val="#ppt_x"/>
                                          </p:val>
                                        </p:tav>
                                        <p:tav tm="100000">
                                          <p:val>
                                            <p:strVal val="#ppt_x"/>
                                          </p:val>
                                        </p:tav>
                                      </p:tavLst>
                                    </p:anim>
                                    <p:anim calcmode="lin" valueType="num">
                                      <p:cBhvr additive="base">
                                        <p:cTn id="65" dur="500" fill="hold"/>
                                        <p:tgtEl>
                                          <p:spTgt spid="106"/>
                                        </p:tgtEl>
                                        <p:attrNameLst>
                                          <p:attrName>ppt_y</p:attrName>
                                        </p:attrNameLst>
                                      </p:cBhvr>
                                      <p:tavLst>
                                        <p:tav tm="0">
                                          <p:val>
                                            <p:strVal val="1+#ppt_h/2"/>
                                          </p:val>
                                        </p:tav>
                                        <p:tav tm="100000">
                                          <p:val>
                                            <p:strVal val="#ppt_y"/>
                                          </p:val>
                                        </p:tav>
                                      </p:tavLst>
                                    </p:anim>
                                  </p:childTnLst>
                                </p:cTn>
                              </p:par>
                              <p:par>
                                <p:cTn id="66" presetID="37" presetClass="entr" presetSubtype="0" fill="hold" nodeType="with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fade">
                                      <p:cBhvr>
                                        <p:cTn id="68" dur="1000"/>
                                        <p:tgtEl>
                                          <p:spTgt spid="25"/>
                                        </p:tgtEl>
                                      </p:cBhvr>
                                    </p:animEffect>
                                    <p:anim calcmode="lin" valueType="num">
                                      <p:cBhvr>
                                        <p:cTn id="69" dur="1000" fill="hold"/>
                                        <p:tgtEl>
                                          <p:spTgt spid="25"/>
                                        </p:tgtEl>
                                        <p:attrNameLst>
                                          <p:attrName>ppt_x</p:attrName>
                                        </p:attrNameLst>
                                      </p:cBhvr>
                                      <p:tavLst>
                                        <p:tav tm="0">
                                          <p:val>
                                            <p:strVal val="#ppt_x"/>
                                          </p:val>
                                        </p:tav>
                                        <p:tav tm="100000">
                                          <p:val>
                                            <p:strVal val="#ppt_x"/>
                                          </p:val>
                                        </p:tav>
                                      </p:tavLst>
                                    </p:anim>
                                    <p:anim calcmode="lin" valueType="num">
                                      <p:cBhvr>
                                        <p:cTn id="70" dur="900" decel="100000" fill="hold"/>
                                        <p:tgtEl>
                                          <p:spTgt spid="25"/>
                                        </p:tgtEl>
                                        <p:attrNameLst>
                                          <p:attrName>ppt_y</p:attrName>
                                        </p:attrNameLst>
                                      </p:cBhvr>
                                      <p:tavLst>
                                        <p:tav tm="0">
                                          <p:val>
                                            <p:strVal val="#ppt_y+1"/>
                                          </p:val>
                                        </p:tav>
                                        <p:tav tm="100000">
                                          <p:val>
                                            <p:strVal val="#ppt_y-.03"/>
                                          </p:val>
                                        </p:tav>
                                      </p:tavLst>
                                    </p:anim>
                                    <p:anim calcmode="lin" valueType="num">
                                      <p:cBhvr>
                                        <p:cTn id="71"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par>
                                <p:cTn id="72" presetID="2" presetClass="entr" presetSubtype="4" accel="50000" decel="50000" fill="hold" nodeType="withEffect">
                                  <p:stCondLst>
                                    <p:cond delay="0"/>
                                  </p:stCondLst>
                                  <p:childTnLst>
                                    <p:set>
                                      <p:cBhvr>
                                        <p:cTn id="73" dur="1" fill="hold">
                                          <p:stCondLst>
                                            <p:cond delay="0"/>
                                          </p:stCondLst>
                                        </p:cTn>
                                        <p:tgtEl>
                                          <p:spTgt spid="108"/>
                                        </p:tgtEl>
                                        <p:attrNameLst>
                                          <p:attrName>style.visibility</p:attrName>
                                        </p:attrNameLst>
                                      </p:cBhvr>
                                      <p:to>
                                        <p:strVal val="visible"/>
                                      </p:to>
                                    </p:set>
                                    <p:anim calcmode="lin" valueType="num">
                                      <p:cBhvr additive="base">
                                        <p:cTn id="74" dur="500" fill="hold"/>
                                        <p:tgtEl>
                                          <p:spTgt spid="108"/>
                                        </p:tgtEl>
                                        <p:attrNameLst>
                                          <p:attrName>ppt_x</p:attrName>
                                        </p:attrNameLst>
                                      </p:cBhvr>
                                      <p:tavLst>
                                        <p:tav tm="0">
                                          <p:val>
                                            <p:strVal val="#ppt_x"/>
                                          </p:val>
                                        </p:tav>
                                        <p:tav tm="100000">
                                          <p:val>
                                            <p:strVal val="#ppt_x"/>
                                          </p:val>
                                        </p:tav>
                                      </p:tavLst>
                                    </p:anim>
                                    <p:anim calcmode="lin" valueType="num">
                                      <p:cBhvr additive="base">
                                        <p:cTn id="75" dur="500" fill="hold"/>
                                        <p:tgtEl>
                                          <p:spTgt spid="108"/>
                                        </p:tgtEl>
                                        <p:attrNameLst>
                                          <p:attrName>ppt_y</p:attrName>
                                        </p:attrNameLst>
                                      </p:cBhvr>
                                      <p:tavLst>
                                        <p:tav tm="0">
                                          <p:val>
                                            <p:strVal val="1+#ppt_h/2"/>
                                          </p:val>
                                        </p:tav>
                                        <p:tav tm="100000">
                                          <p:val>
                                            <p:strVal val="#ppt_y"/>
                                          </p:val>
                                        </p:tav>
                                      </p:tavLst>
                                    </p:anim>
                                  </p:childTnLst>
                                </p:cTn>
                              </p:par>
                              <p:par>
                                <p:cTn id="76" presetID="37" presetClass="entr" presetSubtype="0" fill="hold" nodeType="withEffect">
                                  <p:stCondLst>
                                    <p:cond delay="0"/>
                                  </p:stCondLst>
                                  <p:childTnLst>
                                    <p:set>
                                      <p:cBhvr>
                                        <p:cTn id="77" dur="1" fill="hold">
                                          <p:stCondLst>
                                            <p:cond delay="0"/>
                                          </p:stCondLst>
                                        </p:cTn>
                                        <p:tgtEl>
                                          <p:spTgt spid="11"/>
                                        </p:tgtEl>
                                        <p:attrNameLst>
                                          <p:attrName>style.visibility</p:attrName>
                                        </p:attrNameLst>
                                      </p:cBhvr>
                                      <p:to>
                                        <p:strVal val="visible"/>
                                      </p:to>
                                    </p:set>
                                    <p:animEffect transition="in" filter="fade">
                                      <p:cBhvr>
                                        <p:cTn id="78" dur="1000"/>
                                        <p:tgtEl>
                                          <p:spTgt spid="11"/>
                                        </p:tgtEl>
                                      </p:cBhvr>
                                    </p:animEffect>
                                    <p:anim calcmode="lin" valueType="num">
                                      <p:cBhvr>
                                        <p:cTn id="79" dur="1000" fill="hold"/>
                                        <p:tgtEl>
                                          <p:spTgt spid="11"/>
                                        </p:tgtEl>
                                        <p:attrNameLst>
                                          <p:attrName>ppt_x</p:attrName>
                                        </p:attrNameLst>
                                      </p:cBhvr>
                                      <p:tavLst>
                                        <p:tav tm="0">
                                          <p:val>
                                            <p:strVal val="#ppt_x"/>
                                          </p:val>
                                        </p:tav>
                                        <p:tav tm="100000">
                                          <p:val>
                                            <p:strVal val="#ppt_x"/>
                                          </p:val>
                                        </p:tav>
                                      </p:tavLst>
                                    </p:anim>
                                    <p:anim calcmode="lin" valueType="num">
                                      <p:cBhvr>
                                        <p:cTn id="80" dur="900" decel="100000" fill="hold"/>
                                        <p:tgtEl>
                                          <p:spTgt spid="11"/>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par>
                                <p:cTn id="82" presetID="2" presetClass="entr" presetSubtype="4" accel="50000" decel="50000" fill="hold" nodeType="withEffect">
                                  <p:stCondLst>
                                    <p:cond delay="0"/>
                                  </p:stCondLst>
                                  <p:childTnLst>
                                    <p:set>
                                      <p:cBhvr>
                                        <p:cTn id="83" dur="1" fill="hold">
                                          <p:stCondLst>
                                            <p:cond delay="0"/>
                                          </p:stCondLst>
                                        </p:cTn>
                                        <p:tgtEl>
                                          <p:spTgt spid="70"/>
                                        </p:tgtEl>
                                        <p:attrNameLst>
                                          <p:attrName>style.visibility</p:attrName>
                                        </p:attrNameLst>
                                      </p:cBhvr>
                                      <p:to>
                                        <p:strVal val="visible"/>
                                      </p:to>
                                    </p:set>
                                    <p:anim calcmode="lin" valueType="num">
                                      <p:cBhvr additive="base">
                                        <p:cTn id="84" dur="500" fill="hold"/>
                                        <p:tgtEl>
                                          <p:spTgt spid="70"/>
                                        </p:tgtEl>
                                        <p:attrNameLst>
                                          <p:attrName>ppt_x</p:attrName>
                                        </p:attrNameLst>
                                      </p:cBhvr>
                                      <p:tavLst>
                                        <p:tav tm="0">
                                          <p:val>
                                            <p:strVal val="#ppt_x"/>
                                          </p:val>
                                        </p:tav>
                                        <p:tav tm="100000">
                                          <p:val>
                                            <p:strVal val="#ppt_x"/>
                                          </p:val>
                                        </p:tav>
                                      </p:tavLst>
                                    </p:anim>
                                    <p:anim calcmode="lin" valueType="num">
                                      <p:cBhvr additive="base">
                                        <p:cTn id="85" dur="500" fill="hold"/>
                                        <p:tgtEl>
                                          <p:spTgt spid="70"/>
                                        </p:tgtEl>
                                        <p:attrNameLst>
                                          <p:attrName>ppt_y</p:attrName>
                                        </p:attrNameLst>
                                      </p:cBhvr>
                                      <p:tavLst>
                                        <p:tav tm="0">
                                          <p:val>
                                            <p:strVal val="1+#ppt_h/2"/>
                                          </p:val>
                                        </p:tav>
                                        <p:tav tm="100000">
                                          <p:val>
                                            <p:strVal val="#ppt_y"/>
                                          </p:val>
                                        </p:tav>
                                      </p:tavLst>
                                    </p:anim>
                                  </p:childTnLst>
                                </p:cTn>
                              </p:par>
                              <p:par>
                                <p:cTn id="86" presetID="2" presetClass="entr" presetSubtype="4" accel="50000" decel="50000" fill="hold" nodeType="withEffect">
                                  <p:stCondLst>
                                    <p:cond delay="0"/>
                                  </p:stCondLst>
                                  <p:childTnLst>
                                    <p:set>
                                      <p:cBhvr>
                                        <p:cTn id="87" dur="1" fill="hold">
                                          <p:stCondLst>
                                            <p:cond delay="0"/>
                                          </p:stCondLst>
                                        </p:cTn>
                                        <p:tgtEl>
                                          <p:spTgt spid="73"/>
                                        </p:tgtEl>
                                        <p:attrNameLst>
                                          <p:attrName>style.visibility</p:attrName>
                                        </p:attrNameLst>
                                      </p:cBhvr>
                                      <p:to>
                                        <p:strVal val="visible"/>
                                      </p:to>
                                    </p:set>
                                    <p:anim calcmode="lin" valueType="num">
                                      <p:cBhvr additive="base">
                                        <p:cTn id="88" dur="500" fill="hold"/>
                                        <p:tgtEl>
                                          <p:spTgt spid="73"/>
                                        </p:tgtEl>
                                        <p:attrNameLst>
                                          <p:attrName>ppt_x</p:attrName>
                                        </p:attrNameLst>
                                      </p:cBhvr>
                                      <p:tavLst>
                                        <p:tav tm="0">
                                          <p:val>
                                            <p:strVal val="#ppt_x"/>
                                          </p:val>
                                        </p:tav>
                                        <p:tav tm="100000">
                                          <p:val>
                                            <p:strVal val="#ppt_x"/>
                                          </p:val>
                                        </p:tav>
                                      </p:tavLst>
                                    </p:anim>
                                    <p:anim calcmode="lin" valueType="num">
                                      <p:cBhvr additive="base">
                                        <p:cTn id="89" dur="500" fill="hold"/>
                                        <p:tgtEl>
                                          <p:spTgt spid="73"/>
                                        </p:tgtEl>
                                        <p:attrNameLst>
                                          <p:attrName>ppt_y</p:attrName>
                                        </p:attrNameLst>
                                      </p:cBhvr>
                                      <p:tavLst>
                                        <p:tav tm="0">
                                          <p:val>
                                            <p:strVal val="1+#ppt_h/2"/>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2" presetClass="entr" presetSubtype="4" accel="50000" decel="50000" fill="hold" nodeType="clickEffect">
                                  <p:stCondLst>
                                    <p:cond delay="0"/>
                                  </p:stCondLst>
                                  <p:childTnLst>
                                    <p:set>
                                      <p:cBhvr>
                                        <p:cTn id="93" dur="1" fill="hold">
                                          <p:stCondLst>
                                            <p:cond delay="0"/>
                                          </p:stCondLst>
                                        </p:cTn>
                                        <p:tgtEl>
                                          <p:spTgt spid="20"/>
                                        </p:tgtEl>
                                        <p:attrNameLst>
                                          <p:attrName>style.visibility</p:attrName>
                                        </p:attrNameLst>
                                      </p:cBhvr>
                                      <p:to>
                                        <p:strVal val="visible"/>
                                      </p:to>
                                    </p:set>
                                    <p:anim calcmode="lin" valueType="num">
                                      <p:cBhvr additive="base">
                                        <p:cTn id="94" dur="500" fill="hold"/>
                                        <p:tgtEl>
                                          <p:spTgt spid="20"/>
                                        </p:tgtEl>
                                        <p:attrNameLst>
                                          <p:attrName>ppt_x</p:attrName>
                                        </p:attrNameLst>
                                      </p:cBhvr>
                                      <p:tavLst>
                                        <p:tav tm="0">
                                          <p:val>
                                            <p:strVal val="#ppt_x"/>
                                          </p:val>
                                        </p:tav>
                                        <p:tav tm="100000">
                                          <p:val>
                                            <p:strVal val="#ppt_x"/>
                                          </p:val>
                                        </p:tav>
                                      </p:tavLst>
                                    </p:anim>
                                    <p:anim calcmode="lin" valueType="num">
                                      <p:cBhvr additive="base">
                                        <p:cTn id="95" dur="500" fill="hold"/>
                                        <p:tgtEl>
                                          <p:spTgt spid="20"/>
                                        </p:tgtEl>
                                        <p:attrNameLst>
                                          <p:attrName>ppt_y</p:attrName>
                                        </p:attrNameLst>
                                      </p:cBhvr>
                                      <p:tavLst>
                                        <p:tav tm="0">
                                          <p:val>
                                            <p:strVal val="1+#ppt_h/2"/>
                                          </p:val>
                                        </p:tav>
                                        <p:tav tm="100000">
                                          <p:val>
                                            <p:strVal val="#ppt_y"/>
                                          </p:val>
                                        </p:tav>
                                      </p:tavLst>
                                    </p:anim>
                                  </p:childTnLst>
                                </p:cTn>
                              </p:par>
                              <p:par>
                                <p:cTn id="96" presetID="2" presetClass="entr" presetSubtype="4" accel="50000" decel="50000" fill="hold" nodeType="withEffect">
                                  <p:stCondLst>
                                    <p:cond delay="0"/>
                                  </p:stCondLst>
                                  <p:childTnLst>
                                    <p:set>
                                      <p:cBhvr>
                                        <p:cTn id="97" dur="1" fill="hold">
                                          <p:stCondLst>
                                            <p:cond delay="0"/>
                                          </p:stCondLst>
                                        </p:cTn>
                                        <p:tgtEl>
                                          <p:spTgt spid="31"/>
                                        </p:tgtEl>
                                        <p:attrNameLst>
                                          <p:attrName>style.visibility</p:attrName>
                                        </p:attrNameLst>
                                      </p:cBhvr>
                                      <p:to>
                                        <p:strVal val="visible"/>
                                      </p:to>
                                    </p:set>
                                    <p:anim calcmode="lin" valueType="num">
                                      <p:cBhvr additive="base">
                                        <p:cTn id="98" dur="500" fill="hold"/>
                                        <p:tgtEl>
                                          <p:spTgt spid="31"/>
                                        </p:tgtEl>
                                        <p:attrNameLst>
                                          <p:attrName>ppt_x</p:attrName>
                                        </p:attrNameLst>
                                      </p:cBhvr>
                                      <p:tavLst>
                                        <p:tav tm="0">
                                          <p:val>
                                            <p:strVal val="#ppt_x"/>
                                          </p:val>
                                        </p:tav>
                                        <p:tav tm="100000">
                                          <p:val>
                                            <p:strVal val="#ppt_x"/>
                                          </p:val>
                                        </p:tav>
                                      </p:tavLst>
                                    </p:anim>
                                    <p:anim calcmode="lin" valueType="num">
                                      <p:cBhvr additive="base">
                                        <p:cTn id="99" dur="500" fill="hold"/>
                                        <p:tgtEl>
                                          <p:spTgt spid="31"/>
                                        </p:tgtEl>
                                        <p:attrNameLst>
                                          <p:attrName>ppt_y</p:attrName>
                                        </p:attrNameLst>
                                      </p:cBhvr>
                                      <p:tavLst>
                                        <p:tav tm="0">
                                          <p:val>
                                            <p:strVal val="1+#ppt_h/2"/>
                                          </p:val>
                                        </p:tav>
                                        <p:tav tm="100000">
                                          <p:val>
                                            <p:strVal val="#ppt_y"/>
                                          </p:val>
                                        </p:tav>
                                      </p:tavLst>
                                    </p:anim>
                                  </p:childTnLst>
                                </p:cTn>
                              </p:par>
                              <p:par>
                                <p:cTn id="100" presetID="2" presetClass="entr" presetSubtype="4" accel="50000" decel="50000" fill="hold" nodeType="withEffect">
                                  <p:stCondLst>
                                    <p:cond delay="0"/>
                                  </p:stCondLst>
                                  <p:childTnLst>
                                    <p:set>
                                      <p:cBhvr>
                                        <p:cTn id="101" dur="1" fill="hold">
                                          <p:stCondLst>
                                            <p:cond delay="0"/>
                                          </p:stCondLst>
                                        </p:cTn>
                                        <p:tgtEl>
                                          <p:spTgt spid="23"/>
                                        </p:tgtEl>
                                        <p:attrNameLst>
                                          <p:attrName>style.visibility</p:attrName>
                                        </p:attrNameLst>
                                      </p:cBhvr>
                                      <p:to>
                                        <p:strVal val="visible"/>
                                      </p:to>
                                    </p:set>
                                    <p:anim calcmode="lin" valueType="num">
                                      <p:cBhvr additive="base">
                                        <p:cTn id="102" dur="500" fill="hold"/>
                                        <p:tgtEl>
                                          <p:spTgt spid="23"/>
                                        </p:tgtEl>
                                        <p:attrNameLst>
                                          <p:attrName>ppt_x</p:attrName>
                                        </p:attrNameLst>
                                      </p:cBhvr>
                                      <p:tavLst>
                                        <p:tav tm="0">
                                          <p:val>
                                            <p:strVal val="#ppt_x"/>
                                          </p:val>
                                        </p:tav>
                                        <p:tav tm="100000">
                                          <p:val>
                                            <p:strVal val="#ppt_x"/>
                                          </p:val>
                                        </p:tav>
                                      </p:tavLst>
                                    </p:anim>
                                    <p:anim calcmode="lin" valueType="num">
                                      <p:cBhvr additive="base">
                                        <p:cTn id="103" dur="500" fill="hold"/>
                                        <p:tgtEl>
                                          <p:spTgt spid="23"/>
                                        </p:tgtEl>
                                        <p:attrNameLst>
                                          <p:attrName>ppt_y</p:attrName>
                                        </p:attrNameLst>
                                      </p:cBhvr>
                                      <p:tavLst>
                                        <p:tav tm="0">
                                          <p:val>
                                            <p:strVal val="1+#ppt_h/2"/>
                                          </p:val>
                                        </p:tav>
                                        <p:tav tm="100000">
                                          <p:val>
                                            <p:strVal val="#ppt_y"/>
                                          </p:val>
                                        </p:tav>
                                      </p:tavLst>
                                    </p:anim>
                                  </p:childTnLst>
                                </p:cTn>
                              </p:par>
                              <p:par>
                                <p:cTn id="104" presetID="2" presetClass="entr" presetSubtype="4" accel="50000" decel="50000" fill="hold" nodeType="withEffect">
                                  <p:stCondLst>
                                    <p:cond delay="0"/>
                                  </p:stCondLst>
                                  <p:childTnLst>
                                    <p:set>
                                      <p:cBhvr>
                                        <p:cTn id="105" dur="1" fill="hold">
                                          <p:stCondLst>
                                            <p:cond delay="0"/>
                                          </p:stCondLst>
                                        </p:cTn>
                                        <p:tgtEl>
                                          <p:spTgt spid="29"/>
                                        </p:tgtEl>
                                        <p:attrNameLst>
                                          <p:attrName>style.visibility</p:attrName>
                                        </p:attrNameLst>
                                      </p:cBhvr>
                                      <p:to>
                                        <p:strVal val="visible"/>
                                      </p:to>
                                    </p:set>
                                    <p:anim calcmode="lin" valueType="num">
                                      <p:cBhvr additive="base">
                                        <p:cTn id="106" dur="500" fill="hold"/>
                                        <p:tgtEl>
                                          <p:spTgt spid="29"/>
                                        </p:tgtEl>
                                        <p:attrNameLst>
                                          <p:attrName>ppt_x</p:attrName>
                                        </p:attrNameLst>
                                      </p:cBhvr>
                                      <p:tavLst>
                                        <p:tav tm="0">
                                          <p:val>
                                            <p:strVal val="#ppt_x"/>
                                          </p:val>
                                        </p:tav>
                                        <p:tav tm="100000">
                                          <p:val>
                                            <p:strVal val="#ppt_x"/>
                                          </p:val>
                                        </p:tav>
                                      </p:tavLst>
                                    </p:anim>
                                    <p:anim calcmode="lin" valueType="num">
                                      <p:cBhvr additive="base">
                                        <p:cTn id="107" dur="500" fill="hold"/>
                                        <p:tgtEl>
                                          <p:spTgt spid="29"/>
                                        </p:tgtEl>
                                        <p:attrNameLst>
                                          <p:attrName>ppt_y</p:attrName>
                                        </p:attrNameLst>
                                      </p:cBhvr>
                                      <p:tavLst>
                                        <p:tav tm="0">
                                          <p:val>
                                            <p:strVal val="1+#ppt_h/2"/>
                                          </p:val>
                                        </p:tav>
                                        <p:tav tm="100000">
                                          <p:val>
                                            <p:strVal val="#ppt_y"/>
                                          </p:val>
                                        </p:tav>
                                      </p:tavLst>
                                    </p:anim>
                                  </p:childTnLst>
                                </p:cTn>
                              </p:par>
                              <p:par>
                                <p:cTn id="108" presetID="2" presetClass="entr" presetSubtype="4" accel="50000" decel="50000" fill="hold" nodeType="withEffect">
                                  <p:stCondLst>
                                    <p:cond delay="0"/>
                                  </p:stCondLst>
                                  <p:childTnLst>
                                    <p:set>
                                      <p:cBhvr>
                                        <p:cTn id="109" dur="1" fill="hold">
                                          <p:stCondLst>
                                            <p:cond delay="0"/>
                                          </p:stCondLst>
                                        </p:cTn>
                                        <p:tgtEl>
                                          <p:spTgt spid="34"/>
                                        </p:tgtEl>
                                        <p:attrNameLst>
                                          <p:attrName>style.visibility</p:attrName>
                                        </p:attrNameLst>
                                      </p:cBhvr>
                                      <p:to>
                                        <p:strVal val="visible"/>
                                      </p:to>
                                    </p:set>
                                    <p:anim calcmode="lin" valueType="num">
                                      <p:cBhvr additive="base">
                                        <p:cTn id="110" dur="500" fill="hold"/>
                                        <p:tgtEl>
                                          <p:spTgt spid="34"/>
                                        </p:tgtEl>
                                        <p:attrNameLst>
                                          <p:attrName>ppt_x</p:attrName>
                                        </p:attrNameLst>
                                      </p:cBhvr>
                                      <p:tavLst>
                                        <p:tav tm="0">
                                          <p:val>
                                            <p:strVal val="#ppt_x"/>
                                          </p:val>
                                        </p:tav>
                                        <p:tav tm="100000">
                                          <p:val>
                                            <p:strVal val="#ppt_x"/>
                                          </p:val>
                                        </p:tav>
                                      </p:tavLst>
                                    </p:anim>
                                    <p:anim calcmode="lin" valueType="num">
                                      <p:cBhvr additive="base">
                                        <p:cTn id="111" dur="500" fill="hold"/>
                                        <p:tgtEl>
                                          <p:spTgt spid="34"/>
                                        </p:tgtEl>
                                        <p:attrNameLst>
                                          <p:attrName>ppt_y</p:attrName>
                                        </p:attrNameLst>
                                      </p:cBhvr>
                                      <p:tavLst>
                                        <p:tav tm="0">
                                          <p:val>
                                            <p:strVal val="1+#ppt_h/2"/>
                                          </p:val>
                                        </p:tav>
                                        <p:tav tm="100000">
                                          <p:val>
                                            <p:strVal val="#ppt_y"/>
                                          </p:val>
                                        </p:tav>
                                      </p:tavLst>
                                    </p:anim>
                                  </p:childTnLst>
                                </p:cTn>
                              </p:par>
                              <p:par>
                                <p:cTn id="112" presetID="2" presetClass="entr" presetSubtype="4" accel="50000" decel="50000" fill="hold" nodeType="withEffect">
                                  <p:stCondLst>
                                    <p:cond delay="0"/>
                                  </p:stCondLst>
                                  <p:childTnLst>
                                    <p:set>
                                      <p:cBhvr>
                                        <p:cTn id="113" dur="1" fill="hold">
                                          <p:stCondLst>
                                            <p:cond delay="0"/>
                                          </p:stCondLst>
                                        </p:cTn>
                                        <p:tgtEl>
                                          <p:spTgt spid="110"/>
                                        </p:tgtEl>
                                        <p:attrNameLst>
                                          <p:attrName>style.visibility</p:attrName>
                                        </p:attrNameLst>
                                      </p:cBhvr>
                                      <p:to>
                                        <p:strVal val="visible"/>
                                      </p:to>
                                    </p:set>
                                    <p:anim calcmode="lin" valueType="num">
                                      <p:cBhvr additive="base">
                                        <p:cTn id="114" dur="500" fill="hold"/>
                                        <p:tgtEl>
                                          <p:spTgt spid="110"/>
                                        </p:tgtEl>
                                        <p:attrNameLst>
                                          <p:attrName>ppt_x</p:attrName>
                                        </p:attrNameLst>
                                      </p:cBhvr>
                                      <p:tavLst>
                                        <p:tav tm="0">
                                          <p:val>
                                            <p:strVal val="#ppt_x"/>
                                          </p:val>
                                        </p:tav>
                                        <p:tav tm="100000">
                                          <p:val>
                                            <p:strVal val="#ppt_x"/>
                                          </p:val>
                                        </p:tav>
                                      </p:tavLst>
                                    </p:anim>
                                    <p:anim calcmode="lin" valueType="num">
                                      <p:cBhvr additive="base">
                                        <p:cTn id="115" dur="500" fill="hold"/>
                                        <p:tgtEl>
                                          <p:spTgt spid="110"/>
                                        </p:tgtEl>
                                        <p:attrNameLst>
                                          <p:attrName>ppt_y</p:attrName>
                                        </p:attrNameLst>
                                      </p:cBhvr>
                                      <p:tavLst>
                                        <p:tav tm="0">
                                          <p:val>
                                            <p:strVal val="1+#ppt_h/2"/>
                                          </p:val>
                                        </p:tav>
                                        <p:tav tm="100000">
                                          <p:val>
                                            <p:strVal val="#ppt_y"/>
                                          </p:val>
                                        </p:tav>
                                      </p:tavLst>
                                    </p:anim>
                                  </p:childTnLst>
                                </p:cTn>
                              </p:par>
                              <p:par>
                                <p:cTn id="116" presetID="2" presetClass="entr" presetSubtype="4" accel="50000" decel="50000" fill="hold" nodeType="withEffect">
                                  <p:stCondLst>
                                    <p:cond delay="0"/>
                                  </p:stCondLst>
                                  <p:childTnLst>
                                    <p:set>
                                      <p:cBhvr>
                                        <p:cTn id="117" dur="1" fill="hold">
                                          <p:stCondLst>
                                            <p:cond delay="0"/>
                                          </p:stCondLst>
                                        </p:cTn>
                                        <p:tgtEl>
                                          <p:spTgt spid="77"/>
                                        </p:tgtEl>
                                        <p:attrNameLst>
                                          <p:attrName>style.visibility</p:attrName>
                                        </p:attrNameLst>
                                      </p:cBhvr>
                                      <p:to>
                                        <p:strVal val="visible"/>
                                      </p:to>
                                    </p:set>
                                    <p:anim calcmode="lin" valueType="num">
                                      <p:cBhvr additive="base">
                                        <p:cTn id="118" dur="500" fill="hold"/>
                                        <p:tgtEl>
                                          <p:spTgt spid="77"/>
                                        </p:tgtEl>
                                        <p:attrNameLst>
                                          <p:attrName>ppt_x</p:attrName>
                                        </p:attrNameLst>
                                      </p:cBhvr>
                                      <p:tavLst>
                                        <p:tav tm="0">
                                          <p:val>
                                            <p:strVal val="#ppt_x"/>
                                          </p:val>
                                        </p:tav>
                                        <p:tav tm="100000">
                                          <p:val>
                                            <p:strVal val="#ppt_x"/>
                                          </p:val>
                                        </p:tav>
                                      </p:tavLst>
                                    </p:anim>
                                    <p:anim calcmode="lin" valueType="num">
                                      <p:cBhvr additive="base">
                                        <p:cTn id="119" dur="500" fill="hold"/>
                                        <p:tgtEl>
                                          <p:spTgt spid="77"/>
                                        </p:tgtEl>
                                        <p:attrNameLst>
                                          <p:attrName>ppt_y</p:attrName>
                                        </p:attrNameLst>
                                      </p:cBhvr>
                                      <p:tavLst>
                                        <p:tav tm="0">
                                          <p:val>
                                            <p:strVal val="1+#ppt_h/2"/>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10" presetClass="entr" presetSubtype="0" fill="hold" nodeType="clickEffect">
                                  <p:stCondLst>
                                    <p:cond delay="0"/>
                                  </p:stCondLst>
                                  <p:childTnLst>
                                    <p:set>
                                      <p:cBhvr>
                                        <p:cTn id="123" dur="1" fill="hold">
                                          <p:stCondLst>
                                            <p:cond delay="0"/>
                                          </p:stCondLst>
                                        </p:cTn>
                                        <p:tgtEl>
                                          <p:spTgt spid="17"/>
                                        </p:tgtEl>
                                        <p:attrNameLst>
                                          <p:attrName>style.visibility</p:attrName>
                                        </p:attrNameLst>
                                      </p:cBhvr>
                                      <p:to>
                                        <p:strVal val="visible"/>
                                      </p:to>
                                    </p:set>
                                    <p:animEffect transition="in" filter="fade">
                                      <p:cBhvr>
                                        <p:cTn id="124" dur="2000"/>
                                        <p:tgtEl>
                                          <p:spTgt spid="17"/>
                                        </p:tgtEl>
                                      </p:cBhvr>
                                    </p:animEffect>
                                  </p:childTnLst>
                                </p:cTn>
                              </p:par>
                              <p:par>
                                <p:cTn id="125" presetID="2" presetClass="entr" presetSubtype="4" accel="50000" decel="50000" fill="hold" nodeType="withEffect">
                                  <p:stCondLst>
                                    <p:cond delay="0"/>
                                  </p:stCondLst>
                                  <p:childTnLst>
                                    <p:set>
                                      <p:cBhvr>
                                        <p:cTn id="126" dur="1" fill="hold">
                                          <p:stCondLst>
                                            <p:cond delay="0"/>
                                          </p:stCondLst>
                                        </p:cTn>
                                        <p:tgtEl>
                                          <p:spTgt spid="97"/>
                                        </p:tgtEl>
                                        <p:attrNameLst>
                                          <p:attrName>style.visibility</p:attrName>
                                        </p:attrNameLst>
                                      </p:cBhvr>
                                      <p:to>
                                        <p:strVal val="visible"/>
                                      </p:to>
                                    </p:set>
                                    <p:anim calcmode="lin" valueType="num">
                                      <p:cBhvr additive="base">
                                        <p:cTn id="127" dur="500" fill="hold"/>
                                        <p:tgtEl>
                                          <p:spTgt spid="97"/>
                                        </p:tgtEl>
                                        <p:attrNameLst>
                                          <p:attrName>ppt_x</p:attrName>
                                        </p:attrNameLst>
                                      </p:cBhvr>
                                      <p:tavLst>
                                        <p:tav tm="0">
                                          <p:val>
                                            <p:strVal val="#ppt_x"/>
                                          </p:val>
                                        </p:tav>
                                        <p:tav tm="100000">
                                          <p:val>
                                            <p:strVal val="#ppt_x"/>
                                          </p:val>
                                        </p:tav>
                                      </p:tavLst>
                                    </p:anim>
                                    <p:anim calcmode="lin" valueType="num">
                                      <p:cBhvr additive="base">
                                        <p:cTn id="128" dur="500" fill="hold"/>
                                        <p:tgtEl>
                                          <p:spTgt spid="97"/>
                                        </p:tgtEl>
                                        <p:attrNameLst>
                                          <p:attrName>ppt_y</p:attrName>
                                        </p:attrNameLst>
                                      </p:cBhvr>
                                      <p:tavLst>
                                        <p:tav tm="0">
                                          <p:val>
                                            <p:strVal val="1+#ppt_h/2"/>
                                          </p:val>
                                        </p:tav>
                                        <p:tav tm="100000">
                                          <p:val>
                                            <p:strVal val="#ppt_y"/>
                                          </p:val>
                                        </p:tav>
                                      </p:tavLst>
                                    </p:anim>
                                  </p:childTnLst>
                                </p:cTn>
                              </p:par>
                              <p:par>
                                <p:cTn id="129" presetID="10" presetClass="entr" presetSubtype="0" fill="hold" nodeType="withEffect">
                                  <p:stCondLst>
                                    <p:cond delay="0"/>
                                  </p:stCondLst>
                                  <p:childTnLst>
                                    <p:set>
                                      <p:cBhvr>
                                        <p:cTn id="130" dur="1" fill="hold">
                                          <p:stCondLst>
                                            <p:cond delay="0"/>
                                          </p:stCondLst>
                                        </p:cTn>
                                        <p:tgtEl>
                                          <p:spTgt spid="15"/>
                                        </p:tgtEl>
                                        <p:attrNameLst>
                                          <p:attrName>style.visibility</p:attrName>
                                        </p:attrNameLst>
                                      </p:cBhvr>
                                      <p:to>
                                        <p:strVal val="visible"/>
                                      </p:to>
                                    </p:set>
                                    <p:animEffect transition="in" filter="fade">
                                      <p:cBhvr>
                                        <p:cTn id="131" dur="2000"/>
                                        <p:tgtEl>
                                          <p:spTgt spid="15"/>
                                        </p:tgtEl>
                                      </p:cBhvr>
                                    </p:animEffect>
                                  </p:childTnLst>
                                </p:cTn>
                              </p:par>
                              <p:par>
                                <p:cTn id="132" presetID="2" presetClass="entr" presetSubtype="4" accel="50000" decel="50000" fill="hold" nodeType="withEffect">
                                  <p:stCondLst>
                                    <p:cond delay="0"/>
                                  </p:stCondLst>
                                  <p:childTnLst>
                                    <p:set>
                                      <p:cBhvr>
                                        <p:cTn id="133" dur="1" fill="hold">
                                          <p:stCondLst>
                                            <p:cond delay="0"/>
                                          </p:stCondLst>
                                        </p:cTn>
                                        <p:tgtEl>
                                          <p:spTgt spid="81"/>
                                        </p:tgtEl>
                                        <p:attrNameLst>
                                          <p:attrName>style.visibility</p:attrName>
                                        </p:attrNameLst>
                                      </p:cBhvr>
                                      <p:to>
                                        <p:strVal val="visible"/>
                                      </p:to>
                                    </p:set>
                                    <p:anim calcmode="lin" valueType="num">
                                      <p:cBhvr additive="base">
                                        <p:cTn id="134" dur="500" fill="hold"/>
                                        <p:tgtEl>
                                          <p:spTgt spid="81"/>
                                        </p:tgtEl>
                                        <p:attrNameLst>
                                          <p:attrName>ppt_x</p:attrName>
                                        </p:attrNameLst>
                                      </p:cBhvr>
                                      <p:tavLst>
                                        <p:tav tm="0">
                                          <p:val>
                                            <p:strVal val="#ppt_x"/>
                                          </p:val>
                                        </p:tav>
                                        <p:tav tm="100000">
                                          <p:val>
                                            <p:strVal val="#ppt_x"/>
                                          </p:val>
                                        </p:tav>
                                      </p:tavLst>
                                    </p:anim>
                                    <p:anim calcmode="lin" valueType="num">
                                      <p:cBhvr additive="base">
                                        <p:cTn id="135" dur="500" fill="hold"/>
                                        <p:tgtEl>
                                          <p:spTgt spid="81"/>
                                        </p:tgtEl>
                                        <p:attrNameLst>
                                          <p:attrName>ppt_y</p:attrName>
                                        </p:attrNameLst>
                                      </p:cBhvr>
                                      <p:tavLst>
                                        <p:tav tm="0">
                                          <p:val>
                                            <p:strVal val="1+#ppt_h/2"/>
                                          </p:val>
                                        </p:tav>
                                        <p:tav tm="100000">
                                          <p:val>
                                            <p:strVal val="#ppt_y"/>
                                          </p:val>
                                        </p:tav>
                                      </p:tavLst>
                                    </p:anim>
                                  </p:childTnLst>
                                </p:cTn>
                              </p:par>
                              <p:par>
                                <p:cTn id="136" presetID="10" presetClass="entr" presetSubtype="0" fill="hold" nodeType="withEffect">
                                  <p:stCondLst>
                                    <p:cond delay="0"/>
                                  </p:stCondLst>
                                  <p:childTnLst>
                                    <p:set>
                                      <p:cBhvr>
                                        <p:cTn id="137" dur="1" fill="hold">
                                          <p:stCondLst>
                                            <p:cond delay="0"/>
                                          </p:stCondLst>
                                        </p:cTn>
                                        <p:tgtEl>
                                          <p:spTgt spid="16"/>
                                        </p:tgtEl>
                                        <p:attrNameLst>
                                          <p:attrName>style.visibility</p:attrName>
                                        </p:attrNameLst>
                                      </p:cBhvr>
                                      <p:to>
                                        <p:strVal val="visible"/>
                                      </p:to>
                                    </p:set>
                                    <p:animEffect transition="in" filter="fade">
                                      <p:cBhvr>
                                        <p:cTn id="138" dur="2000"/>
                                        <p:tgtEl>
                                          <p:spTgt spid="16"/>
                                        </p:tgtEl>
                                      </p:cBhvr>
                                    </p:animEffect>
                                  </p:childTnLst>
                                </p:cTn>
                              </p:par>
                              <p:par>
                                <p:cTn id="139" presetID="2" presetClass="entr" presetSubtype="4" accel="50000" decel="50000" fill="hold" nodeType="withEffect">
                                  <p:stCondLst>
                                    <p:cond delay="0"/>
                                  </p:stCondLst>
                                  <p:childTnLst>
                                    <p:set>
                                      <p:cBhvr>
                                        <p:cTn id="140" dur="1" fill="hold">
                                          <p:stCondLst>
                                            <p:cond delay="0"/>
                                          </p:stCondLst>
                                        </p:cTn>
                                        <p:tgtEl>
                                          <p:spTgt spid="83"/>
                                        </p:tgtEl>
                                        <p:attrNameLst>
                                          <p:attrName>style.visibility</p:attrName>
                                        </p:attrNameLst>
                                      </p:cBhvr>
                                      <p:to>
                                        <p:strVal val="visible"/>
                                      </p:to>
                                    </p:set>
                                    <p:anim calcmode="lin" valueType="num">
                                      <p:cBhvr additive="base">
                                        <p:cTn id="141" dur="500" fill="hold"/>
                                        <p:tgtEl>
                                          <p:spTgt spid="83"/>
                                        </p:tgtEl>
                                        <p:attrNameLst>
                                          <p:attrName>ppt_x</p:attrName>
                                        </p:attrNameLst>
                                      </p:cBhvr>
                                      <p:tavLst>
                                        <p:tav tm="0">
                                          <p:val>
                                            <p:strVal val="#ppt_x"/>
                                          </p:val>
                                        </p:tav>
                                        <p:tav tm="100000">
                                          <p:val>
                                            <p:strVal val="#ppt_x"/>
                                          </p:val>
                                        </p:tav>
                                      </p:tavLst>
                                    </p:anim>
                                    <p:anim calcmode="lin" valueType="num">
                                      <p:cBhvr additive="base">
                                        <p:cTn id="142" dur="500" fill="hold"/>
                                        <p:tgtEl>
                                          <p:spTgt spid="83"/>
                                        </p:tgtEl>
                                        <p:attrNameLst>
                                          <p:attrName>ppt_y</p:attrName>
                                        </p:attrNameLst>
                                      </p:cBhvr>
                                      <p:tavLst>
                                        <p:tav tm="0">
                                          <p:val>
                                            <p:strVal val="1+#ppt_h/2"/>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37" presetClass="entr" presetSubtype="0" fill="hold" nodeType="clickEffect">
                                  <p:stCondLst>
                                    <p:cond delay="0"/>
                                  </p:stCondLst>
                                  <p:childTnLst>
                                    <p:set>
                                      <p:cBhvr>
                                        <p:cTn id="146" dur="1" fill="hold">
                                          <p:stCondLst>
                                            <p:cond delay="0"/>
                                          </p:stCondLst>
                                        </p:cTn>
                                        <p:tgtEl>
                                          <p:spTgt spid="24"/>
                                        </p:tgtEl>
                                        <p:attrNameLst>
                                          <p:attrName>style.visibility</p:attrName>
                                        </p:attrNameLst>
                                      </p:cBhvr>
                                      <p:to>
                                        <p:strVal val="visible"/>
                                      </p:to>
                                    </p:set>
                                    <p:animEffect transition="in" filter="fade">
                                      <p:cBhvr>
                                        <p:cTn id="147" dur="1000"/>
                                        <p:tgtEl>
                                          <p:spTgt spid="24"/>
                                        </p:tgtEl>
                                      </p:cBhvr>
                                    </p:animEffect>
                                    <p:anim calcmode="lin" valueType="num">
                                      <p:cBhvr>
                                        <p:cTn id="148" dur="1000" fill="hold"/>
                                        <p:tgtEl>
                                          <p:spTgt spid="24"/>
                                        </p:tgtEl>
                                        <p:attrNameLst>
                                          <p:attrName>ppt_x</p:attrName>
                                        </p:attrNameLst>
                                      </p:cBhvr>
                                      <p:tavLst>
                                        <p:tav tm="0">
                                          <p:val>
                                            <p:strVal val="#ppt_x"/>
                                          </p:val>
                                        </p:tav>
                                        <p:tav tm="100000">
                                          <p:val>
                                            <p:strVal val="#ppt_x"/>
                                          </p:val>
                                        </p:tav>
                                      </p:tavLst>
                                    </p:anim>
                                    <p:anim calcmode="lin" valueType="num">
                                      <p:cBhvr>
                                        <p:cTn id="149" dur="900" decel="100000" fill="hold"/>
                                        <p:tgtEl>
                                          <p:spTgt spid="24"/>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par>
                                <p:cTn id="151" presetID="2" presetClass="entr" presetSubtype="4" accel="50000" decel="50000" fill="hold" nodeType="withEffect">
                                  <p:stCondLst>
                                    <p:cond delay="0"/>
                                  </p:stCondLst>
                                  <p:childTnLst>
                                    <p:set>
                                      <p:cBhvr>
                                        <p:cTn id="152" dur="1" fill="hold">
                                          <p:stCondLst>
                                            <p:cond delay="0"/>
                                          </p:stCondLst>
                                        </p:cTn>
                                        <p:tgtEl>
                                          <p:spTgt spid="52"/>
                                        </p:tgtEl>
                                        <p:attrNameLst>
                                          <p:attrName>style.visibility</p:attrName>
                                        </p:attrNameLst>
                                      </p:cBhvr>
                                      <p:to>
                                        <p:strVal val="visible"/>
                                      </p:to>
                                    </p:set>
                                    <p:anim calcmode="lin" valueType="num">
                                      <p:cBhvr additive="base">
                                        <p:cTn id="153" dur="500" fill="hold"/>
                                        <p:tgtEl>
                                          <p:spTgt spid="52"/>
                                        </p:tgtEl>
                                        <p:attrNameLst>
                                          <p:attrName>ppt_x</p:attrName>
                                        </p:attrNameLst>
                                      </p:cBhvr>
                                      <p:tavLst>
                                        <p:tav tm="0">
                                          <p:val>
                                            <p:strVal val="#ppt_x"/>
                                          </p:val>
                                        </p:tav>
                                        <p:tav tm="100000">
                                          <p:val>
                                            <p:strVal val="#ppt_x"/>
                                          </p:val>
                                        </p:tav>
                                      </p:tavLst>
                                    </p:anim>
                                    <p:anim calcmode="lin" valueType="num">
                                      <p:cBhvr additive="base">
                                        <p:cTn id="154" dur="500" fill="hold"/>
                                        <p:tgtEl>
                                          <p:spTgt spid="52"/>
                                        </p:tgtEl>
                                        <p:attrNameLst>
                                          <p:attrName>ppt_y</p:attrName>
                                        </p:attrNameLst>
                                      </p:cBhvr>
                                      <p:tavLst>
                                        <p:tav tm="0">
                                          <p:val>
                                            <p:strVal val="1+#ppt_h/2"/>
                                          </p:val>
                                        </p:tav>
                                        <p:tav tm="100000">
                                          <p:val>
                                            <p:strVal val="#ppt_y"/>
                                          </p:val>
                                        </p:tav>
                                      </p:tavLst>
                                    </p:anim>
                                  </p:childTnLst>
                                </p:cTn>
                              </p:par>
                              <p:par>
                                <p:cTn id="155" presetID="2" presetClass="entr" presetSubtype="4" accel="50000" decel="50000" fill="hold" nodeType="withEffect">
                                  <p:stCondLst>
                                    <p:cond delay="0"/>
                                  </p:stCondLst>
                                  <p:childTnLst>
                                    <p:set>
                                      <p:cBhvr>
                                        <p:cTn id="156" dur="1" fill="hold">
                                          <p:stCondLst>
                                            <p:cond delay="0"/>
                                          </p:stCondLst>
                                        </p:cTn>
                                        <p:tgtEl>
                                          <p:spTgt spid="66"/>
                                        </p:tgtEl>
                                        <p:attrNameLst>
                                          <p:attrName>style.visibility</p:attrName>
                                        </p:attrNameLst>
                                      </p:cBhvr>
                                      <p:to>
                                        <p:strVal val="visible"/>
                                      </p:to>
                                    </p:set>
                                    <p:anim calcmode="lin" valueType="num">
                                      <p:cBhvr additive="base">
                                        <p:cTn id="157" dur="500" fill="hold"/>
                                        <p:tgtEl>
                                          <p:spTgt spid="66"/>
                                        </p:tgtEl>
                                        <p:attrNameLst>
                                          <p:attrName>ppt_x</p:attrName>
                                        </p:attrNameLst>
                                      </p:cBhvr>
                                      <p:tavLst>
                                        <p:tav tm="0">
                                          <p:val>
                                            <p:strVal val="#ppt_x"/>
                                          </p:val>
                                        </p:tav>
                                        <p:tav tm="100000">
                                          <p:val>
                                            <p:strVal val="#ppt_x"/>
                                          </p:val>
                                        </p:tav>
                                      </p:tavLst>
                                    </p:anim>
                                    <p:anim calcmode="lin" valueType="num">
                                      <p:cBhvr additive="base">
                                        <p:cTn id="158" dur="500" fill="hold"/>
                                        <p:tgtEl>
                                          <p:spTgt spid="66"/>
                                        </p:tgtEl>
                                        <p:attrNameLst>
                                          <p:attrName>ppt_y</p:attrName>
                                        </p:attrNameLst>
                                      </p:cBhvr>
                                      <p:tavLst>
                                        <p:tav tm="0">
                                          <p:val>
                                            <p:strVal val="1+#ppt_h/2"/>
                                          </p:val>
                                        </p:tav>
                                        <p:tav tm="100000">
                                          <p:val>
                                            <p:strVal val="#ppt_y"/>
                                          </p:val>
                                        </p:tav>
                                      </p:tavLst>
                                    </p:anim>
                                  </p:childTnLst>
                                </p:cTn>
                              </p:par>
                              <p:par>
                                <p:cTn id="159" presetID="12" presetClass="entr" presetSubtype="4" fill="hold" nodeType="withEffect">
                                  <p:stCondLst>
                                    <p:cond delay="0"/>
                                  </p:stCondLst>
                                  <p:childTnLst>
                                    <p:set>
                                      <p:cBhvr>
                                        <p:cTn id="160" dur="1" fill="hold">
                                          <p:stCondLst>
                                            <p:cond delay="0"/>
                                          </p:stCondLst>
                                        </p:cTn>
                                        <p:tgtEl>
                                          <p:spTgt spid="21"/>
                                        </p:tgtEl>
                                        <p:attrNameLst>
                                          <p:attrName>style.visibility</p:attrName>
                                        </p:attrNameLst>
                                      </p:cBhvr>
                                      <p:to>
                                        <p:strVal val="visible"/>
                                      </p:to>
                                    </p:set>
                                    <p:animEffect transition="in" filter="slide(fromBottom)">
                                      <p:cBhvr>
                                        <p:cTn id="161" dur="500"/>
                                        <p:tgtEl>
                                          <p:spTgt spid="21"/>
                                        </p:tgtEl>
                                      </p:cBhvr>
                                    </p:animEffect>
                                  </p:childTnLst>
                                </p:cTn>
                              </p:par>
                              <p:par>
                                <p:cTn id="162" presetID="2" presetClass="entr" presetSubtype="4" accel="50000" decel="50000" fill="hold" nodeType="withEffect">
                                  <p:stCondLst>
                                    <p:cond delay="0"/>
                                  </p:stCondLst>
                                  <p:childTnLst>
                                    <p:set>
                                      <p:cBhvr>
                                        <p:cTn id="163" dur="1" fill="hold">
                                          <p:stCondLst>
                                            <p:cond delay="0"/>
                                          </p:stCondLst>
                                        </p:cTn>
                                        <p:tgtEl>
                                          <p:spTgt spid="93"/>
                                        </p:tgtEl>
                                        <p:attrNameLst>
                                          <p:attrName>style.visibility</p:attrName>
                                        </p:attrNameLst>
                                      </p:cBhvr>
                                      <p:to>
                                        <p:strVal val="visible"/>
                                      </p:to>
                                    </p:set>
                                    <p:anim calcmode="lin" valueType="num">
                                      <p:cBhvr additive="base">
                                        <p:cTn id="164" dur="500" fill="hold"/>
                                        <p:tgtEl>
                                          <p:spTgt spid="93"/>
                                        </p:tgtEl>
                                        <p:attrNameLst>
                                          <p:attrName>ppt_x</p:attrName>
                                        </p:attrNameLst>
                                      </p:cBhvr>
                                      <p:tavLst>
                                        <p:tav tm="0">
                                          <p:val>
                                            <p:strVal val="#ppt_x"/>
                                          </p:val>
                                        </p:tav>
                                        <p:tav tm="100000">
                                          <p:val>
                                            <p:strVal val="#ppt_x"/>
                                          </p:val>
                                        </p:tav>
                                      </p:tavLst>
                                    </p:anim>
                                    <p:anim calcmode="lin" valueType="num">
                                      <p:cBhvr additive="base">
                                        <p:cTn id="165" dur="500" fill="hold"/>
                                        <p:tgtEl>
                                          <p:spTgt spid="93"/>
                                        </p:tgtEl>
                                        <p:attrNameLst>
                                          <p:attrName>ppt_y</p:attrName>
                                        </p:attrNameLst>
                                      </p:cBhvr>
                                      <p:tavLst>
                                        <p:tav tm="0">
                                          <p:val>
                                            <p:strVal val="1+#ppt_h/2"/>
                                          </p:val>
                                        </p:tav>
                                        <p:tav tm="100000">
                                          <p:val>
                                            <p:strVal val="#ppt_y"/>
                                          </p:val>
                                        </p:tav>
                                      </p:tavLst>
                                    </p:anim>
                                  </p:childTnLst>
                                </p:cTn>
                              </p:par>
                              <p:par>
                                <p:cTn id="166" presetID="2" presetClass="entr" presetSubtype="4" accel="50000" decel="50000" fill="hold" nodeType="withEffect">
                                  <p:stCondLst>
                                    <p:cond delay="0"/>
                                  </p:stCondLst>
                                  <p:childTnLst>
                                    <p:set>
                                      <p:cBhvr>
                                        <p:cTn id="167" dur="1" fill="hold">
                                          <p:stCondLst>
                                            <p:cond delay="0"/>
                                          </p:stCondLst>
                                        </p:cTn>
                                        <p:tgtEl>
                                          <p:spTgt spid="87"/>
                                        </p:tgtEl>
                                        <p:attrNameLst>
                                          <p:attrName>style.visibility</p:attrName>
                                        </p:attrNameLst>
                                      </p:cBhvr>
                                      <p:to>
                                        <p:strVal val="visible"/>
                                      </p:to>
                                    </p:set>
                                    <p:anim calcmode="lin" valueType="num">
                                      <p:cBhvr additive="base">
                                        <p:cTn id="168" dur="500" fill="hold"/>
                                        <p:tgtEl>
                                          <p:spTgt spid="87"/>
                                        </p:tgtEl>
                                        <p:attrNameLst>
                                          <p:attrName>ppt_x</p:attrName>
                                        </p:attrNameLst>
                                      </p:cBhvr>
                                      <p:tavLst>
                                        <p:tav tm="0">
                                          <p:val>
                                            <p:strVal val="#ppt_x"/>
                                          </p:val>
                                        </p:tav>
                                        <p:tav tm="100000">
                                          <p:val>
                                            <p:strVal val="#ppt_x"/>
                                          </p:val>
                                        </p:tav>
                                      </p:tavLst>
                                    </p:anim>
                                    <p:anim calcmode="lin" valueType="num">
                                      <p:cBhvr additive="base">
                                        <p:cTn id="169" dur="500" fill="hold"/>
                                        <p:tgtEl>
                                          <p:spTgt spid="87"/>
                                        </p:tgtEl>
                                        <p:attrNameLst>
                                          <p:attrName>ppt_y</p:attrName>
                                        </p:attrNameLst>
                                      </p:cBhvr>
                                      <p:tavLst>
                                        <p:tav tm="0">
                                          <p:val>
                                            <p:strVal val="1+#ppt_h/2"/>
                                          </p:val>
                                        </p:tav>
                                        <p:tav tm="100000">
                                          <p:val>
                                            <p:strVal val="#ppt_y"/>
                                          </p:val>
                                        </p:tav>
                                      </p:tavLst>
                                    </p:anim>
                                  </p:childTnLst>
                                </p:cTn>
                              </p:par>
                              <p:par>
                                <p:cTn id="170" presetID="12" presetClass="entr" presetSubtype="4" fill="hold" nodeType="withEffect">
                                  <p:stCondLst>
                                    <p:cond delay="0"/>
                                  </p:stCondLst>
                                  <p:childTnLst>
                                    <p:set>
                                      <p:cBhvr>
                                        <p:cTn id="171" dur="1" fill="hold">
                                          <p:stCondLst>
                                            <p:cond delay="0"/>
                                          </p:stCondLst>
                                        </p:cTn>
                                        <p:tgtEl>
                                          <p:spTgt spid="22"/>
                                        </p:tgtEl>
                                        <p:attrNameLst>
                                          <p:attrName>style.visibility</p:attrName>
                                        </p:attrNameLst>
                                      </p:cBhvr>
                                      <p:to>
                                        <p:strVal val="visible"/>
                                      </p:to>
                                    </p:set>
                                    <p:animEffect transition="in" filter="slide(fromBottom)">
                                      <p:cBhvr>
                                        <p:cTn id="172" dur="500"/>
                                        <p:tgtEl>
                                          <p:spTgt spid="22"/>
                                        </p:tgtEl>
                                      </p:cBhvr>
                                    </p:animEffect>
                                  </p:childTnLst>
                                </p:cTn>
                              </p:par>
                              <p:par>
                                <p:cTn id="173" presetID="2" presetClass="entr" presetSubtype="4" accel="50000" decel="50000" fill="hold" nodeType="withEffect">
                                  <p:stCondLst>
                                    <p:cond delay="0"/>
                                  </p:stCondLst>
                                  <p:childTnLst>
                                    <p:set>
                                      <p:cBhvr>
                                        <p:cTn id="174" dur="1" fill="hold">
                                          <p:stCondLst>
                                            <p:cond delay="0"/>
                                          </p:stCondLst>
                                        </p:cTn>
                                        <p:tgtEl>
                                          <p:spTgt spid="112"/>
                                        </p:tgtEl>
                                        <p:attrNameLst>
                                          <p:attrName>style.visibility</p:attrName>
                                        </p:attrNameLst>
                                      </p:cBhvr>
                                      <p:to>
                                        <p:strVal val="visible"/>
                                      </p:to>
                                    </p:set>
                                    <p:anim calcmode="lin" valueType="num">
                                      <p:cBhvr additive="base">
                                        <p:cTn id="175" dur="500" fill="hold"/>
                                        <p:tgtEl>
                                          <p:spTgt spid="112"/>
                                        </p:tgtEl>
                                        <p:attrNameLst>
                                          <p:attrName>ppt_x</p:attrName>
                                        </p:attrNameLst>
                                      </p:cBhvr>
                                      <p:tavLst>
                                        <p:tav tm="0">
                                          <p:val>
                                            <p:strVal val="#ppt_x"/>
                                          </p:val>
                                        </p:tav>
                                        <p:tav tm="100000">
                                          <p:val>
                                            <p:strVal val="#ppt_x"/>
                                          </p:val>
                                        </p:tav>
                                      </p:tavLst>
                                    </p:anim>
                                    <p:anim calcmode="lin" valueType="num">
                                      <p:cBhvr additive="base">
                                        <p:cTn id="176" dur="500" fill="hold"/>
                                        <p:tgtEl>
                                          <p:spTgt spid="112"/>
                                        </p:tgtEl>
                                        <p:attrNameLst>
                                          <p:attrName>ppt_y</p:attrName>
                                        </p:attrNameLst>
                                      </p:cBhvr>
                                      <p:tavLst>
                                        <p:tav tm="0">
                                          <p:val>
                                            <p:strVal val="1+#ppt_h/2"/>
                                          </p:val>
                                        </p:tav>
                                        <p:tav tm="100000">
                                          <p:val>
                                            <p:strVal val="#ppt_y"/>
                                          </p:val>
                                        </p:tav>
                                      </p:tavLst>
                                    </p:anim>
                                  </p:childTnLst>
                                </p:cTn>
                              </p:par>
                              <p:par>
                                <p:cTn id="177" presetID="2" presetClass="entr" presetSubtype="4" accel="50000" decel="50000" fill="hold" nodeType="withEffect">
                                  <p:stCondLst>
                                    <p:cond delay="0"/>
                                  </p:stCondLst>
                                  <p:childTnLst>
                                    <p:set>
                                      <p:cBhvr>
                                        <p:cTn id="178" dur="1" fill="hold">
                                          <p:stCondLst>
                                            <p:cond delay="0"/>
                                          </p:stCondLst>
                                        </p:cTn>
                                        <p:tgtEl>
                                          <p:spTgt spid="85"/>
                                        </p:tgtEl>
                                        <p:attrNameLst>
                                          <p:attrName>style.visibility</p:attrName>
                                        </p:attrNameLst>
                                      </p:cBhvr>
                                      <p:to>
                                        <p:strVal val="visible"/>
                                      </p:to>
                                    </p:set>
                                    <p:anim calcmode="lin" valueType="num">
                                      <p:cBhvr additive="base">
                                        <p:cTn id="179" dur="500" fill="hold"/>
                                        <p:tgtEl>
                                          <p:spTgt spid="85"/>
                                        </p:tgtEl>
                                        <p:attrNameLst>
                                          <p:attrName>ppt_x</p:attrName>
                                        </p:attrNameLst>
                                      </p:cBhvr>
                                      <p:tavLst>
                                        <p:tav tm="0">
                                          <p:val>
                                            <p:strVal val="#ppt_x"/>
                                          </p:val>
                                        </p:tav>
                                        <p:tav tm="100000">
                                          <p:val>
                                            <p:strVal val="#ppt_x"/>
                                          </p:val>
                                        </p:tav>
                                      </p:tavLst>
                                    </p:anim>
                                    <p:anim calcmode="lin" valueType="num">
                                      <p:cBhvr additive="base">
                                        <p:cTn id="180" dur="500" fill="hold"/>
                                        <p:tgtEl>
                                          <p:spTgt spid="85"/>
                                        </p:tgtEl>
                                        <p:attrNameLst>
                                          <p:attrName>ppt_y</p:attrName>
                                        </p:attrNameLst>
                                      </p:cBhvr>
                                      <p:tavLst>
                                        <p:tav tm="0">
                                          <p:val>
                                            <p:strVal val="1+#ppt_h/2"/>
                                          </p:val>
                                        </p:tav>
                                        <p:tav tm="100000">
                                          <p:val>
                                            <p:strVal val="#ppt_y"/>
                                          </p:val>
                                        </p:tav>
                                      </p:tavLst>
                                    </p:anim>
                                  </p:childTnLst>
                                </p:cTn>
                              </p:par>
                              <p:par>
                                <p:cTn id="181" presetID="12" presetClass="entr" presetSubtype="4" fill="hold" nodeType="withEffect">
                                  <p:stCondLst>
                                    <p:cond delay="0"/>
                                  </p:stCondLst>
                                  <p:childTnLst>
                                    <p:set>
                                      <p:cBhvr>
                                        <p:cTn id="182" dur="1" fill="hold">
                                          <p:stCondLst>
                                            <p:cond delay="0"/>
                                          </p:stCondLst>
                                        </p:cTn>
                                        <p:tgtEl>
                                          <p:spTgt spid="14"/>
                                        </p:tgtEl>
                                        <p:attrNameLst>
                                          <p:attrName>style.visibility</p:attrName>
                                        </p:attrNameLst>
                                      </p:cBhvr>
                                      <p:to>
                                        <p:strVal val="visible"/>
                                      </p:to>
                                    </p:set>
                                    <p:animEffect transition="in" filter="slide(fromBottom)">
                                      <p:cBhvr>
                                        <p:cTn id="183" dur="500"/>
                                        <p:tgtEl>
                                          <p:spTgt spid="14"/>
                                        </p:tgtEl>
                                      </p:cBhvr>
                                    </p:animEffect>
                                  </p:childTnLst>
                                </p:cTn>
                              </p:par>
                              <p:par>
                                <p:cTn id="184" presetID="2" presetClass="entr" presetSubtype="4" accel="50000" decel="50000" fill="hold" nodeType="withEffect">
                                  <p:stCondLst>
                                    <p:cond delay="0"/>
                                  </p:stCondLst>
                                  <p:childTnLst>
                                    <p:set>
                                      <p:cBhvr>
                                        <p:cTn id="185" dur="1" fill="hold">
                                          <p:stCondLst>
                                            <p:cond delay="0"/>
                                          </p:stCondLst>
                                        </p:cTn>
                                        <p:tgtEl>
                                          <p:spTgt spid="95"/>
                                        </p:tgtEl>
                                        <p:attrNameLst>
                                          <p:attrName>style.visibility</p:attrName>
                                        </p:attrNameLst>
                                      </p:cBhvr>
                                      <p:to>
                                        <p:strVal val="visible"/>
                                      </p:to>
                                    </p:set>
                                    <p:anim calcmode="lin" valueType="num">
                                      <p:cBhvr additive="base">
                                        <p:cTn id="186" dur="500" fill="hold"/>
                                        <p:tgtEl>
                                          <p:spTgt spid="95"/>
                                        </p:tgtEl>
                                        <p:attrNameLst>
                                          <p:attrName>ppt_x</p:attrName>
                                        </p:attrNameLst>
                                      </p:cBhvr>
                                      <p:tavLst>
                                        <p:tav tm="0">
                                          <p:val>
                                            <p:strVal val="#ppt_x"/>
                                          </p:val>
                                        </p:tav>
                                        <p:tav tm="100000">
                                          <p:val>
                                            <p:strVal val="#ppt_x"/>
                                          </p:val>
                                        </p:tav>
                                      </p:tavLst>
                                    </p:anim>
                                    <p:anim calcmode="lin" valueType="num">
                                      <p:cBhvr additive="base">
                                        <p:cTn id="187" dur="500" fill="hold"/>
                                        <p:tgtEl>
                                          <p:spTgt spid="95"/>
                                        </p:tgtEl>
                                        <p:attrNameLst>
                                          <p:attrName>ppt_y</p:attrName>
                                        </p:attrNameLst>
                                      </p:cBhvr>
                                      <p:tavLst>
                                        <p:tav tm="0">
                                          <p:val>
                                            <p:strVal val="1+#ppt_h/2"/>
                                          </p:val>
                                        </p:tav>
                                        <p:tav tm="100000">
                                          <p:val>
                                            <p:strVal val="#ppt_y"/>
                                          </p:val>
                                        </p:tav>
                                      </p:tavLst>
                                    </p:anim>
                                  </p:childTnLst>
                                </p:cTn>
                              </p:par>
                              <p:par>
                                <p:cTn id="188" presetID="2" presetClass="entr" presetSubtype="4" accel="50000" decel="50000" fill="hold" nodeType="withEffect">
                                  <p:stCondLst>
                                    <p:cond delay="0"/>
                                  </p:stCondLst>
                                  <p:childTnLst>
                                    <p:set>
                                      <p:cBhvr>
                                        <p:cTn id="189" dur="1" fill="hold">
                                          <p:stCondLst>
                                            <p:cond delay="0"/>
                                          </p:stCondLst>
                                        </p:cTn>
                                        <p:tgtEl>
                                          <p:spTgt spid="90"/>
                                        </p:tgtEl>
                                        <p:attrNameLst>
                                          <p:attrName>style.visibility</p:attrName>
                                        </p:attrNameLst>
                                      </p:cBhvr>
                                      <p:to>
                                        <p:strVal val="visible"/>
                                      </p:to>
                                    </p:set>
                                    <p:anim calcmode="lin" valueType="num">
                                      <p:cBhvr additive="base">
                                        <p:cTn id="190" dur="500" fill="hold"/>
                                        <p:tgtEl>
                                          <p:spTgt spid="90"/>
                                        </p:tgtEl>
                                        <p:attrNameLst>
                                          <p:attrName>ppt_x</p:attrName>
                                        </p:attrNameLst>
                                      </p:cBhvr>
                                      <p:tavLst>
                                        <p:tav tm="0">
                                          <p:val>
                                            <p:strVal val="#ppt_x"/>
                                          </p:val>
                                        </p:tav>
                                        <p:tav tm="100000">
                                          <p:val>
                                            <p:strVal val="#ppt_x"/>
                                          </p:val>
                                        </p:tav>
                                      </p:tavLst>
                                    </p:anim>
                                    <p:anim calcmode="lin" valueType="num">
                                      <p:cBhvr additive="base">
                                        <p:cTn id="191" dur="500" fill="hold"/>
                                        <p:tgtEl>
                                          <p:spTgt spid="90"/>
                                        </p:tgtEl>
                                        <p:attrNameLst>
                                          <p:attrName>ppt_y</p:attrName>
                                        </p:attrNameLst>
                                      </p:cBhvr>
                                      <p:tavLst>
                                        <p:tav tm="0">
                                          <p:val>
                                            <p:strVal val="1+#ppt_h/2"/>
                                          </p:val>
                                        </p:tav>
                                        <p:tav tm="100000">
                                          <p:val>
                                            <p:strVal val="#ppt_y"/>
                                          </p:val>
                                        </p:tav>
                                      </p:tavLst>
                                    </p:anim>
                                  </p:childTnLst>
                                </p:cTn>
                              </p:par>
                              <p:par>
                                <p:cTn id="192" presetID="2" presetClass="entr" presetSubtype="4" accel="50000" decel="50000" fill="hold" nodeType="withEffect">
                                  <p:stCondLst>
                                    <p:cond delay="0"/>
                                  </p:stCondLst>
                                  <p:childTnLst>
                                    <p:set>
                                      <p:cBhvr>
                                        <p:cTn id="193" dur="1" fill="hold">
                                          <p:stCondLst>
                                            <p:cond delay="0"/>
                                          </p:stCondLst>
                                        </p:cTn>
                                        <p:tgtEl>
                                          <p:spTgt spid="75"/>
                                        </p:tgtEl>
                                        <p:attrNameLst>
                                          <p:attrName>style.visibility</p:attrName>
                                        </p:attrNameLst>
                                      </p:cBhvr>
                                      <p:to>
                                        <p:strVal val="visible"/>
                                      </p:to>
                                    </p:set>
                                    <p:anim calcmode="lin" valueType="num">
                                      <p:cBhvr additive="base">
                                        <p:cTn id="194" dur="500" fill="hold"/>
                                        <p:tgtEl>
                                          <p:spTgt spid="75"/>
                                        </p:tgtEl>
                                        <p:attrNameLst>
                                          <p:attrName>ppt_x</p:attrName>
                                        </p:attrNameLst>
                                      </p:cBhvr>
                                      <p:tavLst>
                                        <p:tav tm="0">
                                          <p:val>
                                            <p:strVal val="#ppt_x"/>
                                          </p:val>
                                        </p:tav>
                                        <p:tav tm="100000">
                                          <p:val>
                                            <p:strVal val="#ppt_x"/>
                                          </p:val>
                                        </p:tav>
                                      </p:tavLst>
                                    </p:anim>
                                    <p:anim calcmode="lin" valueType="num">
                                      <p:cBhvr additive="base">
                                        <p:cTn id="195" dur="500" fill="hold"/>
                                        <p:tgtEl>
                                          <p:spTgt spid="75"/>
                                        </p:tgtEl>
                                        <p:attrNameLst>
                                          <p:attrName>ppt_y</p:attrName>
                                        </p:attrNameLst>
                                      </p:cBhvr>
                                      <p:tavLst>
                                        <p:tav tm="0">
                                          <p:val>
                                            <p:strVal val="1+#ppt_h/2"/>
                                          </p:val>
                                        </p:tav>
                                        <p:tav tm="100000">
                                          <p:val>
                                            <p:strVal val="#ppt_y"/>
                                          </p:val>
                                        </p:tav>
                                      </p:tavLst>
                                    </p:anim>
                                  </p:childTnLst>
                                </p:cTn>
                              </p:par>
                            </p:childTnLst>
                          </p:cTn>
                        </p:par>
                      </p:childTnLst>
                    </p:cTn>
                  </p:par>
                  <p:par>
                    <p:cTn id="196" fill="hold">
                      <p:stCondLst>
                        <p:cond delay="indefinite"/>
                      </p:stCondLst>
                      <p:childTnLst>
                        <p:par>
                          <p:cTn id="197" fill="hold">
                            <p:stCondLst>
                              <p:cond delay="0"/>
                            </p:stCondLst>
                            <p:childTnLst>
                              <p:par>
                                <p:cTn id="198" presetID="37" presetClass="entr" presetSubtype="0" fill="hold" nodeType="clickEffect">
                                  <p:stCondLst>
                                    <p:cond delay="0"/>
                                  </p:stCondLst>
                                  <p:childTnLst>
                                    <p:set>
                                      <p:cBhvr>
                                        <p:cTn id="199" dur="1" fill="hold">
                                          <p:stCondLst>
                                            <p:cond delay="0"/>
                                          </p:stCondLst>
                                        </p:cTn>
                                        <p:tgtEl>
                                          <p:spTgt spid="19"/>
                                        </p:tgtEl>
                                        <p:attrNameLst>
                                          <p:attrName>style.visibility</p:attrName>
                                        </p:attrNameLst>
                                      </p:cBhvr>
                                      <p:to>
                                        <p:strVal val="visible"/>
                                      </p:to>
                                    </p:set>
                                    <p:animEffect transition="in" filter="fade">
                                      <p:cBhvr>
                                        <p:cTn id="200" dur="1000"/>
                                        <p:tgtEl>
                                          <p:spTgt spid="19"/>
                                        </p:tgtEl>
                                      </p:cBhvr>
                                    </p:animEffect>
                                    <p:anim calcmode="lin" valueType="num">
                                      <p:cBhvr>
                                        <p:cTn id="201" dur="1000" fill="hold"/>
                                        <p:tgtEl>
                                          <p:spTgt spid="19"/>
                                        </p:tgtEl>
                                        <p:attrNameLst>
                                          <p:attrName>ppt_x</p:attrName>
                                        </p:attrNameLst>
                                      </p:cBhvr>
                                      <p:tavLst>
                                        <p:tav tm="0">
                                          <p:val>
                                            <p:strVal val="#ppt_x"/>
                                          </p:val>
                                        </p:tav>
                                        <p:tav tm="100000">
                                          <p:val>
                                            <p:strVal val="#ppt_x"/>
                                          </p:val>
                                        </p:tav>
                                      </p:tavLst>
                                    </p:anim>
                                    <p:anim calcmode="lin" valueType="num">
                                      <p:cBhvr>
                                        <p:cTn id="202" dur="900" decel="100000" fill="hold"/>
                                        <p:tgtEl>
                                          <p:spTgt spid="19"/>
                                        </p:tgtEl>
                                        <p:attrNameLst>
                                          <p:attrName>ppt_y</p:attrName>
                                        </p:attrNameLst>
                                      </p:cBhvr>
                                      <p:tavLst>
                                        <p:tav tm="0">
                                          <p:val>
                                            <p:strVal val="#ppt_y+1"/>
                                          </p:val>
                                        </p:tav>
                                        <p:tav tm="100000">
                                          <p:val>
                                            <p:strVal val="#ppt_y-.03"/>
                                          </p:val>
                                        </p:tav>
                                      </p:tavLst>
                                    </p:anim>
                                    <p:anim calcmode="lin" valueType="num">
                                      <p:cBhvr>
                                        <p:cTn id="203"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par>
                                <p:cTn id="204" presetID="2" presetClass="entr" presetSubtype="4" accel="50000" decel="50000" fill="hold" nodeType="withEffect">
                                  <p:stCondLst>
                                    <p:cond delay="0"/>
                                  </p:stCondLst>
                                  <p:childTnLst>
                                    <p:set>
                                      <p:cBhvr>
                                        <p:cTn id="205" dur="1" fill="hold">
                                          <p:stCondLst>
                                            <p:cond delay="0"/>
                                          </p:stCondLst>
                                        </p:cTn>
                                        <p:tgtEl>
                                          <p:spTgt spid="50"/>
                                        </p:tgtEl>
                                        <p:attrNameLst>
                                          <p:attrName>style.visibility</p:attrName>
                                        </p:attrNameLst>
                                      </p:cBhvr>
                                      <p:to>
                                        <p:strVal val="visible"/>
                                      </p:to>
                                    </p:set>
                                    <p:anim calcmode="lin" valueType="num">
                                      <p:cBhvr additive="base">
                                        <p:cTn id="206" dur="500" fill="hold"/>
                                        <p:tgtEl>
                                          <p:spTgt spid="50"/>
                                        </p:tgtEl>
                                        <p:attrNameLst>
                                          <p:attrName>ppt_x</p:attrName>
                                        </p:attrNameLst>
                                      </p:cBhvr>
                                      <p:tavLst>
                                        <p:tav tm="0">
                                          <p:val>
                                            <p:strVal val="#ppt_x"/>
                                          </p:val>
                                        </p:tav>
                                        <p:tav tm="100000">
                                          <p:val>
                                            <p:strVal val="#ppt_x"/>
                                          </p:val>
                                        </p:tav>
                                      </p:tavLst>
                                    </p:anim>
                                    <p:anim calcmode="lin" valueType="num">
                                      <p:cBhvr additive="base">
                                        <p:cTn id="207" dur="500" fill="hold"/>
                                        <p:tgtEl>
                                          <p:spTgt spid="50"/>
                                        </p:tgtEl>
                                        <p:attrNameLst>
                                          <p:attrName>ppt_y</p:attrName>
                                        </p:attrNameLst>
                                      </p:cBhvr>
                                      <p:tavLst>
                                        <p:tav tm="0">
                                          <p:val>
                                            <p:strVal val="1+#ppt_h/2"/>
                                          </p:val>
                                        </p:tav>
                                        <p:tav tm="100000">
                                          <p:val>
                                            <p:strVal val="#ppt_y"/>
                                          </p:val>
                                        </p:tav>
                                      </p:tavLst>
                                    </p:anim>
                                  </p:childTnLst>
                                </p:cTn>
                              </p:par>
                              <p:par>
                                <p:cTn id="208" presetID="2" presetClass="entr" presetSubtype="4" accel="50000" decel="50000" fill="hold" nodeType="withEffect">
                                  <p:stCondLst>
                                    <p:cond delay="0"/>
                                  </p:stCondLst>
                                  <p:childTnLst>
                                    <p:set>
                                      <p:cBhvr>
                                        <p:cTn id="209" dur="1" fill="hold">
                                          <p:stCondLst>
                                            <p:cond delay="0"/>
                                          </p:stCondLst>
                                        </p:cTn>
                                        <p:tgtEl>
                                          <p:spTgt spid="61"/>
                                        </p:tgtEl>
                                        <p:attrNameLst>
                                          <p:attrName>style.visibility</p:attrName>
                                        </p:attrNameLst>
                                      </p:cBhvr>
                                      <p:to>
                                        <p:strVal val="visible"/>
                                      </p:to>
                                    </p:set>
                                    <p:anim calcmode="lin" valueType="num">
                                      <p:cBhvr additive="base">
                                        <p:cTn id="210" dur="500" fill="hold"/>
                                        <p:tgtEl>
                                          <p:spTgt spid="61"/>
                                        </p:tgtEl>
                                        <p:attrNameLst>
                                          <p:attrName>ppt_x</p:attrName>
                                        </p:attrNameLst>
                                      </p:cBhvr>
                                      <p:tavLst>
                                        <p:tav tm="0">
                                          <p:val>
                                            <p:strVal val="#ppt_x"/>
                                          </p:val>
                                        </p:tav>
                                        <p:tav tm="100000">
                                          <p:val>
                                            <p:strVal val="#ppt_x"/>
                                          </p:val>
                                        </p:tav>
                                      </p:tavLst>
                                    </p:anim>
                                    <p:anim calcmode="lin" valueType="num">
                                      <p:cBhvr additive="base">
                                        <p:cTn id="211" dur="500" fill="hold"/>
                                        <p:tgtEl>
                                          <p:spTgt spid="61"/>
                                        </p:tgtEl>
                                        <p:attrNameLst>
                                          <p:attrName>ppt_y</p:attrName>
                                        </p:attrNameLst>
                                      </p:cBhvr>
                                      <p:tavLst>
                                        <p:tav tm="0">
                                          <p:val>
                                            <p:strVal val="1+#ppt_h/2"/>
                                          </p:val>
                                        </p:tav>
                                        <p:tav tm="100000">
                                          <p:val>
                                            <p:strVal val="#ppt_y"/>
                                          </p:val>
                                        </p:tav>
                                      </p:tavLst>
                                    </p:anim>
                                  </p:childTnLst>
                                </p:cTn>
                              </p:par>
                              <p:par>
                                <p:cTn id="212" presetID="2" presetClass="entr" presetSubtype="4" accel="50000" decel="50000" fill="hold" nodeType="withEffect">
                                  <p:stCondLst>
                                    <p:cond delay="0"/>
                                  </p:stCondLst>
                                  <p:childTnLst>
                                    <p:set>
                                      <p:cBhvr>
                                        <p:cTn id="213" dur="1" fill="hold">
                                          <p:stCondLst>
                                            <p:cond delay="0"/>
                                          </p:stCondLst>
                                        </p:cTn>
                                        <p:tgtEl>
                                          <p:spTgt spid="46"/>
                                        </p:tgtEl>
                                        <p:attrNameLst>
                                          <p:attrName>style.visibility</p:attrName>
                                        </p:attrNameLst>
                                      </p:cBhvr>
                                      <p:to>
                                        <p:strVal val="visible"/>
                                      </p:to>
                                    </p:set>
                                    <p:anim calcmode="lin" valueType="num">
                                      <p:cBhvr additive="base">
                                        <p:cTn id="214" dur="500" fill="hold"/>
                                        <p:tgtEl>
                                          <p:spTgt spid="46"/>
                                        </p:tgtEl>
                                        <p:attrNameLst>
                                          <p:attrName>ppt_x</p:attrName>
                                        </p:attrNameLst>
                                      </p:cBhvr>
                                      <p:tavLst>
                                        <p:tav tm="0">
                                          <p:val>
                                            <p:strVal val="#ppt_x"/>
                                          </p:val>
                                        </p:tav>
                                        <p:tav tm="100000">
                                          <p:val>
                                            <p:strVal val="#ppt_x"/>
                                          </p:val>
                                        </p:tav>
                                      </p:tavLst>
                                    </p:anim>
                                    <p:anim calcmode="lin" valueType="num">
                                      <p:cBhvr additive="base">
                                        <p:cTn id="215" dur="500" fill="hold"/>
                                        <p:tgtEl>
                                          <p:spTgt spid="46"/>
                                        </p:tgtEl>
                                        <p:attrNameLst>
                                          <p:attrName>ppt_y</p:attrName>
                                        </p:attrNameLst>
                                      </p:cBhvr>
                                      <p:tavLst>
                                        <p:tav tm="0">
                                          <p:val>
                                            <p:strVal val="1+#ppt_h/2"/>
                                          </p:val>
                                        </p:tav>
                                        <p:tav tm="100000">
                                          <p:val>
                                            <p:strVal val="#ppt_y"/>
                                          </p:val>
                                        </p:tav>
                                      </p:tavLst>
                                    </p:anim>
                                  </p:childTnLst>
                                </p:cTn>
                              </p:par>
                              <p:par>
                                <p:cTn id="216" presetID="37" presetClass="entr" presetSubtype="0" fill="hold" grpId="0" nodeType="withEffect">
                                  <p:stCondLst>
                                    <p:cond delay="0"/>
                                  </p:stCondLst>
                                  <p:childTnLst>
                                    <p:set>
                                      <p:cBhvr>
                                        <p:cTn id="217" dur="1" fill="hold">
                                          <p:stCondLst>
                                            <p:cond delay="0"/>
                                          </p:stCondLst>
                                        </p:cTn>
                                        <p:tgtEl>
                                          <p:spTgt spid="6"/>
                                        </p:tgtEl>
                                        <p:attrNameLst>
                                          <p:attrName>style.visibility</p:attrName>
                                        </p:attrNameLst>
                                      </p:cBhvr>
                                      <p:to>
                                        <p:strVal val="visible"/>
                                      </p:to>
                                    </p:set>
                                    <p:animEffect transition="in" filter="fade">
                                      <p:cBhvr>
                                        <p:cTn id="218" dur="1000"/>
                                        <p:tgtEl>
                                          <p:spTgt spid="6"/>
                                        </p:tgtEl>
                                      </p:cBhvr>
                                    </p:animEffect>
                                    <p:anim calcmode="lin" valueType="num">
                                      <p:cBhvr>
                                        <p:cTn id="219" dur="1000" fill="hold"/>
                                        <p:tgtEl>
                                          <p:spTgt spid="6"/>
                                        </p:tgtEl>
                                        <p:attrNameLst>
                                          <p:attrName>ppt_x</p:attrName>
                                        </p:attrNameLst>
                                      </p:cBhvr>
                                      <p:tavLst>
                                        <p:tav tm="0">
                                          <p:val>
                                            <p:strVal val="#ppt_x"/>
                                          </p:val>
                                        </p:tav>
                                        <p:tav tm="100000">
                                          <p:val>
                                            <p:strVal val="#ppt_x"/>
                                          </p:val>
                                        </p:tav>
                                      </p:tavLst>
                                    </p:anim>
                                    <p:anim calcmode="lin" valueType="num">
                                      <p:cBhvr>
                                        <p:cTn id="220" dur="900" decel="100000" fill="hold"/>
                                        <p:tgtEl>
                                          <p:spTgt spid="6"/>
                                        </p:tgtEl>
                                        <p:attrNameLst>
                                          <p:attrName>ppt_y</p:attrName>
                                        </p:attrNameLst>
                                      </p:cBhvr>
                                      <p:tavLst>
                                        <p:tav tm="0">
                                          <p:val>
                                            <p:strVal val="#ppt_y+1"/>
                                          </p:val>
                                        </p:tav>
                                        <p:tav tm="100000">
                                          <p:val>
                                            <p:strVal val="#ppt_y-.03"/>
                                          </p:val>
                                        </p:tav>
                                      </p:tavLst>
                                    </p:anim>
                                    <p:anim calcmode="lin" valueType="num">
                                      <p:cBhvr>
                                        <p:cTn id="221"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par>
                                <p:cTn id="222" presetID="2" presetClass="entr" presetSubtype="4" accel="50000" decel="50000" fill="hold" nodeType="withEffect">
                                  <p:stCondLst>
                                    <p:cond delay="0"/>
                                  </p:stCondLst>
                                  <p:childTnLst>
                                    <p:set>
                                      <p:cBhvr>
                                        <p:cTn id="223" dur="1" fill="hold">
                                          <p:stCondLst>
                                            <p:cond delay="0"/>
                                          </p:stCondLst>
                                        </p:cTn>
                                        <p:tgtEl>
                                          <p:spTgt spid="39"/>
                                        </p:tgtEl>
                                        <p:attrNameLst>
                                          <p:attrName>style.visibility</p:attrName>
                                        </p:attrNameLst>
                                      </p:cBhvr>
                                      <p:to>
                                        <p:strVal val="visible"/>
                                      </p:to>
                                    </p:set>
                                    <p:anim calcmode="lin" valueType="num">
                                      <p:cBhvr additive="base">
                                        <p:cTn id="224" dur="500" fill="hold"/>
                                        <p:tgtEl>
                                          <p:spTgt spid="39"/>
                                        </p:tgtEl>
                                        <p:attrNameLst>
                                          <p:attrName>ppt_x</p:attrName>
                                        </p:attrNameLst>
                                      </p:cBhvr>
                                      <p:tavLst>
                                        <p:tav tm="0">
                                          <p:val>
                                            <p:strVal val="#ppt_x"/>
                                          </p:val>
                                        </p:tav>
                                        <p:tav tm="100000">
                                          <p:val>
                                            <p:strVal val="#ppt_x"/>
                                          </p:val>
                                        </p:tav>
                                      </p:tavLst>
                                    </p:anim>
                                    <p:anim calcmode="lin" valueType="num">
                                      <p:cBhvr additive="base">
                                        <p:cTn id="225" dur="500" fill="hold"/>
                                        <p:tgtEl>
                                          <p:spTgt spid="39"/>
                                        </p:tgtEl>
                                        <p:attrNameLst>
                                          <p:attrName>ppt_y</p:attrName>
                                        </p:attrNameLst>
                                      </p:cBhvr>
                                      <p:tavLst>
                                        <p:tav tm="0">
                                          <p:val>
                                            <p:strVal val="1+#ppt_h/2"/>
                                          </p:val>
                                        </p:tav>
                                        <p:tav tm="100000">
                                          <p:val>
                                            <p:strVal val="#ppt_y"/>
                                          </p:val>
                                        </p:tav>
                                      </p:tavLst>
                                    </p:anim>
                                  </p:childTnLst>
                                </p:cTn>
                              </p:par>
                              <p:par>
                                <p:cTn id="226" presetID="37" presetClass="entr" presetSubtype="0" fill="hold" nodeType="withEffect">
                                  <p:stCondLst>
                                    <p:cond delay="0"/>
                                  </p:stCondLst>
                                  <p:childTnLst>
                                    <p:set>
                                      <p:cBhvr>
                                        <p:cTn id="227" dur="1" fill="hold">
                                          <p:stCondLst>
                                            <p:cond delay="0"/>
                                          </p:stCondLst>
                                        </p:cTn>
                                        <p:tgtEl>
                                          <p:spTgt spid="18"/>
                                        </p:tgtEl>
                                        <p:attrNameLst>
                                          <p:attrName>style.visibility</p:attrName>
                                        </p:attrNameLst>
                                      </p:cBhvr>
                                      <p:to>
                                        <p:strVal val="visible"/>
                                      </p:to>
                                    </p:set>
                                    <p:animEffect transition="in" filter="fade">
                                      <p:cBhvr>
                                        <p:cTn id="228" dur="1000"/>
                                        <p:tgtEl>
                                          <p:spTgt spid="18"/>
                                        </p:tgtEl>
                                      </p:cBhvr>
                                    </p:animEffect>
                                    <p:anim calcmode="lin" valueType="num">
                                      <p:cBhvr>
                                        <p:cTn id="229" dur="1000" fill="hold"/>
                                        <p:tgtEl>
                                          <p:spTgt spid="18"/>
                                        </p:tgtEl>
                                        <p:attrNameLst>
                                          <p:attrName>ppt_x</p:attrName>
                                        </p:attrNameLst>
                                      </p:cBhvr>
                                      <p:tavLst>
                                        <p:tav tm="0">
                                          <p:val>
                                            <p:strVal val="#ppt_x"/>
                                          </p:val>
                                        </p:tav>
                                        <p:tav tm="100000">
                                          <p:val>
                                            <p:strVal val="#ppt_x"/>
                                          </p:val>
                                        </p:tav>
                                      </p:tavLst>
                                    </p:anim>
                                    <p:anim calcmode="lin" valueType="num">
                                      <p:cBhvr>
                                        <p:cTn id="230" dur="900" decel="100000" fill="hold"/>
                                        <p:tgtEl>
                                          <p:spTgt spid="18"/>
                                        </p:tgtEl>
                                        <p:attrNameLst>
                                          <p:attrName>ppt_y</p:attrName>
                                        </p:attrNameLst>
                                      </p:cBhvr>
                                      <p:tavLst>
                                        <p:tav tm="0">
                                          <p:val>
                                            <p:strVal val="#ppt_y+1"/>
                                          </p:val>
                                        </p:tav>
                                        <p:tav tm="100000">
                                          <p:val>
                                            <p:strVal val="#ppt_y-.03"/>
                                          </p:val>
                                        </p:tav>
                                      </p:tavLst>
                                    </p:anim>
                                    <p:anim calcmode="lin" valueType="num">
                                      <p:cBhvr>
                                        <p:cTn id="231"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par>
                                <p:cTn id="232" presetID="2" presetClass="entr" presetSubtype="4" accel="50000" decel="50000" fill="hold" nodeType="withEffect">
                                  <p:stCondLst>
                                    <p:cond delay="0"/>
                                  </p:stCondLst>
                                  <p:childTnLst>
                                    <p:set>
                                      <p:cBhvr>
                                        <p:cTn id="233" dur="1" fill="hold">
                                          <p:stCondLst>
                                            <p:cond delay="0"/>
                                          </p:stCondLst>
                                        </p:cTn>
                                        <p:tgtEl>
                                          <p:spTgt spid="54"/>
                                        </p:tgtEl>
                                        <p:attrNameLst>
                                          <p:attrName>style.visibility</p:attrName>
                                        </p:attrNameLst>
                                      </p:cBhvr>
                                      <p:to>
                                        <p:strVal val="visible"/>
                                      </p:to>
                                    </p:set>
                                    <p:anim calcmode="lin" valueType="num">
                                      <p:cBhvr additive="base">
                                        <p:cTn id="234" dur="500" fill="hold"/>
                                        <p:tgtEl>
                                          <p:spTgt spid="54"/>
                                        </p:tgtEl>
                                        <p:attrNameLst>
                                          <p:attrName>ppt_x</p:attrName>
                                        </p:attrNameLst>
                                      </p:cBhvr>
                                      <p:tavLst>
                                        <p:tav tm="0">
                                          <p:val>
                                            <p:strVal val="#ppt_x"/>
                                          </p:val>
                                        </p:tav>
                                        <p:tav tm="100000">
                                          <p:val>
                                            <p:strVal val="#ppt_x"/>
                                          </p:val>
                                        </p:tav>
                                      </p:tavLst>
                                    </p:anim>
                                    <p:anim calcmode="lin" valueType="num">
                                      <p:cBhvr additive="base">
                                        <p:cTn id="235" dur="500" fill="hold"/>
                                        <p:tgtEl>
                                          <p:spTgt spid="54"/>
                                        </p:tgtEl>
                                        <p:attrNameLst>
                                          <p:attrName>ppt_y</p:attrName>
                                        </p:attrNameLst>
                                      </p:cBhvr>
                                      <p:tavLst>
                                        <p:tav tm="0">
                                          <p:val>
                                            <p:strVal val="1+#ppt_h/2"/>
                                          </p:val>
                                        </p:tav>
                                        <p:tav tm="100000">
                                          <p:val>
                                            <p:strVal val="#ppt_y"/>
                                          </p:val>
                                        </p:tav>
                                      </p:tavLst>
                                    </p:anim>
                                  </p:childTnLst>
                                </p:cTn>
                              </p:par>
                              <p:par>
                                <p:cTn id="236" presetID="2" presetClass="entr" presetSubtype="4" accel="50000" decel="50000" fill="hold" nodeType="withEffect">
                                  <p:stCondLst>
                                    <p:cond delay="0"/>
                                  </p:stCondLst>
                                  <p:childTnLst>
                                    <p:set>
                                      <p:cBhvr>
                                        <p:cTn id="237" dur="1" fill="hold">
                                          <p:stCondLst>
                                            <p:cond delay="0"/>
                                          </p:stCondLst>
                                        </p:cTn>
                                        <p:tgtEl>
                                          <p:spTgt spid="44"/>
                                        </p:tgtEl>
                                        <p:attrNameLst>
                                          <p:attrName>style.visibility</p:attrName>
                                        </p:attrNameLst>
                                      </p:cBhvr>
                                      <p:to>
                                        <p:strVal val="visible"/>
                                      </p:to>
                                    </p:set>
                                    <p:anim calcmode="lin" valueType="num">
                                      <p:cBhvr additive="base">
                                        <p:cTn id="238" dur="500" fill="hold"/>
                                        <p:tgtEl>
                                          <p:spTgt spid="44"/>
                                        </p:tgtEl>
                                        <p:attrNameLst>
                                          <p:attrName>ppt_x</p:attrName>
                                        </p:attrNameLst>
                                      </p:cBhvr>
                                      <p:tavLst>
                                        <p:tav tm="0">
                                          <p:val>
                                            <p:strVal val="#ppt_x"/>
                                          </p:val>
                                        </p:tav>
                                        <p:tav tm="100000">
                                          <p:val>
                                            <p:strVal val="#ppt_x"/>
                                          </p:val>
                                        </p:tav>
                                      </p:tavLst>
                                    </p:anim>
                                    <p:anim calcmode="lin" valueType="num">
                                      <p:cBhvr additive="base">
                                        <p:cTn id="239" dur="500" fill="hold"/>
                                        <p:tgtEl>
                                          <p:spTgt spid="44"/>
                                        </p:tgtEl>
                                        <p:attrNameLst>
                                          <p:attrName>ppt_y</p:attrName>
                                        </p:attrNameLst>
                                      </p:cBhvr>
                                      <p:tavLst>
                                        <p:tav tm="0">
                                          <p:val>
                                            <p:strVal val="1+#ppt_h/2"/>
                                          </p:val>
                                        </p:tav>
                                        <p:tav tm="100000">
                                          <p:val>
                                            <p:strVal val="#ppt_y"/>
                                          </p:val>
                                        </p:tav>
                                      </p:tavLst>
                                    </p:anim>
                                  </p:childTnLst>
                                </p:cTn>
                              </p:par>
                              <p:par>
                                <p:cTn id="240" presetID="2" presetClass="entr" presetSubtype="4" accel="50000" decel="50000" fill="hold" nodeType="withEffect">
                                  <p:stCondLst>
                                    <p:cond delay="0"/>
                                  </p:stCondLst>
                                  <p:childTnLst>
                                    <p:set>
                                      <p:cBhvr>
                                        <p:cTn id="241" dur="1" fill="hold">
                                          <p:stCondLst>
                                            <p:cond delay="0"/>
                                          </p:stCondLst>
                                        </p:cTn>
                                        <p:tgtEl>
                                          <p:spTgt spid="79"/>
                                        </p:tgtEl>
                                        <p:attrNameLst>
                                          <p:attrName>style.visibility</p:attrName>
                                        </p:attrNameLst>
                                      </p:cBhvr>
                                      <p:to>
                                        <p:strVal val="visible"/>
                                      </p:to>
                                    </p:set>
                                    <p:anim calcmode="lin" valueType="num">
                                      <p:cBhvr additive="base">
                                        <p:cTn id="242" dur="500" fill="hold"/>
                                        <p:tgtEl>
                                          <p:spTgt spid="79"/>
                                        </p:tgtEl>
                                        <p:attrNameLst>
                                          <p:attrName>ppt_x</p:attrName>
                                        </p:attrNameLst>
                                      </p:cBhvr>
                                      <p:tavLst>
                                        <p:tav tm="0">
                                          <p:val>
                                            <p:strVal val="#ppt_x"/>
                                          </p:val>
                                        </p:tav>
                                        <p:tav tm="100000">
                                          <p:val>
                                            <p:strVal val="#ppt_x"/>
                                          </p:val>
                                        </p:tav>
                                      </p:tavLst>
                                    </p:anim>
                                    <p:anim calcmode="lin" valueType="num">
                                      <p:cBhvr additive="base">
                                        <p:cTn id="243" dur="500" fill="hold"/>
                                        <p:tgtEl>
                                          <p:spTgt spid="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6"/>
          <p:cNvSpPr>
            <a:spLocks noGrp="1"/>
          </p:cNvSpPr>
          <p:nvPr>
            <p:ph type="title"/>
          </p:nvPr>
        </p:nvSpPr>
        <p:spPr>
          <a:xfrm>
            <a:off x="457200" y="452435"/>
            <a:ext cx="8229600" cy="1143000"/>
          </a:xfrm>
        </p:spPr>
        <p:txBody>
          <a:bodyPr>
            <a:noAutofit/>
          </a:bodyPr>
          <a:lstStyle/>
          <a:p>
            <a:r>
              <a:rPr lang="es-ES" sz="4000" b="1" dirty="0" smtClean="0"/>
              <a:t>Utilizamos campañas exhaustivas porque la organización de los lugares de trabajo no es suficiente para ganar</a:t>
            </a:r>
            <a:endParaRPr lang="es-ES" sz="4000" b="1" dirty="0">
              <a:ea typeface="ＭＳ Ｐゴシック" pitchFamily="-84" charset="-128"/>
              <a:cs typeface="ＭＳ Ｐゴシック" pitchFamily="-84" charset="-128"/>
            </a:endParaRPr>
          </a:p>
        </p:txBody>
      </p:sp>
      <p:sp>
        <p:nvSpPr>
          <p:cNvPr id="9" name="Oval 8"/>
          <p:cNvSpPr/>
          <p:nvPr/>
        </p:nvSpPr>
        <p:spPr>
          <a:xfrm>
            <a:off x="4267200" y="35814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10" name="Oval 9"/>
          <p:cNvSpPr/>
          <p:nvPr/>
        </p:nvSpPr>
        <p:spPr>
          <a:xfrm>
            <a:off x="4572000" y="38100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11" name="Oval 10"/>
          <p:cNvSpPr/>
          <p:nvPr/>
        </p:nvSpPr>
        <p:spPr>
          <a:xfrm>
            <a:off x="4267200" y="40386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12" name="Oval 11"/>
          <p:cNvSpPr/>
          <p:nvPr/>
        </p:nvSpPr>
        <p:spPr>
          <a:xfrm>
            <a:off x="3962400" y="38100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13" name="Oval 12"/>
          <p:cNvSpPr/>
          <p:nvPr/>
        </p:nvSpPr>
        <p:spPr>
          <a:xfrm>
            <a:off x="3810000" y="34290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19464" name="TextBox 13"/>
          <p:cNvSpPr txBox="1">
            <a:spLocks noChangeArrowheads="1"/>
          </p:cNvSpPr>
          <p:nvPr/>
        </p:nvSpPr>
        <p:spPr bwMode="auto">
          <a:xfrm>
            <a:off x="3429000" y="2142065"/>
            <a:ext cx="3624069" cy="1200329"/>
          </a:xfrm>
          <a:prstGeom prst="rect">
            <a:avLst/>
          </a:prstGeom>
          <a:noFill/>
          <a:ln w="9525">
            <a:noFill/>
            <a:miter lim="800000"/>
            <a:headEnd/>
            <a:tailEnd/>
          </a:ln>
        </p:spPr>
        <p:txBody>
          <a:bodyPr wrap="none">
            <a:prstTxWarp prst="textNoShape">
              <a:avLst/>
            </a:prstTxWarp>
            <a:spAutoFit/>
          </a:bodyPr>
          <a:lstStyle/>
          <a:p>
            <a:r>
              <a:rPr lang="es-ES" dirty="0" smtClean="0"/>
              <a:t>“TIERRA”</a:t>
            </a:r>
          </a:p>
          <a:p>
            <a:r>
              <a:rPr lang="es-ES" u="sng" dirty="0" smtClean="0"/>
              <a:t>Organización del lugar de trabajo</a:t>
            </a:r>
            <a:endParaRPr lang="es-ES" sz="1800" u="sng" dirty="0"/>
          </a:p>
          <a:p>
            <a:pPr marL="285750" indent="-285750">
              <a:buFont typeface="Arial" panose="020B0604020202020204" pitchFamily="34" charset="0"/>
              <a:buChar char="•"/>
            </a:pPr>
            <a:r>
              <a:rPr lang="es-ES" i="1" dirty="0" smtClean="0"/>
              <a:t>Trabajadores/as no sindicalizados</a:t>
            </a:r>
            <a:endParaRPr lang="es-ES" sz="1800" i="1" dirty="0" smtClean="0"/>
          </a:p>
          <a:p>
            <a:pPr marL="285750" indent="-285750">
              <a:buFont typeface="Arial" panose="020B0604020202020204" pitchFamily="34" charset="0"/>
              <a:buChar char="•"/>
            </a:pPr>
            <a:r>
              <a:rPr lang="es-ES" sz="1800" i="1" dirty="0" smtClean="0"/>
              <a:t>Miembros</a:t>
            </a:r>
            <a:endParaRPr lang="es-ES" sz="1800" i="1" dirty="0"/>
          </a:p>
        </p:txBody>
      </p:sp>
      <p:sp>
        <p:nvSpPr>
          <p:cNvPr id="15" name="TextBox 14"/>
          <p:cNvSpPr txBox="1">
            <a:spLocks noChangeArrowheads="1"/>
          </p:cNvSpPr>
          <p:nvPr/>
        </p:nvSpPr>
        <p:spPr bwMode="auto">
          <a:xfrm>
            <a:off x="165100" y="4267200"/>
            <a:ext cx="4440703" cy="2031325"/>
          </a:xfrm>
          <a:prstGeom prst="rect">
            <a:avLst/>
          </a:prstGeom>
          <a:noFill/>
          <a:ln w="9525">
            <a:noFill/>
            <a:miter lim="800000"/>
            <a:headEnd/>
            <a:tailEnd/>
          </a:ln>
        </p:spPr>
        <p:txBody>
          <a:bodyPr wrap="none">
            <a:prstTxWarp prst="textNoShape">
              <a:avLst/>
            </a:prstTxWarp>
            <a:spAutoFit/>
          </a:bodyPr>
          <a:lstStyle/>
          <a:p>
            <a:r>
              <a:rPr lang="es-ES" dirty="0" smtClean="0"/>
              <a:t>“AIRE”</a:t>
            </a:r>
          </a:p>
          <a:p>
            <a:r>
              <a:rPr lang="es-ES" u="sng" dirty="0" smtClean="0"/>
              <a:t>Fuera del lugar de trabajo</a:t>
            </a:r>
            <a:endParaRPr lang="es-ES" sz="1800" u="sng" dirty="0" smtClean="0"/>
          </a:p>
          <a:p>
            <a:pPr marL="285750" indent="-285750">
              <a:buFont typeface="Arial" panose="020B0604020202020204" pitchFamily="34" charset="0"/>
              <a:buChar char="•"/>
            </a:pPr>
            <a:r>
              <a:rPr lang="es-ES" sz="1800" i="1" dirty="0" smtClean="0"/>
              <a:t>Mensaje: </a:t>
            </a:r>
            <a:r>
              <a:rPr lang="es-ES" i="1" dirty="0" smtClean="0"/>
              <a:t>justicia para el trabajador/a</a:t>
            </a:r>
            <a:endParaRPr lang="es-ES" sz="1800" i="1" dirty="0" smtClean="0"/>
          </a:p>
          <a:p>
            <a:pPr marL="285750" indent="-285750">
              <a:buFont typeface="Arial" panose="020B0604020202020204" pitchFamily="34" charset="0"/>
              <a:buChar char="•"/>
            </a:pPr>
            <a:r>
              <a:rPr lang="es-ES" sz="1800" i="1" dirty="0" smtClean="0"/>
              <a:t>Mensaje: </a:t>
            </a:r>
            <a:r>
              <a:rPr lang="es-ES" i="1" dirty="0" smtClean="0"/>
              <a:t>mal ciudadano corporativo</a:t>
            </a:r>
            <a:endParaRPr lang="es-ES" sz="1800" i="1" dirty="0" smtClean="0"/>
          </a:p>
          <a:p>
            <a:pPr marL="285750" indent="-285750">
              <a:buFont typeface="Arial" panose="020B0604020202020204" pitchFamily="34" charset="0"/>
              <a:buChar char="•"/>
            </a:pPr>
            <a:r>
              <a:rPr lang="es-ES" i="1" dirty="0" smtClean="0"/>
              <a:t>Imagen de la empresa</a:t>
            </a:r>
            <a:r>
              <a:rPr lang="es-ES" sz="1800" i="1" dirty="0" smtClean="0"/>
              <a:t> (clientes </a:t>
            </a:r>
            <a:r>
              <a:rPr lang="es-ES" i="1" dirty="0" smtClean="0"/>
              <a:t>y usuarios</a:t>
            </a:r>
            <a:r>
              <a:rPr lang="es-ES" sz="1800" i="1" dirty="0" smtClean="0"/>
              <a:t>)</a:t>
            </a:r>
          </a:p>
          <a:p>
            <a:pPr marL="285750" indent="-285750">
              <a:buFont typeface="Arial" panose="020B0604020202020204" pitchFamily="34" charset="0"/>
              <a:buChar char="•"/>
            </a:pPr>
            <a:r>
              <a:rPr lang="es-ES" i="1" dirty="0" smtClean="0"/>
              <a:t>Presión económica</a:t>
            </a:r>
            <a:r>
              <a:rPr lang="es-ES" sz="1800" i="1" dirty="0" smtClean="0"/>
              <a:t> (cuando se necesita)</a:t>
            </a:r>
          </a:p>
          <a:p>
            <a:pPr marL="285750" indent="-285750">
              <a:buFont typeface="Arial" panose="020B0604020202020204" pitchFamily="34" charset="0"/>
              <a:buChar char="•"/>
            </a:pPr>
            <a:r>
              <a:rPr lang="es-ES" i="1" dirty="0" smtClean="0"/>
              <a:t>Aliados comunitarios, políticos y otros</a:t>
            </a:r>
            <a:endParaRPr lang="es-ES" sz="1800" i="1" dirty="0"/>
          </a:p>
        </p:txBody>
      </p:sp>
      <p:sp>
        <p:nvSpPr>
          <p:cNvPr id="16" name="TextBox 15"/>
          <p:cNvSpPr txBox="1">
            <a:spLocks noChangeArrowheads="1"/>
          </p:cNvSpPr>
          <p:nvPr/>
        </p:nvSpPr>
        <p:spPr bwMode="auto">
          <a:xfrm>
            <a:off x="6053138" y="3581400"/>
            <a:ext cx="2715295" cy="2308324"/>
          </a:xfrm>
          <a:prstGeom prst="rect">
            <a:avLst/>
          </a:prstGeom>
          <a:noFill/>
          <a:ln w="9525">
            <a:noFill/>
            <a:miter lim="800000"/>
            <a:headEnd/>
            <a:tailEnd/>
          </a:ln>
        </p:spPr>
        <p:txBody>
          <a:bodyPr wrap="square">
            <a:prstTxWarp prst="textNoShape">
              <a:avLst/>
            </a:prstTxWarp>
            <a:spAutoFit/>
          </a:bodyPr>
          <a:lstStyle/>
          <a:p>
            <a:r>
              <a:rPr lang="es-ES" dirty="0" smtClean="0"/>
              <a:t>“INTERNO”</a:t>
            </a:r>
          </a:p>
          <a:p>
            <a:r>
              <a:rPr lang="es-ES" i="1" u="sng" dirty="0" smtClean="0"/>
              <a:t>Dentro del sindicato</a:t>
            </a:r>
            <a:endParaRPr lang="es-ES" sz="1800" i="1" dirty="0"/>
          </a:p>
          <a:p>
            <a:pPr marL="285750" indent="-285750">
              <a:buFont typeface="Arial" panose="020B0604020202020204" pitchFamily="34" charset="0"/>
              <a:buChar char="•"/>
            </a:pPr>
            <a:r>
              <a:rPr lang="es-ES" sz="1800" i="1" dirty="0" smtClean="0"/>
              <a:t>Integrar las negociaciones</a:t>
            </a:r>
          </a:p>
          <a:p>
            <a:pPr marL="285750" indent="-285750">
              <a:buFont typeface="Arial" panose="020B0604020202020204" pitchFamily="34" charset="0"/>
              <a:buChar char="•"/>
            </a:pPr>
            <a:r>
              <a:rPr lang="es-ES" sz="1800" i="1" dirty="0" smtClean="0"/>
              <a:t>Utilizar las relaciones con los empleadores</a:t>
            </a:r>
          </a:p>
          <a:p>
            <a:pPr marL="285750" indent="-285750">
              <a:buFont typeface="Arial" panose="020B0604020202020204" pitchFamily="34" charset="0"/>
              <a:buChar char="•"/>
            </a:pPr>
            <a:r>
              <a:rPr lang="es-ES" sz="1800" i="1" dirty="0" smtClean="0"/>
              <a:t>Otros activos sindicales</a:t>
            </a:r>
          </a:p>
          <a:p>
            <a:pPr marL="285750" indent="-285750">
              <a:buFont typeface="Arial" panose="020B0604020202020204" pitchFamily="34" charset="0"/>
              <a:buChar char="•"/>
            </a:pPr>
            <a:r>
              <a:rPr lang="es-ES" i="1" dirty="0" smtClean="0"/>
              <a:t>Focalización y recursos</a:t>
            </a:r>
            <a:endParaRPr lang="es-ES" sz="1800" i="1" dirty="0"/>
          </a:p>
        </p:txBody>
      </p:sp>
      <p:sp>
        <p:nvSpPr>
          <p:cNvPr id="17" name="Right Arrow 16"/>
          <p:cNvSpPr/>
          <p:nvPr/>
        </p:nvSpPr>
        <p:spPr>
          <a:xfrm rot="19413560">
            <a:off x="2782888" y="4056063"/>
            <a:ext cx="979487" cy="484187"/>
          </a:xfrm>
          <a:prstGeom prst="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18" name="Right Arrow 17"/>
          <p:cNvSpPr/>
          <p:nvPr/>
        </p:nvSpPr>
        <p:spPr>
          <a:xfrm rot="13443589">
            <a:off x="4908123" y="4310275"/>
            <a:ext cx="977900" cy="485775"/>
          </a:xfrm>
          <a:prstGeom prst="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7649" y="5885073"/>
            <a:ext cx="2474499" cy="87504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900" decel="100000" fill="hold"/>
                                        <p:tgtEl>
                                          <p:spTgt spid="1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1000"/>
                                        <p:tgtEl>
                                          <p:spTgt spid="17"/>
                                        </p:tgtEl>
                                      </p:cBhvr>
                                    </p:animEffect>
                                    <p:anim calcmode="lin" valueType="num">
                                      <p:cBhvr>
                                        <p:cTn id="14" dur="1000" fill="hold"/>
                                        <p:tgtEl>
                                          <p:spTgt spid="17"/>
                                        </p:tgtEl>
                                        <p:attrNameLst>
                                          <p:attrName>ppt_x</p:attrName>
                                        </p:attrNameLst>
                                      </p:cBhvr>
                                      <p:tavLst>
                                        <p:tav tm="0">
                                          <p:val>
                                            <p:strVal val="#ppt_x"/>
                                          </p:val>
                                        </p:tav>
                                        <p:tav tm="100000">
                                          <p:val>
                                            <p:strVal val="#ppt_x"/>
                                          </p:val>
                                        </p:tav>
                                      </p:tavLst>
                                    </p:anim>
                                    <p:anim calcmode="lin" valueType="num">
                                      <p:cBhvr>
                                        <p:cTn id="15" dur="900" decel="100000" fill="hold"/>
                                        <p:tgtEl>
                                          <p:spTgt spid="17"/>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1000"/>
                                        <p:tgtEl>
                                          <p:spTgt spid="16"/>
                                        </p:tgtEl>
                                      </p:cBhvr>
                                    </p:animEffect>
                                    <p:anim calcmode="lin" valueType="num">
                                      <p:cBhvr>
                                        <p:cTn id="22" dur="1000" fill="hold"/>
                                        <p:tgtEl>
                                          <p:spTgt spid="16"/>
                                        </p:tgtEl>
                                        <p:attrNameLst>
                                          <p:attrName>ppt_x</p:attrName>
                                        </p:attrNameLst>
                                      </p:cBhvr>
                                      <p:tavLst>
                                        <p:tav tm="0">
                                          <p:val>
                                            <p:strVal val="#ppt_x"/>
                                          </p:val>
                                        </p:tav>
                                        <p:tav tm="100000">
                                          <p:val>
                                            <p:strVal val="#ppt_x"/>
                                          </p:val>
                                        </p:tav>
                                      </p:tavLst>
                                    </p:anim>
                                    <p:anim calcmode="lin" valueType="num">
                                      <p:cBhvr>
                                        <p:cTn id="23" dur="900" decel="100000" fill="hold"/>
                                        <p:tgtEl>
                                          <p:spTgt spid="16"/>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1000"/>
                                        <p:tgtEl>
                                          <p:spTgt spid="18"/>
                                        </p:tgtEl>
                                      </p:cBhvr>
                                    </p:animEffect>
                                    <p:anim calcmode="lin" valueType="num">
                                      <p:cBhvr>
                                        <p:cTn id="28" dur="1000" fill="hold"/>
                                        <p:tgtEl>
                                          <p:spTgt spid="18"/>
                                        </p:tgtEl>
                                        <p:attrNameLst>
                                          <p:attrName>ppt_x</p:attrName>
                                        </p:attrNameLst>
                                      </p:cBhvr>
                                      <p:tavLst>
                                        <p:tav tm="0">
                                          <p:val>
                                            <p:strVal val="#ppt_x"/>
                                          </p:val>
                                        </p:tav>
                                        <p:tav tm="100000">
                                          <p:val>
                                            <p:strVal val="#ppt_x"/>
                                          </p:val>
                                        </p:tav>
                                      </p:tavLst>
                                    </p:anim>
                                    <p:anim calcmode="lin" valueType="num">
                                      <p:cBhvr>
                                        <p:cTn id="29" dur="900" decel="100000" fill="hold"/>
                                        <p:tgtEl>
                                          <p:spTgt spid="18"/>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a:bodyPr>
          <a:lstStyle/>
          <a:p>
            <a:r>
              <a:rPr lang="es-ES" sz="4000" b="1" dirty="0" smtClean="0">
                <a:ea typeface="ＭＳ Ｐゴシック" pitchFamily="-84" charset="-128"/>
                <a:cs typeface="ＭＳ Ｐゴシック" pitchFamily="-84" charset="-128"/>
              </a:rPr>
              <a:t>Nuestro objetivo es el poder</a:t>
            </a:r>
            <a:endParaRPr lang="es-ES" sz="4000" b="1" dirty="0">
              <a:ea typeface="ＭＳ Ｐゴシック" pitchFamily="-84" charset="-128"/>
              <a:cs typeface="ＭＳ Ｐゴシック" pitchFamily="-84" charset="-128"/>
            </a:endParaRPr>
          </a:p>
        </p:txBody>
      </p:sp>
      <p:graphicFrame>
        <p:nvGraphicFramePr>
          <p:cNvPr id="3" name="Diagram 2"/>
          <p:cNvGraphicFramePr/>
          <p:nvPr>
            <p:extLst>
              <p:ext uri="{D42A27DB-BD31-4B8C-83A1-F6EECF244321}">
                <p14:modId xmlns:p14="http://schemas.microsoft.com/office/powerpoint/2010/main" val="3547513821"/>
              </p:ext>
            </p:extLst>
          </p:nvPr>
        </p:nvGraphicFramePr>
        <p:xfrm>
          <a:off x="1524000" y="19558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577649" y="5885073"/>
            <a:ext cx="2474499" cy="875049"/>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a:bodyPr>
          <a:lstStyle/>
          <a:p>
            <a:r>
              <a:rPr lang="es-ES" sz="4000" b="1" dirty="0" smtClean="0"/>
              <a:t>Analizar el negocio y el mercado</a:t>
            </a:r>
            <a:endParaRPr lang="es-ES" sz="4000" b="1" dirty="0">
              <a:ea typeface="ＭＳ Ｐゴシック" pitchFamily="-84" charset="-128"/>
              <a:cs typeface="ＭＳ Ｐゴシック" pitchFamily="-84" charset="-128"/>
            </a:endParaRPr>
          </a:p>
        </p:txBody>
      </p:sp>
      <p:sp>
        <p:nvSpPr>
          <p:cNvPr id="4" name="Cube 3"/>
          <p:cNvSpPr/>
          <p:nvPr/>
        </p:nvSpPr>
        <p:spPr>
          <a:xfrm>
            <a:off x="1447800" y="2286000"/>
            <a:ext cx="3352800" cy="3124200"/>
          </a:xfrm>
          <a:prstGeom prst="cub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5" name="Cube 4"/>
          <p:cNvSpPr/>
          <p:nvPr/>
        </p:nvSpPr>
        <p:spPr>
          <a:xfrm>
            <a:off x="1447800" y="4191000"/>
            <a:ext cx="2362200" cy="1216025"/>
          </a:xfrm>
          <a:prstGeom prst="cube">
            <a:avLst/>
          </a:prstGeom>
          <a:solidFill>
            <a:schemeClr val="tx2"/>
          </a:solidFill>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7" name="Cube 6"/>
          <p:cNvSpPr/>
          <p:nvPr/>
        </p:nvSpPr>
        <p:spPr>
          <a:xfrm>
            <a:off x="1447800" y="2819400"/>
            <a:ext cx="1371600" cy="838200"/>
          </a:xfrm>
          <a:prstGeom prst="cube">
            <a:avLst/>
          </a:prstGeom>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8" name="TextBox 7"/>
          <p:cNvSpPr txBox="1">
            <a:spLocks noChangeArrowheads="1"/>
          </p:cNvSpPr>
          <p:nvPr/>
        </p:nvSpPr>
        <p:spPr bwMode="auto">
          <a:xfrm>
            <a:off x="5029200" y="2362200"/>
            <a:ext cx="4022948" cy="2308324"/>
          </a:xfrm>
          <a:prstGeom prst="rect">
            <a:avLst/>
          </a:prstGeom>
          <a:noFill/>
          <a:ln w="9525">
            <a:noFill/>
            <a:miter lim="800000"/>
            <a:headEnd/>
            <a:tailEnd/>
          </a:ln>
        </p:spPr>
        <p:txBody>
          <a:bodyPr wrap="square">
            <a:prstTxWarp prst="textNoShape">
              <a:avLst/>
            </a:prstTxWarp>
            <a:spAutoFit/>
          </a:bodyPr>
          <a:lstStyle/>
          <a:p>
            <a:pPr marL="285750" indent="-285750">
              <a:buFont typeface="Arial" panose="020B0604020202020204" pitchFamily="34" charset="0"/>
              <a:buChar char="•"/>
            </a:pPr>
            <a:r>
              <a:rPr lang="es-ES" dirty="0" smtClean="0"/>
              <a:t>¿Cómo está el mercado segmentado?</a:t>
            </a:r>
          </a:p>
          <a:p>
            <a:pPr marL="285750" indent="-285750">
              <a:buFont typeface="Arial" panose="020B0604020202020204" pitchFamily="34" charset="0"/>
              <a:buChar char="•"/>
            </a:pPr>
            <a:r>
              <a:rPr lang="es-ES" dirty="0" smtClean="0"/>
              <a:t>¿Quiénes son los “clientes principales” y los usuarios?</a:t>
            </a:r>
          </a:p>
          <a:p>
            <a:pPr marL="285750" indent="-285750">
              <a:buFont typeface="Arial" panose="020B0604020202020204" pitchFamily="34" charset="0"/>
              <a:buChar char="•"/>
            </a:pPr>
            <a:r>
              <a:rPr lang="es-ES" dirty="0" smtClean="0"/>
              <a:t>¿Cuáles son las ventas más rentables?</a:t>
            </a:r>
          </a:p>
          <a:p>
            <a:pPr marL="285750" indent="-285750">
              <a:buFont typeface="Arial" panose="020B0604020202020204" pitchFamily="34" charset="0"/>
              <a:buChar char="•"/>
            </a:pPr>
            <a:r>
              <a:rPr lang="es-ES" dirty="0" smtClean="0"/>
              <a:t>¿Dónde ocurre el crecimiento más </a:t>
            </a:r>
          </a:p>
          <a:p>
            <a:pPr marL="285750" indent="-285750">
              <a:buFont typeface="Arial" panose="020B0604020202020204" pitchFamily="34" charset="0"/>
              <a:buChar char="•"/>
            </a:pPr>
            <a:r>
              <a:rPr lang="es-ES" dirty="0" smtClean="0"/>
              <a:t>importante?</a:t>
            </a:r>
          </a:p>
          <a:p>
            <a:pPr marL="285750" indent="-285750">
              <a:buFont typeface="Arial" panose="020B0604020202020204" pitchFamily="34" charset="0"/>
              <a:buChar char="•"/>
            </a:pPr>
            <a:r>
              <a:rPr lang="es-ES" dirty="0" smtClean="0"/>
              <a:t>¿Cómo funcionan los contratos de venta?</a:t>
            </a:r>
            <a:endParaRPr lang="es-ES"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7649" y="5885073"/>
            <a:ext cx="2474499" cy="87504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a:bodyPr>
          <a:lstStyle/>
          <a:p>
            <a:r>
              <a:rPr lang="es-ES" sz="4000" b="1" dirty="0" smtClean="0">
                <a:solidFill>
                  <a:srgbClr val="000000"/>
                </a:solidFill>
              </a:rPr>
              <a:t>Analizar la “cadena de producción”</a:t>
            </a:r>
            <a:endParaRPr lang="es-ES" sz="4000" b="1" dirty="0">
              <a:solidFill>
                <a:srgbClr val="000000"/>
              </a:solidFill>
              <a:ea typeface="ＭＳ Ｐゴシック" pitchFamily="-84" charset="-128"/>
              <a:cs typeface="ＭＳ Ｐゴシック" pitchFamily="-84" charset="-128"/>
            </a:endParaRPr>
          </a:p>
        </p:txBody>
      </p:sp>
      <p:sp>
        <p:nvSpPr>
          <p:cNvPr id="6" name="Pentagon 5"/>
          <p:cNvSpPr/>
          <p:nvPr/>
        </p:nvSpPr>
        <p:spPr>
          <a:xfrm>
            <a:off x="769938" y="3581400"/>
            <a:ext cx="1058862" cy="484188"/>
          </a:xfrm>
          <a:prstGeom prst="homePlate">
            <a:avLst/>
          </a:prstGeom>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7" name="Pentagon 6"/>
          <p:cNvSpPr/>
          <p:nvPr/>
        </p:nvSpPr>
        <p:spPr>
          <a:xfrm>
            <a:off x="2362200" y="3581400"/>
            <a:ext cx="990600" cy="484188"/>
          </a:xfrm>
          <a:prstGeom prst="homePlate">
            <a:avLst/>
          </a:prstGeom>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9" name="Pentagon 8"/>
          <p:cNvSpPr/>
          <p:nvPr/>
        </p:nvSpPr>
        <p:spPr>
          <a:xfrm>
            <a:off x="3975100" y="3581400"/>
            <a:ext cx="977900" cy="484188"/>
          </a:xfrm>
          <a:prstGeom prst="homePlate">
            <a:avLst/>
          </a:prstGeom>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10" name="Pentagon 9"/>
          <p:cNvSpPr/>
          <p:nvPr/>
        </p:nvSpPr>
        <p:spPr>
          <a:xfrm>
            <a:off x="5575300" y="3581400"/>
            <a:ext cx="977900" cy="484188"/>
          </a:xfrm>
          <a:prstGeom prst="homePlate">
            <a:avLst/>
          </a:prstGeom>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11" name="Pentagon 10"/>
          <p:cNvSpPr/>
          <p:nvPr/>
        </p:nvSpPr>
        <p:spPr>
          <a:xfrm>
            <a:off x="5575300" y="2590800"/>
            <a:ext cx="977900" cy="484188"/>
          </a:xfrm>
          <a:prstGeom prst="homePlate">
            <a:avLst/>
          </a:prstGeom>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12" name="Pentagon 11"/>
          <p:cNvSpPr/>
          <p:nvPr/>
        </p:nvSpPr>
        <p:spPr>
          <a:xfrm>
            <a:off x="5575300" y="4621213"/>
            <a:ext cx="977900" cy="484187"/>
          </a:xfrm>
          <a:prstGeom prst="homePlate">
            <a:avLst/>
          </a:prstGeom>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GB" sz="1800">
              <a:solidFill>
                <a:srgbClr val="FFFFFF"/>
              </a:solidFill>
              <a:ea typeface="ＭＳ Ｐゴシック" pitchFamily="-84" charset="-128"/>
              <a:cs typeface="ＭＳ Ｐゴシック" pitchFamily="-84" charset="-128"/>
            </a:endParaRPr>
          </a:p>
        </p:txBody>
      </p:sp>
      <p:sp>
        <p:nvSpPr>
          <p:cNvPr id="13" name="TextBox 12"/>
          <p:cNvSpPr txBox="1">
            <a:spLocks noChangeArrowheads="1"/>
          </p:cNvSpPr>
          <p:nvPr/>
        </p:nvSpPr>
        <p:spPr bwMode="auto">
          <a:xfrm>
            <a:off x="657225" y="4251325"/>
            <a:ext cx="874407" cy="369332"/>
          </a:xfrm>
          <a:prstGeom prst="rect">
            <a:avLst/>
          </a:prstGeom>
          <a:noFill/>
          <a:ln w="9525">
            <a:noFill/>
            <a:miter lim="800000"/>
            <a:headEnd/>
            <a:tailEnd/>
          </a:ln>
        </p:spPr>
        <p:txBody>
          <a:bodyPr wrap="none">
            <a:prstTxWarp prst="textNoShape">
              <a:avLst/>
            </a:prstTxWarp>
            <a:spAutoFit/>
          </a:bodyPr>
          <a:lstStyle/>
          <a:p>
            <a:r>
              <a:rPr lang="es-ES" dirty="0" smtClean="0"/>
              <a:t>Viveros</a:t>
            </a:r>
            <a:endParaRPr lang="es-ES" sz="1800" dirty="0"/>
          </a:p>
        </p:txBody>
      </p:sp>
      <p:sp>
        <p:nvSpPr>
          <p:cNvPr id="14" name="TextBox 13"/>
          <p:cNvSpPr txBox="1">
            <a:spLocks noChangeArrowheads="1"/>
          </p:cNvSpPr>
          <p:nvPr/>
        </p:nvSpPr>
        <p:spPr bwMode="auto">
          <a:xfrm>
            <a:off x="2362200" y="4251325"/>
            <a:ext cx="836576" cy="646331"/>
          </a:xfrm>
          <a:prstGeom prst="rect">
            <a:avLst/>
          </a:prstGeom>
          <a:noFill/>
          <a:ln w="9525">
            <a:noFill/>
            <a:miter lim="800000"/>
            <a:headEnd/>
            <a:tailEnd/>
          </a:ln>
        </p:spPr>
        <p:txBody>
          <a:bodyPr wrap="none">
            <a:prstTxWarp prst="textNoShape">
              <a:avLst/>
            </a:prstTxWarp>
            <a:spAutoFit/>
          </a:bodyPr>
          <a:lstStyle/>
          <a:p>
            <a:r>
              <a:rPr lang="es-ES" dirty="0" smtClean="0"/>
              <a:t>Cultivo</a:t>
            </a:r>
            <a:endParaRPr lang="es-ES" sz="1800" dirty="0" smtClean="0"/>
          </a:p>
          <a:p>
            <a:r>
              <a:rPr lang="en-US" sz="1800" dirty="0" smtClean="0"/>
              <a:t>(</a:t>
            </a:r>
            <a:r>
              <a:rPr lang="en-US" sz="1800" dirty="0"/>
              <a:t>300)</a:t>
            </a:r>
          </a:p>
        </p:txBody>
      </p:sp>
      <p:sp>
        <p:nvSpPr>
          <p:cNvPr id="15" name="TextBox 14"/>
          <p:cNvSpPr txBox="1">
            <a:spLocks noChangeArrowheads="1"/>
          </p:cNvSpPr>
          <p:nvPr/>
        </p:nvSpPr>
        <p:spPr bwMode="auto">
          <a:xfrm>
            <a:off x="3929063" y="4251325"/>
            <a:ext cx="1425455" cy="646331"/>
          </a:xfrm>
          <a:prstGeom prst="rect">
            <a:avLst/>
          </a:prstGeom>
          <a:noFill/>
          <a:ln w="9525">
            <a:noFill/>
            <a:miter lim="800000"/>
            <a:headEnd/>
            <a:tailEnd/>
          </a:ln>
        </p:spPr>
        <p:txBody>
          <a:bodyPr wrap="none">
            <a:prstTxWarp prst="textNoShape">
              <a:avLst/>
            </a:prstTxWarp>
            <a:spAutoFit/>
          </a:bodyPr>
          <a:lstStyle/>
          <a:p>
            <a:r>
              <a:rPr lang="es-ES" dirty="0" smtClean="0"/>
              <a:t>Refrigeración</a:t>
            </a:r>
            <a:endParaRPr lang="es-ES" sz="1800" dirty="0" smtClean="0"/>
          </a:p>
          <a:p>
            <a:r>
              <a:rPr lang="en-US" sz="1800" dirty="0" smtClean="0"/>
              <a:t>(</a:t>
            </a:r>
            <a:r>
              <a:rPr lang="en-US" sz="1800" dirty="0"/>
              <a:t>7)</a:t>
            </a:r>
          </a:p>
        </p:txBody>
      </p:sp>
      <p:sp>
        <p:nvSpPr>
          <p:cNvPr id="16" name="TextBox 15"/>
          <p:cNvSpPr txBox="1">
            <a:spLocks noChangeArrowheads="1"/>
          </p:cNvSpPr>
          <p:nvPr/>
        </p:nvSpPr>
        <p:spPr bwMode="auto">
          <a:xfrm>
            <a:off x="6781800" y="2678113"/>
            <a:ext cx="2059603" cy="369332"/>
          </a:xfrm>
          <a:prstGeom prst="rect">
            <a:avLst/>
          </a:prstGeom>
          <a:noFill/>
          <a:ln w="9525">
            <a:noFill/>
            <a:miter lim="800000"/>
            <a:headEnd/>
            <a:tailEnd/>
          </a:ln>
        </p:spPr>
        <p:txBody>
          <a:bodyPr wrap="none">
            <a:prstTxWarp prst="textNoShape">
              <a:avLst/>
            </a:prstTxWarp>
            <a:spAutoFit/>
          </a:bodyPr>
          <a:lstStyle/>
          <a:p>
            <a:r>
              <a:rPr lang="es-ES" dirty="0" smtClean="0"/>
              <a:t>Cadenas  minoristas</a:t>
            </a:r>
            <a:endParaRPr lang="es-ES" sz="1800" dirty="0"/>
          </a:p>
        </p:txBody>
      </p:sp>
      <p:sp>
        <p:nvSpPr>
          <p:cNvPr id="17" name="TextBox 16"/>
          <p:cNvSpPr txBox="1">
            <a:spLocks noChangeArrowheads="1"/>
          </p:cNvSpPr>
          <p:nvPr/>
        </p:nvSpPr>
        <p:spPr bwMode="auto">
          <a:xfrm>
            <a:off x="6781800" y="3657600"/>
            <a:ext cx="1206228" cy="369332"/>
          </a:xfrm>
          <a:prstGeom prst="rect">
            <a:avLst/>
          </a:prstGeom>
          <a:noFill/>
          <a:ln w="9525">
            <a:noFill/>
            <a:miter lim="800000"/>
            <a:headEnd/>
            <a:tailEnd/>
          </a:ln>
        </p:spPr>
        <p:txBody>
          <a:bodyPr wrap="none">
            <a:prstTxWarp prst="textNoShape">
              <a:avLst/>
            </a:prstTxWarp>
            <a:spAutoFit/>
          </a:bodyPr>
          <a:lstStyle/>
          <a:p>
            <a:r>
              <a:rPr lang="es-ES" dirty="0" smtClean="0"/>
              <a:t>Mayoristas</a:t>
            </a:r>
            <a:endParaRPr lang="es-ES" sz="1800" dirty="0"/>
          </a:p>
        </p:txBody>
      </p:sp>
      <p:sp>
        <p:nvSpPr>
          <p:cNvPr id="18" name="TextBox 17"/>
          <p:cNvSpPr txBox="1">
            <a:spLocks noChangeArrowheads="1"/>
          </p:cNvSpPr>
          <p:nvPr/>
        </p:nvSpPr>
        <p:spPr bwMode="auto">
          <a:xfrm>
            <a:off x="6781800" y="4648200"/>
            <a:ext cx="1634999" cy="369332"/>
          </a:xfrm>
          <a:prstGeom prst="rect">
            <a:avLst/>
          </a:prstGeom>
          <a:noFill/>
          <a:ln w="9525">
            <a:noFill/>
            <a:miter lim="800000"/>
            <a:headEnd/>
            <a:tailEnd/>
          </a:ln>
        </p:spPr>
        <p:txBody>
          <a:bodyPr wrap="none">
            <a:prstTxWarp prst="textNoShape">
              <a:avLst/>
            </a:prstTxWarp>
            <a:spAutoFit/>
          </a:bodyPr>
          <a:lstStyle/>
          <a:p>
            <a:r>
              <a:rPr lang="es-ES" sz="1800" dirty="0" smtClean="0"/>
              <a:t>Transformación</a:t>
            </a:r>
            <a:endParaRPr lang="es-ES" sz="1800" dirty="0"/>
          </a:p>
        </p:txBody>
      </p:sp>
      <p:sp>
        <p:nvSpPr>
          <p:cNvPr id="19" name="TextBox 18"/>
          <p:cNvSpPr txBox="1">
            <a:spLocks noChangeArrowheads="1"/>
          </p:cNvSpPr>
          <p:nvPr/>
        </p:nvSpPr>
        <p:spPr bwMode="auto">
          <a:xfrm>
            <a:off x="769938" y="5878513"/>
            <a:ext cx="2090829" cy="369332"/>
          </a:xfrm>
          <a:prstGeom prst="rect">
            <a:avLst/>
          </a:prstGeom>
          <a:noFill/>
          <a:ln w="19050">
            <a:noFill/>
            <a:round/>
            <a:headEnd/>
            <a:tailEnd/>
          </a:ln>
        </p:spPr>
        <p:txBody>
          <a:bodyPr wrap="none">
            <a:prstTxWarp prst="textNoShape">
              <a:avLst/>
            </a:prstTxWarp>
            <a:spAutoFit/>
          </a:bodyPr>
          <a:lstStyle/>
          <a:p>
            <a:r>
              <a:rPr lang="es-ES" dirty="0" smtClean="0"/>
              <a:t>Campaña de la fresa</a:t>
            </a:r>
            <a:endParaRPr lang="es-ES" sz="1800" dirty="0"/>
          </a:p>
        </p:txBody>
      </p:sp>
      <p:sp>
        <p:nvSpPr>
          <p:cNvPr id="20" name="TextBox 19"/>
          <p:cNvSpPr txBox="1">
            <a:spLocks noChangeArrowheads="1"/>
          </p:cNvSpPr>
          <p:nvPr/>
        </p:nvSpPr>
        <p:spPr bwMode="auto">
          <a:xfrm>
            <a:off x="3886200" y="4887913"/>
            <a:ext cx="928688" cy="369887"/>
          </a:xfrm>
          <a:prstGeom prst="rect">
            <a:avLst/>
          </a:prstGeom>
          <a:noFill/>
          <a:ln w="9525">
            <a:noFill/>
            <a:miter lim="800000"/>
            <a:headEnd/>
            <a:tailEnd/>
          </a:ln>
        </p:spPr>
        <p:txBody>
          <a:bodyPr wrap="none">
            <a:prstTxWarp prst="textNoShape">
              <a:avLst/>
            </a:prstTxWarp>
            <a:spAutoFit/>
          </a:bodyPr>
          <a:lstStyle/>
          <a:p>
            <a:r>
              <a:rPr lang="en-US" sz="1800" dirty="0">
                <a:solidFill>
                  <a:srgbClr val="FF0000"/>
                </a:solidFill>
              </a:rPr>
              <a:t>(</a:t>
            </a:r>
            <a:r>
              <a:rPr lang="en-US" sz="1800" dirty="0" err="1">
                <a:solidFill>
                  <a:srgbClr val="FF0000"/>
                </a:solidFill>
              </a:rPr>
              <a:t>objetivo</a:t>
            </a:r>
            <a:r>
              <a:rPr lang="en-US" sz="1800" dirty="0">
                <a:solidFill>
                  <a:srgbClr val="FF0000"/>
                </a:solidFill>
              </a:rPr>
              <a:t>)</a:t>
            </a:r>
          </a:p>
        </p:txBody>
      </p:sp>
      <p:sp>
        <p:nvSpPr>
          <p:cNvPr id="21" name="TextBox 20"/>
          <p:cNvSpPr txBox="1">
            <a:spLocks noChangeArrowheads="1"/>
          </p:cNvSpPr>
          <p:nvPr/>
        </p:nvSpPr>
        <p:spPr bwMode="auto">
          <a:xfrm>
            <a:off x="6858000" y="2971800"/>
            <a:ext cx="1223963" cy="369888"/>
          </a:xfrm>
          <a:prstGeom prst="rect">
            <a:avLst/>
          </a:prstGeom>
          <a:noFill/>
          <a:ln w="9525">
            <a:noFill/>
            <a:miter lim="800000"/>
            <a:headEnd/>
            <a:tailEnd/>
          </a:ln>
        </p:spPr>
        <p:txBody>
          <a:bodyPr wrap="none">
            <a:prstTxWarp prst="textNoShape">
              <a:avLst/>
            </a:prstTxWarp>
            <a:spAutoFit/>
          </a:bodyPr>
          <a:lstStyle/>
          <a:p>
            <a:r>
              <a:rPr lang="en-US" sz="1800">
                <a:solidFill>
                  <a:srgbClr val="FF0000"/>
                </a:solidFill>
              </a:rPr>
              <a:t>(influencia)</a:t>
            </a:r>
          </a:p>
        </p:txBody>
      </p:sp>
      <p:sp>
        <p:nvSpPr>
          <p:cNvPr id="22" name="TextBox 21"/>
          <p:cNvSpPr txBox="1">
            <a:spLocks noChangeArrowheads="1"/>
          </p:cNvSpPr>
          <p:nvPr/>
        </p:nvSpPr>
        <p:spPr bwMode="auto">
          <a:xfrm>
            <a:off x="592138" y="2047875"/>
            <a:ext cx="4008918" cy="923330"/>
          </a:xfrm>
          <a:prstGeom prst="rect">
            <a:avLst/>
          </a:prstGeom>
          <a:noFill/>
          <a:ln w="9525">
            <a:noFill/>
            <a:miter lim="800000"/>
            <a:headEnd/>
            <a:tailEnd/>
          </a:ln>
        </p:spPr>
        <p:txBody>
          <a:bodyPr wrap="none">
            <a:prstTxWarp prst="textNoShape">
              <a:avLst/>
            </a:prstTxWarp>
            <a:spAutoFit/>
          </a:bodyPr>
          <a:lstStyle/>
          <a:p>
            <a:r>
              <a:rPr lang="en-US" dirty="0" smtClean="0"/>
              <a:t>¿</a:t>
            </a:r>
            <a:r>
              <a:rPr lang="es-ES" dirty="0" smtClean="0"/>
              <a:t>En qué áreas se generan los beneficios</a:t>
            </a:r>
            <a:r>
              <a:rPr lang="es-ES" sz="1800" dirty="0" smtClean="0"/>
              <a:t>?</a:t>
            </a:r>
          </a:p>
          <a:p>
            <a:r>
              <a:rPr lang="es-ES" dirty="0" smtClean="0"/>
              <a:t>¿Quién controla las etapas clave</a:t>
            </a:r>
            <a:r>
              <a:rPr lang="es-ES" sz="1800" dirty="0" smtClean="0"/>
              <a:t>?</a:t>
            </a:r>
          </a:p>
          <a:p>
            <a:r>
              <a:rPr lang="es-ES" dirty="0" smtClean="0"/>
              <a:t>¿Cuáles son los puntos críticos</a:t>
            </a:r>
            <a:r>
              <a:rPr lang="es-ES" sz="1800" dirty="0" smtClean="0"/>
              <a:t>?</a:t>
            </a:r>
            <a:endParaRPr lang="es-ES" sz="1800" dirty="0"/>
          </a:p>
        </p:txBody>
      </p:sp>
      <p:sp>
        <p:nvSpPr>
          <p:cNvPr id="23" name="TextBox 22"/>
          <p:cNvSpPr txBox="1">
            <a:spLocks noChangeArrowheads="1"/>
          </p:cNvSpPr>
          <p:nvPr/>
        </p:nvSpPr>
        <p:spPr bwMode="auto">
          <a:xfrm>
            <a:off x="2330450" y="4921250"/>
            <a:ext cx="1403350" cy="368300"/>
          </a:xfrm>
          <a:prstGeom prst="rect">
            <a:avLst/>
          </a:prstGeom>
          <a:noFill/>
          <a:ln w="9525">
            <a:noFill/>
            <a:miter lim="800000"/>
            <a:headEnd/>
            <a:tailEnd/>
          </a:ln>
        </p:spPr>
        <p:txBody>
          <a:bodyPr wrap="none">
            <a:prstTxWarp prst="textNoShape">
              <a:avLst/>
            </a:prstTxWarp>
            <a:spAutoFit/>
          </a:bodyPr>
          <a:lstStyle/>
          <a:p>
            <a:r>
              <a:rPr lang="en-US" sz="1800">
                <a:solidFill>
                  <a:srgbClr val="FF0000"/>
                </a:solidFill>
              </a:rPr>
              <a:t>(empleadores)</a:t>
            </a: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7649" y="5885073"/>
            <a:ext cx="2474499" cy="87504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dissolve">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dissolve">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accel="50000" decel="5000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1000" fill="hold"/>
                                        <p:tgtEl>
                                          <p:spTgt spid="6"/>
                                        </p:tgtEl>
                                        <p:attrNameLst>
                                          <p:attrName>ppt_x</p:attrName>
                                        </p:attrNameLst>
                                      </p:cBhvr>
                                      <p:tavLst>
                                        <p:tav tm="0">
                                          <p:val>
                                            <p:strVal val="0-#ppt_w/2"/>
                                          </p:val>
                                        </p:tav>
                                        <p:tav tm="100000">
                                          <p:val>
                                            <p:strVal val="#ppt_x"/>
                                          </p:val>
                                        </p:tav>
                                      </p:tavLst>
                                    </p:anim>
                                    <p:anim calcmode="lin" valueType="num">
                                      <p:cBhvr additive="base">
                                        <p:cTn id="18" dur="1000" fill="hold"/>
                                        <p:tgtEl>
                                          <p:spTgt spid="6"/>
                                        </p:tgtEl>
                                        <p:attrNameLst>
                                          <p:attrName>ppt_y</p:attrName>
                                        </p:attrNameLst>
                                      </p:cBhvr>
                                      <p:tavLst>
                                        <p:tav tm="0">
                                          <p:val>
                                            <p:strVal val="#ppt_y"/>
                                          </p:val>
                                        </p:tav>
                                        <p:tav tm="100000">
                                          <p:val>
                                            <p:strVal val="#ppt_y"/>
                                          </p:val>
                                        </p:tav>
                                      </p:tavLst>
                                    </p:anim>
                                  </p:childTnLst>
                                </p:cTn>
                              </p:par>
                              <p:par>
                                <p:cTn id="19" presetID="2" presetClass="entr" presetSubtype="8" accel="50000" decel="5000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additive="base">
                                        <p:cTn id="21" dur="1000" fill="hold"/>
                                        <p:tgtEl>
                                          <p:spTgt spid="13"/>
                                        </p:tgtEl>
                                        <p:attrNameLst>
                                          <p:attrName>ppt_x</p:attrName>
                                        </p:attrNameLst>
                                      </p:cBhvr>
                                      <p:tavLst>
                                        <p:tav tm="0">
                                          <p:val>
                                            <p:strVal val="0-#ppt_w/2"/>
                                          </p:val>
                                        </p:tav>
                                        <p:tav tm="100000">
                                          <p:val>
                                            <p:strVal val="#ppt_x"/>
                                          </p:val>
                                        </p:tav>
                                      </p:tavLst>
                                    </p:anim>
                                    <p:anim calcmode="lin" valueType="num">
                                      <p:cBhvr additive="base">
                                        <p:cTn id="22" dur="10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accel="50000" decel="5000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1000" fill="hold"/>
                                        <p:tgtEl>
                                          <p:spTgt spid="7"/>
                                        </p:tgtEl>
                                        <p:attrNameLst>
                                          <p:attrName>ppt_x</p:attrName>
                                        </p:attrNameLst>
                                      </p:cBhvr>
                                      <p:tavLst>
                                        <p:tav tm="0">
                                          <p:val>
                                            <p:strVal val="0-#ppt_w/2"/>
                                          </p:val>
                                        </p:tav>
                                        <p:tav tm="100000">
                                          <p:val>
                                            <p:strVal val="#ppt_x"/>
                                          </p:val>
                                        </p:tav>
                                      </p:tavLst>
                                    </p:anim>
                                    <p:anim calcmode="lin" valueType="num">
                                      <p:cBhvr additive="base">
                                        <p:cTn id="28" dur="1000" fill="hold"/>
                                        <p:tgtEl>
                                          <p:spTgt spid="7"/>
                                        </p:tgtEl>
                                        <p:attrNameLst>
                                          <p:attrName>ppt_y</p:attrName>
                                        </p:attrNameLst>
                                      </p:cBhvr>
                                      <p:tavLst>
                                        <p:tav tm="0">
                                          <p:val>
                                            <p:strVal val="#ppt_y"/>
                                          </p:val>
                                        </p:tav>
                                        <p:tav tm="100000">
                                          <p:val>
                                            <p:strVal val="#ppt_y"/>
                                          </p:val>
                                        </p:tav>
                                      </p:tavLst>
                                    </p:anim>
                                  </p:childTnLst>
                                </p:cTn>
                              </p:par>
                              <p:par>
                                <p:cTn id="29" presetID="2" presetClass="entr" presetSubtype="8" accel="50000" decel="5000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1000" fill="hold"/>
                                        <p:tgtEl>
                                          <p:spTgt spid="14"/>
                                        </p:tgtEl>
                                        <p:attrNameLst>
                                          <p:attrName>ppt_x</p:attrName>
                                        </p:attrNameLst>
                                      </p:cBhvr>
                                      <p:tavLst>
                                        <p:tav tm="0">
                                          <p:val>
                                            <p:strVal val="0-#ppt_w/2"/>
                                          </p:val>
                                        </p:tav>
                                        <p:tav tm="100000">
                                          <p:val>
                                            <p:strVal val="#ppt_x"/>
                                          </p:val>
                                        </p:tav>
                                      </p:tavLst>
                                    </p:anim>
                                    <p:anim calcmode="lin" valueType="num">
                                      <p:cBhvr additive="base">
                                        <p:cTn id="32" dur="10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accel="50000" decel="5000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1000" fill="hold"/>
                                        <p:tgtEl>
                                          <p:spTgt spid="9"/>
                                        </p:tgtEl>
                                        <p:attrNameLst>
                                          <p:attrName>ppt_x</p:attrName>
                                        </p:attrNameLst>
                                      </p:cBhvr>
                                      <p:tavLst>
                                        <p:tav tm="0">
                                          <p:val>
                                            <p:strVal val="0-#ppt_w/2"/>
                                          </p:val>
                                        </p:tav>
                                        <p:tav tm="100000">
                                          <p:val>
                                            <p:strVal val="#ppt_x"/>
                                          </p:val>
                                        </p:tav>
                                      </p:tavLst>
                                    </p:anim>
                                    <p:anim calcmode="lin" valueType="num">
                                      <p:cBhvr additive="base">
                                        <p:cTn id="38" dur="1000" fill="hold"/>
                                        <p:tgtEl>
                                          <p:spTgt spid="9"/>
                                        </p:tgtEl>
                                        <p:attrNameLst>
                                          <p:attrName>ppt_y</p:attrName>
                                        </p:attrNameLst>
                                      </p:cBhvr>
                                      <p:tavLst>
                                        <p:tav tm="0">
                                          <p:val>
                                            <p:strVal val="#ppt_y"/>
                                          </p:val>
                                        </p:tav>
                                        <p:tav tm="100000">
                                          <p:val>
                                            <p:strVal val="#ppt_y"/>
                                          </p:val>
                                        </p:tav>
                                      </p:tavLst>
                                    </p:anim>
                                  </p:childTnLst>
                                </p:cTn>
                              </p:par>
                              <p:par>
                                <p:cTn id="39" presetID="2" presetClass="entr" presetSubtype="8" accel="50000" decel="5000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1000" fill="hold"/>
                                        <p:tgtEl>
                                          <p:spTgt spid="15"/>
                                        </p:tgtEl>
                                        <p:attrNameLst>
                                          <p:attrName>ppt_x</p:attrName>
                                        </p:attrNameLst>
                                      </p:cBhvr>
                                      <p:tavLst>
                                        <p:tav tm="0">
                                          <p:val>
                                            <p:strVal val="0-#ppt_w/2"/>
                                          </p:val>
                                        </p:tav>
                                        <p:tav tm="100000">
                                          <p:val>
                                            <p:strVal val="#ppt_x"/>
                                          </p:val>
                                        </p:tav>
                                      </p:tavLst>
                                    </p:anim>
                                    <p:anim calcmode="lin" valueType="num">
                                      <p:cBhvr additive="base">
                                        <p:cTn id="42" dur="10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accel="50000" decel="5000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additive="base">
                                        <p:cTn id="47" dur="1000" fill="hold"/>
                                        <p:tgtEl>
                                          <p:spTgt spid="11"/>
                                        </p:tgtEl>
                                        <p:attrNameLst>
                                          <p:attrName>ppt_x</p:attrName>
                                        </p:attrNameLst>
                                      </p:cBhvr>
                                      <p:tavLst>
                                        <p:tav tm="0">
                                          <p:val>
                                            <p:strVal val="0-#ppt_w/2"/>
                                          </p:val>
                                        </p:tav>
                                        <p:tav tm="100000">
                                          <p:val>
                                            <p:strVal val="#ppt_x"/>
                                          </p:val>
                                        </p:tav>
                                      </p:tavLst>
                                    </p:anim>
                                    <p:anim calcmode="lin" valueType="num">
                                      <p:cBhvr additive="base">
                                        <p:cTn id="48" dur="1000" fill="hold"/>
                                        <p:tgtEl>
                                          <p:spTgt spid="11"/>
                                        </p:tgtEl>
                                        <p:attrNameLst>
                                          <p:attrName>ppt_y</p:attrName>
                                        </p:attrNameLst>
                                      </p:cBhvr>
                                      <p:tavLst>
                                        <p:tav tm="0">
                                          <p:val>
                                            <p:strVal val="#ppt_y"/>
                                          </p:val>
                                        </p:tav>
                                        <p:tav tm="100000">
                                          <p:val>
                                            <p:strVal val="#ppt_y"/>
                                          </p:val>
                                        </p:tav>
                                      </p:tavLst>
                                    </p:anim>
                                  </p:childTnLst>
                                </p:cTn>
                              </p:par>
                              <p:par>
                                <p:cTn id="49" presetID="2" presetClass="entr" presetSubtype="8" accel="50000" decel="50000" fill="hold" grpId="0" nodeType="with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additive="base">
                                        <p:cTn id="51" dur="1000" fill="hold"/>
                                        <p:tgtEl>
                                          <p:spTgt spid="16"/>
                                        </p:tgtEl>
                                        <p:attrNameLst>
                                          <p:attrName>ppt_x</p:attrName>
                                        </p:attrNameLst>
                                      </p:cBhvr>
                                      <p:tavLst>
                                        <p:tav tm="0">
                                          <p:val>
                                            <p:strVal val="0-#ppt_w/2"/>
                                          </p:val>
                                        </p:tav>
                                        <p:tav tm="100000">
                                          <p:val>
                                            <p:strVal val="#ppt_x"/>
                                          </p:val>
                                        </p:tav>
                                      </p:tavLst>
                                    </p:anim>
                                    <p:anim calcmode="lin" valueType="num">
                                      <p:cBhvr additive="base">
                                        <p:cTn id="52" dur="1000" fill="hold"/>
                                        <p:tgtEl>
                                          <p:spTgt spid="16"/>
                                        </p:tgtEl>
                                        <p:attrNameLst>
                                          <p:attrName>ppt_y</p:attrName>
                                        </p:attrNameLst>
                                      </p:cBhvr>
                                      <p:tavLst>
                                        <p:tav tm="0">
                                          <p:val>
                                            <p:strVal val="#ppt_y"/>
                                          </p:val>
                                        </p:tav>
                                        <p:tav tm="100000">
                                          <p:val>
                                            <p:strVal val="#ppt_y"/>
                                          </p:val>
                                        </p:tav>
                                      </p:tavLst>
                                    </p:anim>
                                  </p:childTnLst>
                                </p:cTn>
                              </p:par>
                              <p:par>
                                <p:cTn id="53" presetID="2" presetClass="entr" presetSubtype="8" accel="50000" decel="50000" fill="hold" grpId="0" nodeType="with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1000" fill="hold"/>
                                        <p:tgtEl>
                                          <p:spTgt spid="10"/>
                                        </p:tgtEl>
                                        <p:attrNameLst>
                                          <p:attrName>ppt_x</p:attrName>
                                        </p:attrNameLst>
                                      </p:cBhvr>
                                      <p:tavLst>
                                        <p:tav tm="0">
                                          <p:val>
                                            <p:strVal val="0-#ppt_w/2"/>
                                          </p:val>
                                        </p:tav>
                                        <p:tav tm="100000">
                                          <p:val>
                                            <p:strVal val="#ppt_x"/>
                                          </p:val>
                                        </p:tav>
                                      </p:tavLst>
                                    </p:anim>
                                    <p:anim calcmode="lin" valueType="num">
                                      <p:cBhvr additive="base">
                                        <p:cTn id="56" dur="1000" fill="hold"/>
                                        <p:tgtEl>
                                          <p:spTgt spid="10"/>
                                        </p:tgtEl>
                                        <p:attrNameLst>
                                          <p:attrName>ppt_y</p:attrName>
                                        </p:attrNameLst>
                                      </p:cBhvr>
                                      <p:tavLst>
                                        <p:tav tm="0">
                                          <p:val>
                                            <p:strVal val="#ppt_y"/>
                                          </p:val>
                                        </p:tav>
                                        <p:tav tm="100000">
                                          <p:val>
                                            <p:strVal val="#ppt_y"/>
                                          </p:val>
                                        </p:tav>
                                      </p:tavLst>
                                    </p:anim>
                                  </p:childTnLst>
                                </p:cTn>
                              </p:par>
                              <p:par>
                                <p:cTn id="57" presetID="2" presetClass="entr" presetSubtype="8" accel="50000" decel="50000" fill="hold" grpId="0" nodeType="withEffect">
                                  <p:stCondLst>
                                    <p:cond delay="0"/>
                                  </p:stCondLst>
                                  <p:childTnLst>
                                    <p:set>
                                      <p:cBhvr>
                                        <p:cTn id="58" dur="1" fill="hold">
                                          <p:stCondLst>
                                            <p:cond delay="0"/>
                                          </p:stCondLst>
                                        </p:cTn>
                                        <p:tgtEl>
                                          <p:spTgt spid="17"/>
                                        </p:tgtEl>
                                        <p:attrNameLst>
                                          <p:attrName>style.visibility</p:attrName>
                                        </p:attrNameLst>
                                      </p:cBhvr>
                                      <p:to>
                                        <p:strVal val="visible"/>
                                      </p:to>
                                    </p:set>
                                    <p:anim calcmode="lin" valueType="num">
                                      <p:cBhvr additive="base">
                                        <p:cTn id="59" dur="1000" fill="hold"/>
                                        <p:tgtEl>
                                          <p:spTgt spid="17"/>
                                        </p:tgtEl>
                                        <p:attrNameLst>
                                          <p:attrName>ppt_x</p:attrName>
                                        </p:attrNameLst>
                                      </p:cBhvr>
                                      <p:tavLst>
                                        <p:tav tm="0">
                                          <p:val>
                                            <p:strVal val="0-#ppt_w/2"/>
                                          </p:val>
                                        </p:tav>
                                        <p:tav tm="100000">
                                          <p:val>
                                            <p:strVal val="#ppt_x"/>
                                          </p:val>
                                        </p:tav>
                                      </p:tavLst>
                                    </p:anim>
                                    <p:anim calcmode="lin" valueType="num">
                                      <p:cBhvr additive="base">
                                        <p:cTn id="60" dur="1000" fill="hold"/>
                                        <p:tgtEl>
                                          <p:spTgt spid="17"/>
                                        </p:tgtEl>
                                        <p:attrNameLst>
                                          <p:attrName>ppt_y</p:attrName>
                                        </p:attrNameLst>
                                      </p:cBhvr>
                                      <p:tavLst>
                                        <p:tav tm="0">
                                          <p:val>
                                            <p:strVal val="#ppt_y"/>
                                          </p:val>
                                        </p:tav>
                                        <p:tav tm="100000">
                                          <p:val>
                                            <p:strVal val="#ppt_y"/>
                                          </p:val>
                                        </p:tav>
                                      </p:tavLst>
                                    </p:anim>
                                  </p:childTnLst>
                                </p:cTn>
                              </p:par>
                              <p:par>
                                <p:cTn id="61" presetID="2" presetClass="entr" presetSubtype="8" accel="50000" decel="50000" fill="hold" grpId="0" nodeType="withEffect">
                                  <p:stCondLst>
                                    <p:cond delay="0"/>
                                  </p:stCondLst>
                                  <p:childTnLst>
                                    <p:set>
                                      <p:cBhvr>
                                        <p:cTn id="62" dur="1" fill="hold">
                                          <p:stCondLst>
                                            <p:cond delay="0"/>
                                          </p:stCondLst>
                                        </p:cTn>
                                        <p:tgtEl>
                                          <p:spTgt spid="12"/>
                                        </p:tgtEl>
                                        <p:attrNameLst>
                                          <p:attrName>style.visibility</p:attrName>
                                        </p:attrNameLst>
                                      </p:cBhvr>
                                      <p:to>
                                        <p:strVal val="visible"/>
                                      </p:to>
                                    </p:set>
                                    <p:anim calcmode="lin" valueType="num">
                                      <p:cBhvr additive="base">
                                        <p:cTn id="63" dur="1000" fill="hold"/>
                                        <p:tgtEl>
                                          <p:spTgt spid="12"/>
                                        </p:tgtEl>
                                        <p:attrNameLst>
                                          <p:attrName>ppt_x</p:attrName>
                                        </p:attrNameLst>
                                      </p:cBhvr>
                                      <p:tavLst>
                                        <p:tav tm="0">
                                          <p:val>
                                            <p:strVal val="0-#ppt_w/2"/>
                                          </p:val>
                                        </p:tav>
                                        <p:tav tm="100000">
                                          <p:val>
                                            <p:strVal val="#ppt_x"/>
                                          </p:val>
                                        </p:tav>
                                      </p:tavLst>
                                    </p:anim>
                                    <p:anim calcmode="lin" valueType="num">
                                      <p:cBhvr additive="base">
                                        <p:cTn id="64" dur="1000" fill="hold"/>
                                        <p:tgtEl>
                                          <p:spTgt spid="12"/>
                                        </p:tgtEl>
                                        <p:attrNameLst>
                                          <p:attrName>ppt_y</p:attrName>
                                        </p:attrNameLst>
                                      </p:cBhvr>
                                      <p:tavLst>
                                        <p:tav tm="0">
                                          <p:val>
                                            <p:strVal val="#ppt_y"/>
                                          </p:val>
                                        </p:tav>
                                        <p:tav tm="100000">
                                          <p:val>
                                            <p:strVal val="#ppt_y"/>
                                          </p:val>
                                        </p:tav>
                                      </p:tavLst>
                                    </p:anim>
                                  </p:childTnLst>
                                </p:cTn>
                              </p:par>
                              <p:par>
                                <p:cTn id="65" presetID="2" presetClass="entr" presetSubtype="8" accel="50000" decel="50000"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additive="base">
                                        <p:cTn id="67" dur="1000" fill="hold"/>
                                        <p:tgtEl>
                                          <p:spTgt spid="18"/>
                                        </p:tgtEl>
                                        <p:attrNameLst>
                                          <p:attrName>ppt_x</p:attrName>
                                        </p:attrNameLst>
                                      </p:cBhvr>
                                      <p:tavLst>
                                        <p:tav tm="0">
                                          <p:val>
                                            <p:strVal val="0-#ppt_w/2"/>
                                          </p:val>
                                        </p:tav>
                                        <p:tav tm="100000">
                                          <p:val>
                                            <p:strVal val="#ppt_x"/>
                                          </p:val>
                                        </p:tav>
                                      </p:tavLst>
                                    </p:anim>
                                    <p:anim calcmode="lin" valueType="num">
                                      <p:cBhvr additive="base">
                                        <p:cTn id="68" dur="10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9" presetClass="entr" presetSubtype="0" fill="hold" grpId="0" nodeType="clickEffect">
                                  <p:stCondLst>
                                    <p:cond delay="0"/>
                                  </p:stCondLst>
                                  <p:childTnLst>
                                    <p:set>
                                      <p:cBhvr>
                                        <p:cTn id="72" dur="1" fill="hold">
                                          <p:stCondLst>
                                            <p:cond delay="0"/>
                                          </p:stCondLst>
                                        </p:cTn>
                                        <p:tgtEl>
                                          <p:spTgt spid="23"/>
                                        </p:tgtEl>
                                        <p:attrNameLst>
                                          <p:attrName>style.visibility</p:attrName>
                                        </p:attrNameLst>
                                      </p:cBhvr>
                                      <p:to>
                                        <p:strVal val="visible"/>
                                      </p:to>
                                    </p:set>
                                    <p:animEffect transition="in" filter="dissolve">
                                      <p:cBhvr>
                                        <p:cTn id="73" dur="500"/>
                                        <p:tgtEl>
                                          <p:spTgt spid="23"/>
                                        </p:tgtEl>
                                      </p:cBhvr>
                                    </p:animEffect>
                                  </p:childTnLst>
                                </p:cTn>
                              </p:par>
                            </p:childTnLst>
                          </p:cTn>
                        </p:par>
                      </p:childTnLst>
                    </p:cTn>
                  </p:par>
                  <p:par>
                    <p:cTn id="74" fill="hold">
                      <p:stCondLst>
                        <p:cond delay="indefinite"/>
                      </p:stCondLst>
                      <p:childTnLst>
                        <p:par>
                          <p:cTn id="75" fill="hold">
                            <p:stCondLst>
                              <p:cond delay="0"/>
                            </p:stCondLst>
                            <p:childTnLst>
                              <p:par>
                                <p:cTn id="76" presetID="9" presetClass="entr" presetSubtype="0" fill="hold" grpId="0" nodeType="clickEffect">
                                  <p:stCondLst>
                                    <p:cond delay="0"/>
                                  </p:stCondLst>
                                  <p:childTnLst>
                                    <p:set>
                                      <p:cBhvr>
                                        <p:cTn id="77" dur="1" fill="hold">
                                          <p:stCondLst>
                                            <p:cond delay="0"/>
                                          </p:stCondLst>
                                        </p:cTn>
                                        <p:tgtEl>
                                          <p:spTgt spid="20"/>
                                        </p:tgtEl>
                                        <p:attrNameLst>
                                          <p:attrName>style.visibility</p:attrName>
                                        </p:attrNameLst>
                                      </p:cBhvr>
                                      <p:to>
                                        <p:strVal val="visible"/>
                                      </p:to>
                                    </p:set>
                                    <p:animEffect transition="in" filter="dissolve">
                                      <p:cBhvr>
                                        <p:cTn id="78" dur="500"/>
                                        <p:tgtEl>
                                          <p:spTgt spid="20"/>
                                        </p:tgtEl>
                                      </p:cBhvr>
                                    </p:animEffect>
                                  </p:childTnLst>
                                </p:cTn>
                              </p:par>
                            </p:childTnLst>
                          </p:cTn>
                        </p:par>
                      </p:childTnLst>
                    </p:cTn>
                  </p:par>
                  <p:par>
                    <p:cTn id="79" fill="hold">
                      <p:stCondLst>
                        <p:cond delay="indefinite"/>
                      </p:stCondLst>
                      <p:childTnLst>
                        <p:par>
                          <p:cTn id="80" fill="hold">
                            <p:stCondLst>
                              <p:cond delay="0"/>
                            </p:stCondLst>
                            <p:childTnLst>
                              <p:par>
                                <p:cTn id="81" presetID="9" presetClass="entr" presetSubtype="0" fill="hold" grpId="0" nodeType="clickEffect">
                                  <p:stCondLst>
                                    <p:cond delay="0"/>
                                  </p:stCondLst>
                                  <p:childTnLst>
                                    <p:set>
                                      <p:cBhvr>
                                        <p:cTn id="82" dur="1" fill="hold">
                                          <p:stCondLst>
                                            <p:cond delay="0"/>
                                          </p:stCondLst>
                                        </p:cTn>
                                        <p:tgtEl>
                                          <p:spTgt spid="21"/>
                                        </p:tgtEl>
                                        <p:attrNameLst>
                                          <p:attrName>style.visibility</p:attrName>
                                        </p:attrNameLst>
                                      </p:cBhvr>
                                      <p:to>
                                        <p:strVal val="visible"/>
                                      </p:to>
                                    </p:set>
                                    <p:animEffect transition="in" filter="dissolve">
                                      <p:cBhvr>
                                        <p:cTn id="8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P spid="11" grpId="0" animBg="1"/>
      <p:bldP spid="12" grpId="0" animBg="1"/>
      <p:bldP spid="13" grpId="0"/>
      <p:bldP spid="14" grpId="0"/>
      <p:bldP spid="15" grpId="0"/>
      <p:bldP spid="16" grpId="0"/>
      <p:bldP spid="17" grpId="0"/>
      <p:bldP spid="18" grpId="0"/>
      <p:bldP spid="19" grpId="0"/>
      <p:bldP spid="20" grpId="0"/>
      <p:bldP spid="21" grpId="0"/>
      <p:bldP spid="22" grpId="0"/>
      <p:bldP spid="2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1789</TotalTime>
  <Words>3497</Words>
  <Application>Microsoft Macintosh PowerPoint</Application>
  <PresentationFormat>On-screen Show (4:3)</PresentationFormat>
  <Paragraphs>484</Paragraphs>
  <Slides>26</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ＭＳ Ｐゴシック</vt:lpstr>
      <vt:lpstr>Arial</vt:lpstr>
      <vt:lpstr>Calibri</vt:lpstr>
      <vt:lpstr>Times New Roman</vt:lpstr>
      <vt:lpstr>Office Theme</vt:lpstr>
      <vt:lpstr>PowerPoint Presentation</vt:lpstr>
      <vt:lpstr>PowerPoint Presentation</vt:lpstr>
      <vt:lpstr>PowerPoint Presentation</vt:lpstr>
      <vt:lpstr>Campañas exhaustivas 10 conceptos clave</vt:lpstr>
      <vt:lpstr>La empresa, o el empleador,  puede ser vasta y compleja…  y tener una red de relaciones interconectadas </vt:lpstr>
      <vt:lpstr>Utilizamos campañas exhaustivas porque la organización de los lugares de trabajo no es suficiente para ganar</vt:lpstr>
      <vt:lpstr>Nuestro objetivo es el poder</vt:lpstr>
      <vt:lpstr>Analizar el negocio y el mercado</vt:lpstr>
      <vt:lpstr>Analizar la “cadena de producción”</vt:lpstr>
      <vt:lpstr>“Mapear” a los empresarios y los lugares de trabajo… y el sindicato</vt:lpstr>
      <vt:lpstr>“El mejor pedazo” (de una industria, una empresa, etc.)</vt:lpstr>
      <vt:lpstr>Formular una estrategia inicial</vt:lpstr>
      <vt:lpstr>PowerPoint Presentation</vt:lpstr>
      <vt:lpstr>Aprobación para la campaña</vt:lpstr>
      <vt:lpstr>Desarrollar los elementos de tierra, aire e internos</vt:lpstr>
      <vt:lpstr>PowerPoint Presentation</vt:lpstr>
      <vt:lpstr>PowerPoint Presentation</vt:lpstr>
      <vt:lpstr>Guerra terrestre:  movilización de trabajadores/as</vt:lpstr>
      <vt:lpstr>Guerra aérea: campaña sobre cuestiones fuera del lugar de trabajo</vt:lpstr>
      <vt:lpstr>Campaña interna</vt:lpstr>
      <vt:lpstr>Elementos de dimensión mundial</vt:lpstr>
      <vt:lpstr>Resultados</vt:lpstr>
      <vt:lpstr>Roles clave del personal de la campaña</vt:lpstr>
      <vt:lpstr>Roles de los/as trabajadores/as clave de la campaña</vt:lpstr>
      <vt:lpstr>PowerPoint Presentation</vt:lpstr>
      <vt:lpstr>Evaluación y revisión</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Nigel Venes</dc:creator>
  <cp:lastModifiedBy>Microsoft Office User</cp:lastModifiedBy>
  <cp:revision>150</cp:revision>
  <dcterms:created xsi:type="dcterms:W3CDTF">2014-08-13T22:47:10Z</dcterms:created>
  <dcterms:modified xsi:type="dcterms:W3CDTF">2019-11-22T16:36:54Z</dcterms:modified>
</cp:coreProperties>
</file>