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29" r:id="rId3"/>
    <p:sldId id="330" r:id="rId4"/>
    <p:sldId id="331" r:id="rId5"/>
    <p:sldId id="332" r:id="rId6"/>
    <p:sldId id="333" r:id="rId7"/>
    <p:sldId id="334" r:id="rId8"/>
    <p:sldId id="335" r:id="rId9"/>
    <p:sldId id="336" r:id="rId10"/>
    <p:sldId id="337" r:id="rId11"/>
    <p:sldId id="338" r:id="rId12"/>
    <p:sldId id="265" r:id="rId13"/>
    <p:sldId id="269" r:id="rId14"/>
    <p:sldId id="268" r:id="rId15"/>
    <p:sldId id="270" r:id="rId16"/>
    <p:sldId id="273" r:id="rId17"/>
    <p:sldId id="274" r:id="rId18"/>
    <p:sldId id="300" r:id="rId19"/>
    <p:sldId id="275" r:id="rId20"/>
    <p:sldId id="302" r:id="rId21"/>
    <p:sldId id="277" r:id="rId22"/>
    <p:sldId id="301" r:id="rId23"/>
    <p:sldId id="340" r:id="rId24"/>
    <p:sldId id="279" r:id="rId25"/>
    <p:sldId id="281" r:id="rId26"/>
    <p:sldId id="303" r:id="rId27"/>
    <p:sldId id="280" r:id="rId28"/>
    <p:sldId id="325" r:id="rId29"/>
    <p:sldId id="326" r:id="rId30"/>
    <p:sldId id="284" r:id="rId31"/>
    <p:sldId id="285" r:id="rId32"/>
    <p:sldId id="287"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76032" autoAdjust="0"/>
  </p:normalViewPr>
  <p:slideViewPr>
    <p:cSldViewPr>
      <p:cViewPr>
        <p:scale>
          <a:sx n="40" d="100"/>
          <a:sy n="40" d="100"/>
        </p:scale>
        <p:origin x="4264" y="14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1290" y="1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143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4D13CB-128F-4B7B-A093-29012EDA1F66}" type="datetimeFigureOut">
              <a:rPr lang="en-US" smtClean="0"/>
              <a:pPr/>
              <a:t>11/22/19</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B1761-C58C-4ACA-944F-4F6B9A77CDA1}" type="slidenum">
              <a:rPr lang="en-US" smtClean="0"/>
              <a:pPr/>
              <a:t>‹#›</a:t>
            </a:fld>
            <a:endParaRPr lang="es-ES"/>
          </a:p>
        </p:txBody>
      </p:sp>
    </p:spTree>
    <p:extLst>
      <p:ext uri="{BB962C8B-B14F-4D97-AF65-F5344CB8AC3E}">
        <p14:creationId xmlns:p14="http://schemas.microsoft.com/office/powerpoint/2010/main" val="1669356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Planificación estratégica para sindicatos </a:t>
            </a:r>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Estos son los pasos básicos:</a:t>
            </a:r>
          </a:p>
          <a:p>
            <a:endParaRPr lang="es-ES" dirty="0" smtClean="0"/>
          </a:p>
          <a:p>
            <a:pPr marL="228600" indent="-228600">
              <a:buAutoNum type="arabicPeriod"/>
            </a:pPr>
            <a:r>
              <a:rPr lang="es-ES" dirty="0" smtClean="0"/>
              <a:t>En cada plan debemos ser capaces de articular claramente lo que queremos conseguir. ¿Cuál es el objetivo? ¿Cuál es la visión? Debe estar claro y ser obvio. No lograremos persuadir a otras personas si no pueden comprender lo que estamos intentando conseguir. Debemos ser capaces de resumirlo en pocas frases breves.</a:t>
            </a:r>
          </a:p>
          <a:p>
            <a:pPr marL="228600" indent="-228600">
              <a:buAutoNum type="arabicPeriod"/>
            </a:pPr>
            <a:r>
              <a:rPr lang="es-ES" sz="1200" b="0" dirty="0" smtClean="0"/>
              <a:t>Evaluar el entorno actual. Esto significa comprender claramente la situación actual. La investigación y el mapeo deben articular claramente la posición. Puede enfatizar este punto con un análisis DAFO para mostrar la amplitud del problema y lo que necesitan hacer.</a:t>
            </a:r>
          </a:p>
          <a:p>
            <a:pPr marL="228600" indent="-228600">
              <a:buAutoNum type="arabicPeriod"/>
            </a:pPr>
            <a:r>
              <a:rPr lang="es-ES" sz="1200" b="0" baseline="0" dirty="0" smtClean="0"/>
              <a:t>Prioridades y objetivos. ¿Qué deberíamos hacer? Y, ¿cómo mediremos nuestro progreso? Es necesario que sea SMART: específico, alcanzable, realista y con límite de tiempo. </a:t>
            </a:r>
          </a:p>
          <a:p>
            <a:pPr marL="228600" indent="-228600">
              <a:buAutoNum type="arabicPeriod"/>
            </a:pPr>
            <a:r>
              <a:rPr lang="es-ES" dirty="0" smtClean="0"/>
              <a:t>El plan de acción es la forma en que supervisamos el trabajo en curso. Quiénes serán las personas responsables de lograr estos objetivos</a:t>
            </a:r>
            <a:r>
              <a:rPr lang="es-ES" sz="1200" b="0" baseline="0" dirty="0" smtClean="0"/>
              <a:t>.</a:t>
            </a:r>
          </a:p>
          <a:p>
            <a:pPr marL="228600" indent="-228600">
              <a:buAutoNum type="arabicPeriod"/>
            </a:pPr>
            <a:r>
              <a:rPr lang="es-ES" dirty="0" smtClean="0"/>
              <a:t>La evaluación es crítica. No solo es la manera  de evaluar nuestro éxito, sino también de aprender la lección y mejorar nuestro rendimiento futuro.</a:t>
            </a:r>
            <a:endParaRPr lang="es-ES" b="0"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p:txBody>
      </p:sp>
      <p:sp>
        <p:nvSpPr>
          <p:cNvPr id="4" name="Slide Number Placeholder 3"/>
          <p:cNvSpPr>
            <a:spLocks noGrp="1"/>
          </p:cNvSpPr>
          <p:nvPr>
            <p:ph type="sldNum" sz="quarter" idx="10"/>
          </p:nvPr>
        </p:nvSpPr>
        <p:spPr/>
        <p:txBody>
          <a:bodyPr/>
          <a:lstStyle/>
          <a:p>
            <a:fld id="{A29B1761-C58C-4ACA-944F-4F6B9A77CDA1}" type="slidenum">
              <a:rPr lang="en-U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Para los sindicatos nuestro trabajo</a:t>
            </a:r>
            <a:r>
              <a:rPr lang="es-ES" baseline="0" dirty="0" smtClean="0"/>
              <a:t> es mucho más de lo que algunos perciben.</a:t>
            </a:r>
            <a:endParaRPr dirty="0" smtClean="0"/>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¿Posee su sindicato un plan?</a:t>
            </a:r>
          </a:p>
          <a:p>
            <a:endParaRPr lang="es-ES" dirty="0" smtClean="0"/>
          </a:p>
          <a:p>
            <a:r>
              <a:rPr dirty="0" smtClean="0"/>
              <a:t>¿Qué quiere conseguir? ¿Puede resumirlo en una frase?</a:t>
            </a:r>
          </a:p>
          <a:p>
            <a:endParaRPr lang="es-ES" dirty="0" smtClean="0"/>
          </a:p>
          <a:p>
            <a:r>
              <a:rPr dirty="0" smtClean="0"/>
              <a:t>Muchos sindicatos han elaborado planes. No siempre han salido bien.</a:t>
            </a:r>
          </a:p>
          <a:p>
            <a:endParaRPr lang="es-ES" dirty="0" smtClean="0"/>
          </a:p>
          <a:p>
            <a:r>
              <a:rPr dirty="0" smtClean="0"/>
              <a:t>Algunos eran buenos planes, en papel, pero no eran realistas.</a:t>
            </a:r>
          </a:p>
          <a:p>
            <a:r>
              <a:rPr dirty="0" smtClean="0"/>
              <a:t>Algunos, simplemente, eran malos planes.</a:t>
            </a:r>
          </a:p>
          <a:p>
            <a:r>
              <a:rPr dirty="0" smtClean="0"/>
              <a:t>Otros planes eran demasiado caros para llevarlos a cabo.</a:t>
            </a:r>
          </a:p>
          <a:p>
            <a:r>
              <a:rPr dirty="0" smtClean="0"/>
              <a:t>Y, otros planes solo acumulan polvo en una estantería y pasan al olvido.</a:t>
            </a:r>
          </a:p>
          <a:p>
            <a:endParaRPr lang="es-ES" baseline="0" dirty="0" smtClean="0"/>
          </a:p>
          <a:p>
            <a:r>
              <a:rPr dirty="0" smtClean="0"/>
              <a:t>Esos no son los planes que necesitamos.</a:t>
            </a:r>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p:txBody>
      </p:sp>
      <p:sp>
        <p:nvSpPr>
          <p:cNvPr id="4" name="Slide Number Placeholder 3"/>
          <p:cNvSpPr>
            <a:spLocks noGrp="1"/>
          </p:cNvSpPr>
          <p:nvPr>
            <p:ph type="sldNum" sz="quarter" idx="10"/>
          </p:nvPr>
        </p:nvSpPr>
        <p:spPr/>
        <p:txBody>
          <a:bodyPr/>
          <a:lstStyle/>
          <a:p>
            <a:fld id="{A29B1761-C58C-4ACA-944F-4F6B9A77CDA1}" type="slidenum">
              <a:rPr lang="en-U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Esto es un ejemplo de un análisis DAFO realizado para un proyecto de la ITF.</a:t>
            </a:r>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Evaluar los obstáculos que pueden impedir a los/as trabajadores/as participar en nuestras campañas es muy importante para poder superarlos</a:t>
            </a:r>
            <a:r>
              <a:rPr dirty="0" smtClean="0"/>
              <a:t>. </a:t>
            </a:r>
          </a:p>
          <a:p>
            <a:endParaRPr lang="es-ES" baseline="0" dirty="0" smtClean="0"/>
          </a:p>
          <a:p>
            <a:r>
              <a:rPr lang="es-ES" dirty="0" smtClean="0"/>
              <a:t>Es igualmente importante que comprendamos los elementos que facilitan las acciones, de modo que podamos buscarlos y fomentarlos.</a:t>
            </a:r>
            <a:r>
              <a:rPr dirty="0" smtClean="0"/>
              <a:t> </a:t>
            </a:r>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No requiere explicación.</a:t>
            </a:r>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No requiere explicación.</a:t>
            </a:r>
          </a:p>
          <a:p>
            <a:endParaRPr lang="es-ES" sz="1200" kern="1200" dirty="0" smtClean="0">
              <a:solidFill>
                <a:schemeClr val="tx1"/>
              </a:solidFill>
              <a:latin typeface="+mn-lt"/>
              <a:ea typeface="+mn-ea"/>
              <a:cs typeface="+mn-cs"/>
            </a:endParaRPr>
          </a:p>
          <a:p>
            <a:r>
              <a:rPr lang="es-ES" dirty="0" smtClean="0"/>
              <a:t>La capacidad organizativa concierne a todas las dimensiones de la estructura interna del sindicato. En una palabra, es la eficacia de su sindicato. Estos factores pueden estar muy influidos por las decisiones que usted tome. Así, por ejemplo, un sindicato con alta capacidad organizativa podría tener</a:t>
            </a:r>
            <a:r>
              <a:rPr lang="es-ES" sz="1200" kern="1200" noProof="0" dirty="0" smtClean="0">
                <a:solidFill>
                  <a:schemeClr val="tx1"/>
                </a:solidFill>
                <a:latin typeface="+mn-lt"/>
              </a:rPr>
              <a:t>: </a:t>
            </a:r>
            <a:endParaRPr lang="es-ES" noProof="0" dirty="0" smtClean="0"/>
          </a:p>
          <a:p>
            <a:pPr lvl="1"/>
            <a:r>
              <a:rPr lang="es-ES" sz="1200" kern="1200" noProof="0" dirty="0" smtClean="0">
                <a:solidFill>
                  <a:schemeClr val="tx1"/>
                </a:solidFill>
                <a:latin typeface="+mn-lt"/>
              </a:rPr>
              <a:t>  </a:t>
            </a:r>
            <a:r>
              <a:rPr lang="es-ES" dirty="0" smtClean="0"/>
              <a:t>Líderes cualificados y con experiencia</a:t>
            </a:r>
            <a:r>
              <a:rPr lang="es-ES" sz="1200" kern="1200" noProof="0" dirty="0" smtClean="0">
                <a:solidFill>
                  <a:schemeClr val="tx1"/>
                </a:solidFill>
                <a:latin typeface="+mn-lt"/>
              </a:rPr>
              <a:t> </a:t>
            </a:r>
            <a:endParaRPr lang="es-ES" noProof="0" dirty="0" smtClean="0"/>
          </a:p>
          <a:p>
            <a:pPr lvl="1"/>
            <a:r>
              <a:rPr lang="es-ES" sz="1200" kern="1200" noProof="0" dirty="0" smtClean="0">
                <a:solidFill>
                  <a:schemeClr val="tx1"/>
                </a:solidFill>
                <a:latin typeface="+mn-lt"/>
              </a:rPr>
              <a:t>  </a:t>
            </a:r>
            <a:r>
              <a:rPr lang="es-ES" dirty="0" smtClean="0"/>
              <a:t>Suficientes recursos financieros para financiar sus prioridades</a:t>
            </a:r>
            <a:r>
              <a:rPr lang="es-ES" sz="1200" kern="1200" noProof="0" dirty="0" smtClean="0">
                <a:solidFill>
                  <a:schemeClr val="tx1"/>
                </a:solidFill>
                <a:latin typeface="+mn-lt"/>
              </a:rPr>
              <a:t> </a:t>
            </a:r>
            <a:endParaRPr lang="es-ES" noProof="0" dirty="0" smtClean="0"/>
          </a:p>
          <a:p>
            <a:pPr lvl="1"/>
            <a:r>
              <a:rPr lang="es-ES" sz="1200" kern="1200" noProof="0" dirty="0" smtClean="0">
                <a:solidFill>
                  <a:schemeClr val="tx1"/>
                </a:solidFill>
                <a:latin typeface="+mn-lt"/>
              </a:rPr>
              <a:t>  Un gran </a:t>
            </a:r>
            <a:r>
              <a:rPr lang="es-ES" dirty="0" smtClean="0"/>
              <a:t>número de miembros</a:t>
            </a:r>
            <a:r>
              <a:rPr lang="es-ES" sz="1200" kern="1200" noProof="0" dirty="0" smtClean="0">
                <a:solidFill>
                  <a:schemeClr val="tx1"/>
                </a:solidFill>
                <a:latin typeface="+mn-lt"/>
              </a:rPr>
              <a:t> </a:t>
            </a:r>
            <a:endParaRPr lang="es-ES" noProof="0" dirty="0" smtClean="0"/>
          </a:p>
          <a:p>
            <a:pPr lvl="1"/>
            <a:r>
              <a:rPr lang="es-ES" sz="1200" kern="1200" noProof="0" dirty="0" smtClean="0">
                <a:solidFill>
                  <a:schemeClr val="tx1"/>
                </a:solidFill>
                <a:latin typeface="+mn-lt"/>
              </a:rPr>
              <a:t>  Una fuerte red de enlaces sindicales y la capacidad de movilizar a los/as miembros para acciones sindicales </a:t>
            </a:r>
          </a:p>
          <a:p>
            <a:pPr lvl="1"/>
            <a:endParaRPr lang="es-ES" sz="1200" kern="1200" noProof="0" dirty="0" smtClean="0">
              <a:solidFill>
                <a:schemeClr val="tx1"/>
              </a:solidFill>
              <a:latin typeface="+mn-lt"/>
              <a:ea typeface="+mn-ea"/>
              <a:cs typeface="+mn-cs"/>
            </a:endParaRPr>
          </a:p>
          <a:p>
            <a:pPr lvl="1"/>
            <a:r>
              <a:rPr lang="es-ES" dirty="0" smtClean="0"/>
              <a:t>Los sindicatos necesitan medios de presión y eficacia organizativa para tener las mejores posibilidades de lograr sus objetivos.</a:t>
            </a:r>
            <a:r>
              <a:rPr lang="es-ES" sz="1200" kern="1200" noProof="0" dirty="0" smtClean="0">
                <a:solidFill>
                  <a:schemeClr val="tx1"/>
                </a:solidFill>
                <a:latin typeface="+mn-lt"/>
              </a:rPr>
              <a:t> </a:t>
            </a:r>
            <a:endParaRPr lang="es-E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33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No requiere explicación.</a:t>
            </a:r>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b="1" i="1" kern="1200" dirty="0" smtClean="0">
                <a:solidFill>
                  <a:schemeClr val="tx1"/>
                </a:solidFill>
                <a:latin typeface="+mn-lt"/>
              </a:rPr>
              <a:t>La planificación estratégica </a:t>
            </a:r>
            <a:r>
              <a:rPr lang="es-ES" sz="1200" b="1" kern="1200" dirty="0" smtClean="0">
                <a:solidFill>
                  <a:schemeClr val="tx1"/>
                </a:solidFill>
                <a:latin typeface="+mn-lt"/>
              </a:rPr>
              <a:t>es un proceso ocasional pero las </a:t>
            </a:r>
            <a:r>
              <a:rPr lang="es-ES" sz="1200" b="1" i="1" kern="1200" dirty="0" smtClean="0">
                <a:solidFill>
                  <a:schemeClr val="tx1"/>
                </a:solidFill>
                <a:latin typeface="+mn-lt"/>
              </a:rPr>
              <a:t>elecciones estratégicas </a:t>
            </a:r>
            <a:r>
              <a:rPr lang="es-ES" sz="1200" b="1" kern="1200" dirty="0" smtClean="0">
                <a:solidFill>
                  <a:schemeClr val="tx1"/>
                </a:solidFill>
                <a:latin typeface="+mn-lt"/>
              </a:rPr>
              <a:t>se toman cada día. </a:t>
            </a:r>
            <a:r>
              <a:rPr lang="es-ES" sz="1200" kern="1200" dirty="0" smtClean="0">
                <a:solidFill>
                  <a:schemeClr val="tx1"/>
                </a:solidFill>
                <a:latin typeface="+mn-lt"/>
              </a:rPr>
              <a:t>En su artículo de 2005, </a:t>
            </a:r>
            <a:r>
              <a:rPr lang="es-ES" sz="1200" b="1" i="1" kern="1200" dirty="0" smtClean="0">
                <a:solidFill>
                  <a:schemeClr val="tx1"/>
                </a:solidFill>
                <a:latin typeface="+mn-lt"/>
              </a:rPr>
              <a:t>David </a:t>
            </a:r>
            <a:r>
              <a:rPr lang="es-ES" sz="1200" b="1" i="1" kern="1200" dirty="0" err="1" smtClean="0">
                <a:solidFill>
                  <a:schemeClr val="tx1"/>
                </a:solidFill>
                <a:latin typeface="+mn-lt"/>
              </a:rPr>
              <a:t>Weil</a:t>
            </a:r>
            <a:r>
              <a:rPr lang="es-ES" sz="1200" b="1" i="1" kern="1200" dirty="0" smtClean="0">
                <a:solidFill>
                  <a:schemeClr val="tx1"/>
                </a:solidFill>
                <a:latin typeface="+mn-lt"/>
              </a:rPr>
              <a:t> </a:t>
            </a:r>
            <a:r>
              <a:rPr lang="es-ES" sz="1200" kern="1200" dirty="0" smtClean="0">
                <a:solidFill>
                  <a:schemeClr val="tx1"/>
                </a:solidFill>
                <a:latin typeface="+mn-lt"/>
              </a:rPr>
              <a:t>observa que el problema de la planificación estratégica formal </a:t>
            </a:r>
            <a:r>
              <a:rPr lang="es-ES" dirty="0" smtClean="0"/>
              <a:t>radica en el hecho de que es a menudo un </a:t>
            </a:r>
            <a:r>
              <a:rPr lang="es-ES" sz="1200" kern="1200" dirty="0" smtClean="0">
                <a:solidFill>
                  <a:schemeClr val="tx1"/>
                </a:solidFill>
                <a:latin typeface="+mn-lt"/>
              </a:rPr>
              <a:t>“enfoque puntual para evaluar la situación actual de un sindicato” y ocurre fuera del proceso continuo de toma de decisiones</a:t>
            </a:r>
            <a:r>
              <a:rPr lang="es-ES" dirty="0" smtClean="0"/>
              <a:t>. Si bien afirma que la </a:t>
            </a:r>
            <a:r>
              <a:rPr lang="es-ES" i="1" dirty="0" smtClean="0"/>
              <a:t>planificación estratégica</a:t>
            </a:r>
            <a:r>
              <a:rPr lang="es-ES" sz="1200" i="1" kern="1200" dirty="0" smtClean="0">
                <a:solidFill>
                  <a:schemeClr val="tx1"/>
                </a:solidFill>
                <a:latin typeface="+mn-lt"/>
              </a:rPr>
              <a:t> </a:t>
            </a:r>
            <a:r>
              <a:rPr lang="es-ES" sz="1200" kern="1200" dirty="0" smtClean="0">
                <a:solidFill>
                  <a:schemeClr val="tx1"/>
                </a:solidFill>
                <a:latin typeface="+mn-lt"/>
              </a:rPr>
              <a:t>sigue siendo una buena forma de crear la “estrategia básica” de un sindicato, la </a:t>
            </a:r>
            <a:r>
              <a:rPr lang="es-ES" sz="1200" i="1" kern="1200" dirty="0" smtClean="0">
                <a:solidFill>
                  <a:schemeClr val="tx1"/>
                </a:solidFill>
                <a:latin typeface="+mn-lt"/>
              </a:rPr>
              <a:t>elec</a:t>
            </a:r>
            <a:r>
              <a:rPr lang="es-ES" i="1" dirty="0" smtClean="0"/>
              <a:t>ción estratégica</a:t>
            </a:r>
            <a:r>
              <a:rPr lang="es-ES" sz="1200" i="1" kern="1200" dirty="0" smtClean="0">
                <a:solidFill>
                  <a:schemeClr val="tx1"/>
                </a:solidFill>
                <a:latin typeface="+mn-lt"/>
              </a:rPr>
              <a:t> </a:t>
            </a:r>
            <a:r>
              <a:rPr lang="es-ES" sz="1200" kern="1200" dirty="0" smtClean="0">
                <a:solidFill>
                  <a:schemeClr val="tx1"/>
                </a:solidFill>
                <a:latin typeface="+mn-lt"/>
              </a:rPr>
              <a:t>es una forma de evaluar y tomar las decisiones del día a día a la luz de los objetivos estratégicos del sindicato. </a:t>
            </a:r>
            <a:endParaRPr lang="es-ES" dirty="0" smtClean="0"/>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b="1" kern="1200" dirty="0" smtClean="0">
                <a:solidFill>
                  <a:schemeClr val="tx1"/>
                </a:solidFill>
                <a:latin typeface="+mn-lt"/>
              </a:rPr>
              <a:t>Cuestiones principales a la hora de tomar decisiones del día a día: </a:t>
            </a:r>
            <a:endParaRPr lang="es-ES" dirty="0" smtClean="0"/>
          </a:p>
          <a:p>
            <a:r>
              <a:rPr lang="es-ES" sz="1200" kern="1200" dirty="0" smtClean="0">
                <a:solidFill>
                  <a:schemeClr val="tx1"/>
                </a:solidFill>
                <a:latin typeface="+mn-lt"/>
              </a:rPr>
              <a:t>  ¿Aumenta los medios de presión de nuestro sindicato? </a:t>
            </a:r>
            <a:endParaRPr lang="es-ES" dirty="0" smtClean="0"/>
          </a:p>
          <a:p>
            <a:r>
              <a:rPr lang="es-ES" sz="1200" kern="1200" dirty="0" smtClean="0">
                <a:solidFill>
                  <a:schemeClr val="tx1"/>
                </a:solidFill>
                <a:latin typeface="+mn-lt"/>
              </a:rPr>
              <a:t>  ¿Hace que nuestro sindicato sea más eficaz? </a:t>
            </a:r>
            <a:endParaRPr lang="es-ES" dirty="0" smtClean="0"/>
          </a:p>
          <a:p>
            <a:r>
              <a:rPr lang="es-ES" b="1" dirty="0" smtClean="0"/>
              <a:t>Objetivo: </a:t>
            </a:r>
            <a:r>
              <a:rPr lang="es-ES" sz="1200" kern="1200" dirty="0" smtClean="0">
                <a:solidFill>
                  <a:schemeClr val="tx1"/>
                </a:solidFill>
                <a:latin typeface="+mn-lt"/>
              </a:rPr>
              <a:t> </a:t>
            </a:r>
            <a:r>
              <a:rPr lang="es-ES" dirty="0" smtClean="0"/>
              <a:t>para ejercer poder, los sindicatos necesitan medios de presión, y organizaciones eficaces </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 requiere explicación.</a:t>
            </a:r>
          </a:p>
          <a:p>
            <a:endParaRPr lang="es-ES"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ACA5D1-C20C-44D4-A4D3-E716A0CD2191}" type="datetimeFigureOut">
              <a:rPr lang="en-US" smtClean="0"/>
              <a:pPr/>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CA5D1-C20C-44D4-A4D3-E716A0CD2191}" type="datetimeFigureOut">
              <a:rPr lang="en-US" smtClean="0"/>
              <a:pPr/>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CA5D1-C20C-44D4-A4D3-E716A0CD2191}" type="datetimeFigureOut">
              <a:rPr lang="en-US" smtClean="0"/>
              <a:pPr/>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BA2C4B5-42E6-4040-882B-910BB895351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CA5D1-C20C-44D4-A4D3-E716A0CD2191}" type="datetimeFigureOut">
              <a:rPr lang="en-US" smtClean="0"/>
              <a:pPr/>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CA5D1-C20C-44D4-A4D3-E716A0CD2191}" type="datetimeFigureOut">
              <a:rPr lang="en-US" smtClean="0"/>
              <a:pPr/>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ACA5D1-C20C-44D4-A4D3-E716A0CD2191}" type="datetimeFigureOut">
              <a:rPr lang="en-US" smtClean="0"/>
              <a:pPr/>
              <a:t>11/22/19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ACA5D1-C20C-44D4-A4D3-E716A0CD2191}" type="datetimeFigureOut">
              <a:rPr lang="en-US" smtClean="0"/>
              <a:pPr/>
              <a:t>11/22/19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ACA5D1-C20C-44D4-A4D3-E716A0CD2191}" type="datetimeFigureOut">
              <a:rPr lang="en-US" smtClean="0"/>
              <a:pPr/>
              <a:t>11/22/19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CA5D1-C20C-44D4-A4D3-E716A0CD2191}" type="datetimeFigureOut">
              <a:rPr lang="en-US" smtClean="0"/>
              <a:pPr/>
              <a:t>11/22/19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CA5D1-C20C-44D4-A4D3-E716A0CD2191}" type="datetimeFigureOut">
              <a:rPr lang="en-US" smtClean="0"/>
              <a:pPr/>
              <a:t>11/22/19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CA5D1-C20C-44D4-A4D3-E716A0CD2191}" type="datetimeFigureOut">
              <a:rPr lang="en-US" smtClean="0"/>
              <a:pPr/>
              <a:t>11/22/19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CA5D1-C20C-44D4-A4D3-E716A0CD2191}" type="datetimeFigureOut">
              <a:rPr lang="en-US" smtClean="0"/>
              <a:pPr/>
              <a:t>11/22/19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4B1D-7B5C-445C-B904-8F78D5D284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2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2.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066800"/>
          </a:xfrm>
        </p:spPr>
        <p:txBody>
          <a:bodyPr>
            <a:normAutofit fontScale="90000"/>
          </a:bodyPr>
          <a:lstStyle/>
          <a:p>
            <a:r>
              <a:rPr lang="en-US" b="1" dirty="0" smtClean="0">
                <a:solidFill>
                  <a:srgbClr val="FF6600"/>
                </a:solidFill>
              </a:rPr>
              <a:t>Planificación estratégica para sindicatos</a:t>
            </a:r>
            <a:endParaRPr lang="es-ES" b="1" dirty="0">
              <a:solidFill>
                <a:srgbClr val="FF6600"/>
              </a:solidFill>
              <a:cs typeface="Times New Roman" pitchFamily="18" charset="0"/>
            </a:endParaRPr>
          </a:p>
        </p:txBody>
      </p:sp>
      <p:sp>
        <p:nvSpPr>
          <p:cNvPr id="8" name="TextBox 7"/>
          <p:cNvSpPr txBox="1"/>
          <p:nvPr/>
        </p:nvSpPr>
        <p:spPr>
          <a:xfrm>
            <a:off x="1691680" y="5181600"/>
            <a:ext cx="6336704" cy="2031325"/>
          </a:xfrm>
          <a:prstGeom prst="rect">
            <a:avLst/>
          </a:prstGeom>
          <a:noFill/>
        </p:spPr>
        <p:txBody>
          <a:bodyPr wrap="square" rtlCol="0">
            <a:spAutoFit/>
          </a:bodyPr>
          <a:lstStyle/>
          <a:p>
            <a:pPr algn="ctr"/>
            <a:r>
              <a:rPr lang="en-GB" sz="4400" b="1" dirty="0" smtClean="0">
                <a:solidFill>
                  <a:srgbClr val="FF6600"/>
                </a:solidFill>
                <a:latin typeface="+mj-lt"/>
              </a:rPr>
              <a:t>Programa de Desarrollo de Mujeres de la ITF</a:t>
            </a:r>
          </a:p>
          <a:p>
            <a:pPr algn="ctr"/>
            <a:r>
              <a:rPr lang="en-GB" b="1" dirty="0" smtClean="0">
                <a:solidFill>
                  <a:srgbClr val="000090"/>
                </a:solidFill>
                <a:latin typeface="Times New Roman" pitchFamily="18" charset="0"/>
              </a:rPr>
              <a:t> </a:t>
            </a:r>
            <a:endParaRPr lang="es-ES" sz="2000" dirty="0" smtClean="0">
              <a:solidFill>
                <a:srgbClr val="000090"/>
              </a:solidFill>
              <a:latin typeface="Times New Roman" pitchFamily="18" charset="0"/>
              <a:cs typeface="Times New Roman" pitchFamily="18" charset="0"/>
            </a:endParaRPr>
          </a:p>
          <a:p>
            <a:pPr algn="ctr"/>
            <a:r>
              <a:rPr lang="en-US" sz="2000" b="1" dirty="0" smtClean="0">
                <a:solidFill>
                  <a:srgbClr val="000090"/>
                </a:solidFill>
                <a:latin typeface="Times New Roman" pitchFamily="18" charset="0"/>
              </a:rPr>
              <a:t> </a:t>
            </a:r>
            <a:endParaRPr lang="es-ES" sz="2000" dirty="0">
              <a:solidFill>
                <a:srgbClr val="000090"/>
              </a:solidFill>
              <a:latin typeface="Times New Roman" pitchFamily="18" charset="0"/>
              <a:cs typeface="Times New Roman" pitchFamily="18" charset="0"/>
            </a:endParaRPr>
          </a:p>
        </p:txBody>
      </p:sp>
      <p:pic>
        <p:nvPicPr>
          <p:cNvPr id="7" name="Content Placeholder 6" descr="unity-is-strength.gif"/>
          <p:cNvPicPr>
            <a:picLocks noGrp="1"/>
          </p:cNvPicPr>
          <p:nvPr>
            <p:ph idx="1"/>
          </p:nvPr>
        </p:nvPicPr>
        <p:blipFill>
          <a:blip r:embed="rId3" cstate="print"/>
          <a:stretch>
            <a:fillRect/>
          </a:stretch>
        </p:blipFill>
        <p:spPr>
          <a:xfrm>
            <a:off x="2133600" y="1295400"/>
            <a:ext cx="4657558" cy="3962400"/>
          </a:xfrm>
          <a:prstGeom prst="rect">
            <a:avLst/>
          </a:prstGeom>
        </p:spPr>
      </p:pic>
      <p:pic>
        <p:nvPicPr>
          <p:cNvPr id="9" name="Picture 8" descr="Logo colour"/>
          <p:cNvPicPr/>
          <p:nvPr/>
        </p:nvPicPr>
        <p:blipFill>
          <a:blip r:embed="rId4" cstate="print"/>
          <a:srcRect/>
          <a:stretch>
            <a:fillRect/>
          </a:stretch>
        </p:blipFill>
        <p:spPr bwMode="auto">
          <a:xfrm>
            <a:off x="228600" y="5562600"/>
            <a:ext cx="1143000" cy="1021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43000"/>
          </a:xfrm>
        </p:spPr>
        <p:txBody>
          <a:bodyPr lIns="90488" tIns="44450" rIns="90488" bIns="44450" anchor="b"/>
          <a:lstStyle/>
          <a:p>
            <a:pPr eaLnBrk="1" hangingPunct="1"/>
            <a:r>
              <a:rPr lang="en-US" sz="4000" b="1" dirty="0" smtClean="0">
                <a:solidFill>
                  <a:srgbClr val="FF6600"/>
                </a:solidFill>
              </a:rPr>
              <a:t>¿Qué es la planificación estratégica?</a:t>
            </a:r>
            <a:endParaRPr lang="es-ES" sz="4000" dirty="0" smtClean="0">
              <a:solidFill>
                <a:srgbClr val="FF6600"/>
              </a:solidFill>
            </a:endParaRPr>
          </a:p>
        </p:txBody>
      </p:sp>
      <p:sp>
        <p:nvSpPr>
          <p:cNvPr id="62467" name="Rectangle 3"/>
          <p:cNvSpPr>
            <a:spLocks noGrp="1" noChangeArrowheads="1"/>
          </p:cNvSpPr>
          <p:nvPr>
            <p:ph type="body" idx="1"/>
          </p:nvPr>
        </p:nvSpPr>
        <p:spPr>
          <a:xfrm>
            <a:off x="228600" y="1447800"/>
            <a:ext cx="8763000" cy="4637088"/>
          </a:xfrm>
        </p:spPr>
        <p:txBody>
          <a:bodyPr lIns="90488" tIns="44450" rIns="90488" bIns="44450">
            <a:normAutofit/>
          </a:bodyPr>
          <a:lstStyle/>
          <a:p>
            <a:pPr marL="609600" indent="-609600" eaLnBrk="1" hangingPunct="1">
              <a:lnSpc>
                <a:spcPct val="90000"/>
              </a:lnSpc>
              <a:buFont typeface="Monotype Sorts" pitchFamily="2" charset="2"/>
              <a:buChar char="o"/>
            </a:pPr>
            <a:r>
              <a:rPr lang="en-US" sz="2400" dirty="0" smtClean="0"/>
              <a:t>Definición sustantiva:</a:t>
            </a:r>
            <a:r>
              <a:rPr lang="en-US" sz="2400" b="1" dirty="0" smtClean="0">
                <a:solidFill>
                  <a:srgbClr val="FF6600"/>
                </a:solidFill>
              </a:rPr>
              <a:t> método sistemático para la toma de decisiones sobre el futuro del sindicato.</a:t>
            </a:r>
          </a:p>
          <a:p>
            <a:pPr marL="609600" indent="-609600" eaLnBrk="1" hangingPunct="1">
              <a:lnSpc>
                <a:spcPct val="90000"/>
              </a:lnSpc>
              <a:buFont typeface="Monotype Sorts" pitchFamily="2" charset="2"/>
              <a:buChar char="o"/>
            </a:pPr>
            <a:endParaRPr lang="es-ES" sz="2400" b="1" dirty="0" smtClean="0"/>
          </a:p>
          <a:p>
            <a:pPr marL="609600" indent="-609600" eaLnBrk="1" hangingPunct="1">
              <a:lnSpc>
                <a:spcPct val="90000"/>
              </a:lnSpc>
              <a:buFont typeface="Monotype Sorts" pitchFamily="2" charset="2"/>
              <a:buChar char="o"/>
            </a:pPr>
            <a:r>
              <a:rPr lang="en-US" sz="2400" dirty="0" smtClean="0"/>
              <a:t>Definición del proceso: </a:t>
            </a:r>
            <a:r>
              <a:rPr lang="en-US" sz="2400" b="1" dirty="0" smtClean="0">
                <a:solidFill>
                  <a:srgbClr val="FF6600"/>
                </a:solidFill>
              </a:rPr>
              <a:t>método sistemático y participativo para que todos los que toman decisiones en el sindicato comprendan lo que se necesita para el futuro.</a:t>
            </a:r>
          </a:p>
          <a:p>
            <a:pPr marL="609600" indent="-609600" eaLnBrk="1" hangingPunct="1">
              <a:lnSpc>
                <a:spcPct val="90000"/>
              </a:lnSpc>
              <a:buFontTx/>
              <a:buNone/>
            </a:pPr>
            <a:endParaRPr lang="es-ES" sz="2400" b="1" dirty="0" smtClean="0">
              <a:latin typeface="Times New Roman" pitchFamily="18" charset="0"/>
            </a:endParaRPr>
          </a:p>
          <a:p>
            <a:pPr marL="990600" lvl="1" indent="-533400" eaLnBrk="1" hangingPunct="1">
              <a:lnSpc>
                <a:spcPct val="90000"/>
              </a:lnSpc>
              <a:buFontTx/>
              <a:buNone/>
            </a:pPr>
            <a:endParaRPr lang="es-ES" sz="2400" b="1" dirty="0" smtClean="0">
              <a:latin typeface="Times New Roman" pitchFamily="18" charset="0"/>
            </a:endParaRPr>
          </a:p>
        </p:txBody>
      </p:sp>
      <p:pic>
        <p:nvPicPr>
          <p:cNvPr id="13316" name="Picture 3" descr="imagesCAFBU1Q0.jpg"/>
          <p:cNvPicPr>
            <a:picLocks noChangeAspect="1"/>
          </p:cNvPicPr>
          <p:nvPr/>
        </p:nvPicPr>
        <p:blipFill>
          <a:blip r:embed="rId3" cstate="print"/>
          <a:srcRect/>
          <a:stretch>
            <a:fillRect/>
          </a:stretch>
        </p:blipFill>
        <p:spPr bwMode="auto">
          <a:xfrm>
            <a:off x="2514600" y="3810000"/>
            <a:ext cx="4343400" cy="27416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 calcmode="lin" valueType="num">
                                      <p:cBhvr additive="base">
                                        <p:cTn id="13" dur="500" fill="hold"/>
                                        <p:tgtEl>
                                          <p:spTgt spid="6246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4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lIns="90488" tIns="44450" rIns="90488" bIns="44450" anchor="b"/>
          <a:lstStyle/>
          <a:p>
            <a:pPr eaLnBrk="1" hangingPunct="1"/>
            <a:r>
              <a:rPr lang="en-US" sz="4000" b="1" dirty="0" smtClean="0">
                <a:solidFill>
                  <a:srgbClr val="FF6600"/>
                </a:solidFill>
              </a:rPr>
              <a:t>Qué no es la planificación estratégica</a:t>
            </a:r>
            <a:endParaRPr lang="es-ES" sz="4000" u="sng" dirty="0" smtClean="0">
              <a:solidFill>
                <a:srgbClr val="FF6600"/>
              </a:solidFill>
            </a:endParaRPr>
          </a:p>
        </p:txBody>
      </p:sp>
      <p:sp>
        <p:nvSpPr>
          <p:cNvPr id="62467" name="Rectangle 3"/>
          <p:cNvSpPr>
            <a:spLocks noGrp="1" noChangeArrowheads="1"/>
          </p:cNvSpPr>
          <p:nvPr>
            <p:ph type="body" idx="1"/>
          </p:nvPr>
        </p:nvSpPr>
        <p:spPr>
          <a:xfrm>
            <a:off x="228600" y="1447800"/>
            <a:ext cx="8763000" cy="4637088"/>
          </a:xfrm>
        </p:spPr>
        <p:txBody>
          <a:bodyPr lIns="90488" tIns="44450" rIns="90488" bIns="44450">
            <a:normAutofit/>
          </a:bodyPr>
          <a:lstStyle/>
          <a:p>
            <a:pPr marL="609600" indent="-609600" eaLnBrk="1" hangingPunct="1">
              <a:lnSpc>
                <a:spcPct val="90000"/>
              </a:lnSpc>
              <a:buFontTx/>
              <a:buNone/>
            </a:pPr>
            <a:endParaRPr lang="es-ES" sz="2400" b="1" dirty="0" smtClean="0">
              <a:latin typeface="Times New Roman" pitchFamily="18" charset="0"/>
            </a:endParaRPr>
          </a:p>
          <a:p>
            <a:pPr marL="609600" indent="-609600" eaLnBrk="1" hangingPunct="1">
              <a:lnSpc>
                <a:spcPct val="90000"/>
              </a:lnSpc>
              <a:buFontTx/>
              <a:buNone/>
            </a:pPr>
            <a:endParaRPr lang="es-ES" sz="2400" b="1" dirty="0" smtClean="0">
              <a:latin typeface="Times New Roman" pitchFamily="18" charset="0"/>
            </a:endParaRPr>
          </a:p>
          <a:p>
            <a:pPr marL="609600" indent="-609600" eaLnBrk="1" hangingPunct="1">
              <a:lnSpc>
                <a:spcPct val="90000"/>
              </a:lnSpc>
              <a:buFontTx/>
              <a:buNone/>
            </a:pPr>
            <a:endParaRPr lang="es-ES" sz="2400" b="1" dirty="0" smtClean="0">
              <a:latin typeface="Times New Roman" pitchFamily="18" charset="0"/>
            </a:endParaRPr>
          </a:p>
          <a:p>
            <a:pPr marL="609600" indent="-609600" eaLnBrk="1" hangingPunct="1">
              <a:lnSpc>
                <a:spcPct val="90000"/>
              </a:lnSpc>
              <a:buFontTx/>
              <a:buNone/>
            </a:pPr>
            <a:endParaRPr lang="es-ES" sz="2400" b="1" dirty="0" smtClean="0">
              <a:latin typeface="Times New Roman" pitchFamily="18" charset="0"/>
            </a:endParaRPr>
          </a:p>
          <a:p>
            <a:pPr marL="609600" indent="-609600" eaLnBrk="1" hangingPunct="1">
              <a:lnSpc>
                <a:spcPct val="90000"/>
              </a:lnSpc>
              <a:buFontTx/>
              <a:buNone/>
            </a:pPr>
            <a:endParaRPr lang="es-ES" sz="2400" b="1" dirty="0" smtClean="0">
              <a:latin typeface="Times New Roman" pitchFamily="18" charset="0"/>
            </a:endParaRPr>
          </a:p>
          <a:p>
            <a:pPr marL="990600" lvl="1" indent="-533400" eaLnBrk="1" hangingPunct="1">
              <a:lnSpc>
                <a:spcPct val="90000"/>
              </a:lnSpc>
              <a:buFont typeface="Monotype Sorts" pitchFamily="2" charset="2"/>
              <a:buChar char="o"/>
            </a:pPr>
            <a:endParaRPr lang="es-ES" sz="2400" dirty="0" smtClean="0">
              <a:latin typeface="Times New Roman" pitchFamily="18" charset="0"/>
            </a:endParaRPr>
          </a:p>
          <a:p>
            <a:pPr marL="990600" lvl="1" indent="-533400" eaLnBrk="1" hangingPunct="1">
              <a:lnSpc>
                <a:spcPct val="90000"/>
              </a:lnSpc>
              <a:buFont typeface="Monotype Sorts" pitchFamily="2" charset="2"/>
              <a:buChar char="o"/>
            </a:pPr>
            <a:r>
              <a:rPr lang="en-US" sz="2400" dirty="0" smtClean="0">
                <a:latin typeface="Calibri"/>
              </a:rPr>
              <a:t>Solo un proceso, sin sustancia</a:t>
            </a:r>
          </a:p>
          <a:p>
            <a:pPr marL="990600" lvl="1" indent="-533400" eaLnBrk="1" hangingPunct="1">
              <a:lnSpc>
                <a:spcPct val="90000"/>
              </a:lnSpc>
              <a:buFont typeface="Monotype Sorts" pitchFamily="2" charset="2"/>
              <a:buChar char="o"/>
            </a:pPr>
            <a:r>
              <a:rPr lang="en-US" sz="2400" dirty="0" smtClean="0">
                <a:latin typeface="Calibri"/>
              </a:rPr>
              <a:t>Solo sustancia, sin proceso</a:t>
            </a:r>
          </a:p>
          <a:p>
            <a:pPr marL="990600" lvl="1" indent="-533400" eaLnBrk="1" hangingPunct="1">
              <a:lnSpc>
                <a:spcPct val="90000"/>
              </a:lnSpc>
              <a:buFont typeface="Monotype Sorts" pitchFamily="2" charset="2"/>
              <a:buChar char="o"/>
            </a:pPr>
            <a:r>
              <a:rPr lang="en-US" sz="2400" dirty="0" smtClean="0">
                <a:latin typeface="Calibri"/>
              </a:rPr>
              <a:t>Megatendencias</a:t>
            </a:r>
          </a:p>
          <a:p>
            <a:pPr marL="990600" lvl="1" indent="-533400" eaLnBrk="1" hangingPunct="1">
              <a:lnSpc>
                <a:spcPct val="90000"/>
              </a:lnSpc>
              <a:buFont typeface="Monotype Sorts" pitchFamily="2" charset="2"/>
              <a:buChar char="o"/>
            </a:pPr>
            <a:r>
              <a:rPr lang="en-US" sz="2400" dirty="0" smtClean="0">
                <a:latin typeface="Calibri"/>
              </a:rPr>
              <a:t>Redacción inacabable de una declaración</a:t>
            </a:r>
          </a:p>
          <a:p>
            <a:pPr marL="990600" lvl="1" indent="-533400" eaLnBrk="1" hangingPunct="1">
              <a:lnSpc>
                <a:spcPct val="90000"/>
              </a:lnSpc>
              <a:buFont typeface="Monotype Sorts" pitchFamily="2" charset="2"/>
              <a:buChar char="o"/>
            </a:pPr>
            <a:endParaRPr lang="es-ES" sz="2400" b="1" dirty="0" smtClean="0">
              <a:latin typeface="Times New Roman" pitchFamily="18" charset="0"/>
            </a:endParaRPr>
          </a:p>
        </p:txBody>
      </p:sp>
      <p:pic>
        <p:nvPicPr>
          <p:cNvPr id="14340" name="Picture 3" descr="imagesCAK4H3CV.jpg"/>
          <p:cNvPicPr>
            <a:picLocks noChangeAspect="1"/>
          </p:cNvPicPr>
          <p:nvPr/>
        </p:nvPicPr>
        <p:blipFill>
          <a:blip r:embed="rId3" cstate="print"/>
          <a:srcRect/>
          <a:stretch>
            <a:fillRect/>
          </a:stretch>
        </p:blipFill>
        <p:spPr bwMode="auto">
          <a:xfrm>
            <a:off x="3124200" y="1676400"/>
            <a:ext cx="2819400" cy="20653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17638"/>
          </a:xfrm>
        </p:spPr>
        <p:txBody>
          <a:bodyPr>
            <a:normAutofit fontScale="90000"/>
          </a:bodyPr>
          <a:lstStyle/>
          <a:p>
            <a:r>
              <a:rPr lang="en-US" b="1" dirty="0" smtClean="0">
                <a:solidFill>
                  <a:srgbClr val="FF6600"/>
                </a:solidFill>
              </a:rPr>
              <a:t>Proceso de planificación estratégica</a:t>
            </a:r>
            <a:r>
              <a:t/>
            </a:r>
            <a:br/>
            <a:r>
              <a:rPr lang="en-US" b="1" dirty="0" smtClean="0">
                <a:solidFill>
                  <a:srgbClr val="FF6600"/>
                </a:solidFill>
              </a:rPr>
              <a:t>Los 5 pasos básicos</a:t>
            </a:r>
            <a:endParaRPr lang="es-ES" b="1" dirty="0">
              <a:solidFill>
                <a:srgbClr val="FF6600"/>
              </a:solidFill>
              <a:cs typeface="Times New Roman" pitchFamily="18" charset="0"/>
            </a:endParaRPr>
          </a:p>
        </p:txBody>
      </p:sp>
      <p:sp>
        <p:nvSpPr>
          <p:cNvPr id="3" name="Content Placeholder 2"/>
          <p:cNvSpPr>
            <a:spLocks noGrp="1"/>
          </p:cNvSpPr>
          <p:nvPr>
            <p:ph idx="1"/>
          </p:nvPr>
        </p:nvSpPr>
        <p:spPr>
          <a:xfrm>
            <a:off x="1600200" y="1371600"/>
            <a:ext cx="7772400" cy="5486400"/>
          </a:xfrm>
        </p:spPr>
        <p:txBody>
          <a:bodyPr>
            <a:normAutofit lnSpcReduction="10000"/>
          </a:bodyPr>
          <a:lstStyle/>
          <a:p>
            <a:pPr>
              <a:buNone/>
            </a:pPr>
            <a:r>
              <a:rPr lang="en-US" sz="2400" dirty="0"/>
              <a:t> </a:t>
            </a:r>
          </a:p>
          <a:p>
            <a:pPr marL="1163638" lvl="0" indent="-1163638">
              <a:buFont typeface="+mj-lt"/>
              <a:buAutoNum type="arabicPeriod"/>
              <a:tabLst>
                <a:tab pos="1079500" algn="l"/>
              </a:tabLst>
            </a:pPr>
            <a:r>
              <a:rPr lang="en-US" sz="2400" b="1" dirty="0" smtClean="0">
                <a:solidFill>
                  <a:srgbClr val="FF6600"/>
                </a:solidFill>
              </a:rPr>
              <a:t>Misión / visión / valores / objetivos </a:t>
            </a:r>
            <a:r>
              <a:rPr dirty="0" smtClean="0"/>
              <a:t> </a:t>
            </a:r>
            <a:endParaRPr lang="es-ES" sz="2400" dirty="0" smtClean="0">
              <a:solidFill>
                <a:srgbClr val="FF6600"/>
              </a:solidFill>
              <a:cs typeface="Times New Roman" pitchFamily="18" charset="0"/>
            </a:endParaRPr>
          </a:p>
          <a:p>
            <a:pPr marL="1163638" lvl="0" indent="-1163638">
              <a:buFont typeface="+mj-lt"/>
              <a:buAutoNum type="arabicPeriod"/>
              <a:tabLst>
                <a:tab pos="1079500" algn="l"/>
              </a:tabLst>
            </a:pPr>
            <a:endParaRPr lang="es-ES" sz="2400" dirty="0" smtClean="0">
              <a:solidFill>
                <a:srgbClr val="FF6600"/>
              </a:solidFill>
              <a:cs typeface="Times New Roman" pitchFamily="18" charset="0"/>
            </a:endParaRPr>
          </a:p>
          <a:p>
            <a:pPr marL="1163638" lvl="0" indent="-1163638">
              <a:buFont typeface="+mj-lt"/>
              <a:buAutoNum type="arabicPeriod"/>
              <a:tabLst>
                <a:tab pos="1079500" algn="l"/>
              </a:tabLst>
            </a:pPr>
            <a:r>
              <a:rPr lang="en-US" sz="2400" b="1" dirty="0" smtClean="0">
                <a:solidFill>
                  <a:srgbClr val="FF6600"/>
                </a:solidFill>
              </a:rPr>
              <a:t>Evaluar el entorno actual (fortalezas/</a:t>
            </a:r>
          </a:p>
          <a:p>
            <a:pPr marL="1163638" lvl="0" indent="-1163638">
              <a:buFont typeface="+mj-lt"/>
              <a:buAutoNum type="arabicPeriod"/>
              <a:tabLst>
                <a:tab pos="1079500" algn="l"/>
              </a:tabLst>
            </a:pPr>
            <a:endParaRPr lang="es-ES" sz="2400" b="1" dirty="0" smtClean="0">
              <a:solidFill>
                <a:srgbClr val="FF6600"/>
              </a:solidFill>
              <a:cs typeface="Times New Roman" pitchFamily="18" charset="0"/>
            </a:endParaRPr>
          </a:p>
          <a:p>
            <a:pPr marL="1163638" lvl="0" indent="-1163638">
              <a:buFont typeface="+mj-lt"/>
              <a:buAutoNum type="arabicPeriod"/>
              <a:tabLst>
                <a:tab pos="1079500" algn="l"/>
              </a:tabLst>
            </a:pPr>
            <a:r>
              <a:rPr lang="en-US" sz="2400" b="1" dirty="0" smtClean="0">
                <a:solidFill>
                  <a:srgbClr val="FF6600"/>
                </a:solidFill>
              </a:rPr>
              <a:t>debilidades/oportunidades/amenazas - DAFO</a:t>
            </a:r>
            <a:r>
              <a:rPr lang="en-US" sz="2400" dirty="0" smtClean="0">
                <a:solidFill>
                  <a:srgbClr val="FF6600"/>
                </a:solidFill>
              </a:rPr>
              <a:t>).</a:t>
            </a:r>
          </a:p>
          <a:p>
            <a:pPr marL="1163638" lvl="0" indent="-1163638">
              <a:buFont typeface="+mj-lt"/>
              <a:buAutoNum type="arabicPeriod"/>
              <a:tabLst>
                <a:tab pos="1079500" algn="l"/>
              </a:tabLst>
            </a:pPr>
            <a:endParaRPr lang="es-ES" sz="2400" dirty="0" smtClean="0">
              <a:solidFill>
                <a:srgbClr val="FF6600"/>
              </a:solidFill>
              <a:cs typeface="Times New Roman" pitchFamily="18" charset="0"/>
            </a:endParaRPr>
          </a:p>
          <a:p>
            <a:pPr marL="1163638" lvl="0" indent="-1163638">
              <a:buFont typeface="+mj-lt"/>
              <a:buAutoNum type="arabicPeriod"/>
              <a:tabLst>
                <a:tab pos="1079500" algn="l"/>
              </a:tabLst>
            </a:pPr>
            <a:r>
              <a:rPr lang="en-US" sz="2400" b="1" dirty="0" smtClean="0">
                <a:solidFill>
                  <a:srgbClr val="FF6600"/>
                </a:solidFill>
              </a:rPr>
              <a:t>Desarrollar prioridades y objetivos</a:t>
            </a:r>
          </a:p>
          <a:p>
            <a:pPr marL="1163638" lvl="0" indent="-1163638">
              <a:buFont typeface="+mj-lt"/>
              <a:buAutoNum type="arabicPeriod"/>
              <a:tabLst>
                <a:tab pos="1079500" algn="l"/>
              </a:tabLst>
            </a:pPr>
            <a:endParaRPr lang="es-ES" sz="2400" dirty="0" smtClean="0">
              <a:solidFill>
                <a:srgbClr val="FF6600"/>
              </a:solidFill>
              <a:cs typeface="Times New Roman" pitchFamily="18" charset="0"/>
            </a:endParaRPr>
          </a:p>
          <a:p>
            <a:pPr marL="1163638" lvl="0" indent="-1163638">
              <a:buFont typeface="+mj-lt"/>
              <a:buAutoNum type="arabicPeriod"/>
              <a:tabLst>
                <a:tab pos="1079500" algn="l"/>
              </a:tabLst>
            </a:pPr>
            <a:r>
              <a:rPr lang="en-US" sz="2400" b="1" dirty="0" smtClean="0">
                <a:solidFill>
                  <a:srgbClr val="FF6600"/>
                </a:solidFill>
              </a:rPr>
              <a:t>Plan de acción</a:t>
            </a:r>
          </a:p>
          <a:p>
            <a:pPr marL="1163638" lvl="0" indent="-1163638">
              <a:buFont typeface="+mj-lt"/>
              <a:buAutoNum type="arabicPeriod"/>
              <a:tabLst>
                <a:tab pos="1079500" algn="l"/>
              </a:tabLst>
            </a:pPr>
            <a:endParaRPr lang="es-ES" sz="2400" dirty="0" smtClean="0">
              <a:solidFill>
                <a:srgbClr val="FF6600"/>
              </a:solidFill>
              <a:cs typeface="Times New Roman" pitchFamily="18" charset="0"/>
            </a:endParaRPr>
          </a:p>
          <a:p>
            <a:pPr marL="1163638" lvl="0" indent="-1163638">
              <a:buFont typeface="+mj-lt"/>
              <a:buAutoNum type="arabicPeriod"/>
              <a:tabLst>
                <a:tab pos="1079500" algn="l"/>
              </a:tabLst>
            </a:pPr>
            <a:r>
              <a:rPr lang="en-US" sz="2400" b="1" dirty="0" smtClean="0">
                <a:solidFill>
                  <a:srgbClr val="FF6600"/>
                </a:solidFill>
              </a:rPr>
              <a:t>Evaluación</a:t>
            </a:r>
            <a:r>
              <a:t/>
            </a:r>
            <a:br/>
            <a:endParaRPr lang="es-ES" sz="2400" dirty="0">
              <a:solidFill>
                <a:srgbClr val="FF6600"/>
              </a:solidFill>
              <a:latin typeface="Times New Roman" pitchFamily="18" charset="0"/>
              <a:cs typeface="Times New Roman" pitchFamily="18" charset="0"/>
            </a:endParaRPr>
          </a:p>
        </p:txBody>
      </p:sp>
      <p:pic>
        <p:nvPicPr>
          <p:cNvPr id="19458" name="Picture 7"/>
          <p:cNvPicPr>
            <a:picLocks noChangeAspect="1" noChangeArrowheads="1"/>
          </p:cNvPicPr>
          <p:nvPr/>
        </p:nvPicPr>
        <p:blipFill>
          <a:blip r:embed="rId3" cstate="print"/>
          <a:srcRect/>
          <a:stretch>
            <a:fillRect/>
          </a:stretch>
        </p:blipFill>
        <p:spPr bwMode="auto">
          <a:xfrm>
            <a:off x="-180528" y="566936"/>
            <a:ext cx="22860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b="1" dirty="0" smtClean="0">
                <a:solidFill>
                  <a:srgbClr val="FF6600"/>
                </a:solidFill>
              </a:rPr>
              <a:t>1. Misión / visión / valores</a:t>
            </a:r>
            <a:endParaRPr lang="es-ES" b="1" dirty="0">
              <a:solidFill>
                <a:srgbClr val="FF6600"/>
              </a:solidFill>
              <a:cs typeface="Times New Roman" pitchFamily="18" charset="0"/>
            </a:endParaRPr>
          </a:p>
        </p:txBody>
      </p:sp>
      <p:sp>
        <p:nvSpPr>
          <p:cNvPr id="3" name="Content Placeholder 2"/>
          <p:cNvSpPr>
            <a:spLocks noGrp="1"/>
          </p:cNvSpPr>
          <p:nvPr>
            <p:ph idx="1"/>
          </p:nvPr>
        </p:nvSpPr>
        <p:spPr>
          <a:xfrm>
            <a:off x="0" y="1371600"/>
            <a:ext cx="9144000" cy="3200400"/>
          </a:xfrm>
        </p:spPr>
        <p:txBody>
          <a:bodyPr>
            <a:noAutofit/>
          </a:bodyPr>
          <a:lstStyle/>
          <a:p>
            <a:pPr>
              <a:buNone/>
            </a:pPr>
            <a:r>
              <a:rPr lang="en-US" dirty="0" smtClean="0"/>
              <a:t>	</a:t>
            </a:r>
            <a:r>
              <a:rPr lang="en-US" sz="2400" b="1" dirty="0" smtClean="0">
                <a:solidFill>
                  <a:srgbClr val="FF6600"/>
                </a:solidFill>
              </a:rPr>
              <a:t>La misión es el propósito fundamental de todo el plan.</a:t>
            </a:r>
            <a:endParaRPr lang="es-ES" sz="2400" dirty="0" smtClean="0">
              <a:solidFill>
                <a:srgbClr val="FF6600"/>
              </a:solidFill>
              <a:cs typeface="Times New Roman" pitchFamily="18" charset="0"/>
            </a:endParaRPr>
          </a:p>
          <a:p>
            <a:pPr>
              <a:buNone/>
            </a:pPr>
            <a:r>
              <a:rPr lang="en-US" sz="2400" dirty="0" smtClean="0"/>
              <a:t>	Es tentador saltarse este paso y considerar que el verdadero objetivo de la planificación estratégica es definir un plan y crear las medidas de acción para ejecutar ese plan. Sin embargo, un reto importante al que se enfrentan los sindicatos muy a menudo no es la falta de un buen plan, ¡sino la dificultad de motivar a sus miembros para que participen en él! </a:t>
            </a:r>
          </a:p>
          <a:p>
            <a:pPr>
              <a:buNone/>
            </a:pPr>
            <a:r>
              <a:rPr lang="en-US" sz="2400" dirty="0" smtClean="0"/>
              <a:t> </a:t>
            </a:r>
            <a:endParaRPr lang="es-ES" sz="2400" dirty="0" smtClean="0">
              <a:solidFill>
                <a:srgbClr val="FF6600"/>
              </a:solidFill>
              <a:cs typeface="Times New Roman" pitchFamily="18" charset="0"/>
            </a:endParaRPr>
          </a:p>
          <a:p>
            <a:pPr>
              <a:buNone/>
            </a:pPr>
            <a:r>
              <a:rPr lang="en-US" sz="2400" b="1" dirty="0" smtClean="0">
                <a:solidFill>
                  <a:srgbClr val="FF6600"/>
                </a:solidFill>
              </a:rPr>
              <a:t>	¿Por qué es importante nuestro sindicato en </a:t>
            </a:r>
            <a:r>
              <a:rPr lang="en-US" sz="2400" b="1" dirty="0" err="1" smtClean="0">
                <a:solidFill>
                  <a:srgbClr val="FF6600"/>
                </a:solidFill>
              </a:rPr>
              <a:t>este</a:t>
            </a:r>
            <a:r>
              <a:rPr lang="en-US" sz="2400" b="1" dirty="0" smtClean="0">
                <a:solidFill>
                  <a:srgbClr val="FF6600"/>
                </a:solidFill>
              </a:rPr>
              <a:t> </a:t>
            </a:r>
            <a:br>
              <a:rPr lang="en-US" sz="2400" b="1" dirty="0" smtClean="0">
                <a:solidFill>
                  <a:srgbClr val="FF6600"/>
                </a:solidFill>
              </a:rPr>
            </a:br>
            <a:r>
              <a:rPr lang="en-US" sz="2400" b="1" dirty="0" err="1" smtClean="0">
                <a:solidFill>
                  <a:srgbClr val="FF6600"/>
                </a:solidFill>
              </a:rPr>
              <a:t>momento</a:t>
            </a:r>
            <a:r>
              <a:rPr lang="en-US" sz="2400" b="1" dirty="0" smtClean="0">
                <a:solidFill>
                  <a:srgbClr val="FF6600"/>
                </a:solidFill>
              </a:rPr>
              <a:t> de la historia?</a:t>
            </a:r>
            <a:r>
              <a:rPr dirty="0" smtClean="0"/>
              <a:t>  </a:t>
            </a:r>
          </a:p>
          <a:p>
            <a:pPr>
              <a:buNone/>
            </a:pPr>
            <a:r>
              <a:rPr lang="en-US" sz="2400" dirty="0" smtClean="0"/>
              <a:t>	¿Qué quiere conseguir el sindicato en el sentido más amplio?  ¿Y por qué es esto importante no solo para los miembros sino que para la comunidad en su conjunto?  </a:t>
            </a:r>
          </a:p>
        </p:txBody>
      </p:sp>
      <p:pic>
        <p:nvPicPr>
          <p:cNvPr id="1026" name="Picture 2" descr="RA org"/>
          <p:cNvPicPr>
            <a:picLocks noChangeAspect="1" noChangeArrowheads="1"/>
          </p:cNvPicPr>
          <p:nvPr/>
        </p:nvPicPr>
        <p:blipFill>
          <a:blip r:embed="rId3" cstate="print"/>
          <a:srcRect/>
          <a:stretch>
            <a:fillRect/>
          </a:stretch>
        </p:blipFill>
        <p:spPr bwMode="auto">
          <a:xfrm>
            <a:off x="7164288" y="3933056"/>
            <a:ext cx="1768368" cy="14489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b="1" dirty="0" smtClean="0">
                <a:solidFill>
                  <a:srgbClr val="FF6600"/>
                </a:solidFill>
              </a:rPr>
              <a:t>1. Misión / visión / valores</a:t>
            </a:r>
            <a:endParaRPr lang="es-ES" b="1" dirty="0">
              <a:solidFill>
                <a:srgbClr val="FF6600"/>
              </a:solidFill>
              <a:cs typeface="Times New Roman" pitchFamily="18" charset="0"/>
            </a:endParaRPr>
          </a:p>
        </p:txBody>
      </p:sp>
      <p:sp>
        <p:nvSpPr>
          <p:cNvPr id="3" name="Content Placeholder 2"/>
          <p:cNvSpPr>
            <a:spLocks noGrp="1"/>
          </p:cNvSpPr>
          <p:nvPr>
            <p:ph idx="1"/>
          </p:nvPr>
        </p:nvSpPr>
        <p:spPr>
          <a:xfrm>
            <a:off x="0" y="990600"/>
            <a:ext cx="9144000" cy="5867400"/>
          </a:xfrm>
        </p:spPr>
        <p:txBody>
          <a:bodyPr>
            <a:normAutofit/>
          </a:bodyPr>
          <a:lstStyle/>
          <a:p>
            <a:pPr>
              <a:buNone/>
            </a:pPr>
            <a:r>
              <a:rPr lang="en-US" dirty="0" smtClean="0"/>
              <a:t>	</a:t>
            </a:r>
            <a:r>
              <a:rPr dirty="0" smtClean="0"/>
              <a:t>Los valores son opiniones sobre lo que está bien, es equitativo o justo.</a:t>
            </a:r>
            <a:r>
              <a:rPr lang="en-US" sz="2400" dirty="0" smtClean="0"/>
              <a:t>  Describen las ideas que importan a la mayoría de las personas, las cosas que sacrificarían por conseguirlos.</a:t>
            </a:r>
          </a:p>
          <a:p>
            <a:pPr>
              <a:buNone/>
            </a:pPr>
            <a:endParaRPr lang="es-ES" sz="2400" b="1" dirty="0" smtClean="0">
              <a:cs typeface="Times New Roman" pitchFamily="18" charset="0"/>
            </a:endParaRPr>
          </a:p>
          <a:p>
            <a:pPr>
              <a:buNone/>
            </a:pPr>
            <a:r>
              <a:rPr lang="en-US" dirty="0" smtClean="0"/>
              <a:t>	</a:t>
            </a:r>
            <a:r>
              <a:rPr dirty="0" smtClean="0"/>
              <a:t>Las creencias son suposiciones básicas en las que basamos nuestras decisiones.</a:t>
            </a:r>
            <a:r>
              <a:rPr lang="en-US" sz="2400" dirty="0" smtClean="0"/>
              <a:t>  Estas incluyen suposiciones sobre las personas, el poder, lo que hace que las cosas se materialicen, etc.  </a:t>
            </a:r>
          </a:p>
          <a:p>
            <a:pPr>
              <a:buNone/>
            </a:pPr>
            <a:endParaRPr lang="es-ES" sz="2400" dirty="0" smtClean="0">
              <a:cs typeface="Times New Roman" pitchFamily="18" charset="0"/>
            </a:endParaRPr>
          </a:p>
          <a:p>
            <a:pPr>
              <a:buNone/>
            </a:pPr>
            <a:r>
              <a:rPr lang="en-US" dirty="0" smtClean="0"/>
              <a:t>	</a:t>
            </a:r>
            <a:r>
              <a:rPr dirty="0" smtClean="0"/>
              <a:t>Juntos, los </a:t>
            </a:r>
            <a:r>
              <a:rPr lang="en-US" sz="2400" b="1" dirty="0" smtClean="0">
                <a:solidFill>
                  <a:srgbClr val="FF6600"/>
                </a:solidFill>
              </a:rPr>
              <a:t>valores (lo que importa) y </a:t>
            </a:r>
            <a:r>
              <a:rPr lang="en-US" sz="2400" b="1" dirty="0" err="1" smtClean="0">
                <a:solidFill>
                  <a:srgbClr val="FF6600"/>
                </a:solidFill>
              </a:rPr>
              <a:t>las</a:t>
            </a:r>
            <a:r>
              <a:rPr lang="en-US" sz="2400" b="1" dirty="0" smtClean="0">
                <a:solidFill>
                  <a:srgbClr val="FF6600"/>
                </a:solidFill>
              </a:rPr>
              <a:t> </a:t>
            </a:r>
            <a:r>
              <a:rPr lang="en-US" sz="2400" b="1" dirty="0" err="1" smtClean="0">
                <a:solidFill>
                  <a:srgbClr val="FF6600"/>
                </a:solidFill>
              </a:rPr>
              <a:t>creencias</a:t>
            </a:r>
            <a:r>
              <a:rPr lang="en-US" sz="2400" b="1" dirty="0" smtClean="0">
                <a:solidFill>
                  <a:srgbClr val="FF6600"/>
                </a:solidFill>
              </a:rPr>
              <a:t> </a:t>
            </a:r>
            <a:r>
              <a:rPr lang="en-US" sz="2400" b="1" dirty="0">
                <a:solidFill>
                  <a:srgbClr val="FF6600"/>
                </a:solidFill>
              </a:rPr>
              <a:t>(lo </a:t>
            </a:r>
            <a:r>
              <a:rPr lang="en-US" sz="2400" b="1" dirty="0" err="1">
                <a:solidFill>
                  <a:srgbClr val="FF6600"/>
                </a:solidFill>
              </a:rPr>
              <a:t>que</a:t>
            </a:r>
            <a:r>
              <a:rPr lang="en-US" sz="2400" b="1" dirty="0">
                <a:solidFill>
                  <a:srgbClr val="FF6600"/>
                </a:solidFill>
              </a:rPr>
              <a:t> </a:t>
            </a:r>
            <a:r>
              <a:rPr lang="en-US" sz="2400" b="1" dirty="0" err="1">
                <a:solidFill>
                  <a:srgbClr val="FF6600"/>
                </a:solidFill>
              </a:rPr>
              <a:t>es</a:t>
            </a:r>
            <a:r>
              <a:rPr lang="en-US" sz="2400" b="1" dirty="0">
                <a:solidFill>
                  <a:srgbClr val="FF6600"/>
                </a:solidFill>
              </a:rPr>
              <a:t>) </a:t>
            </a:r>
            <a:r>
              <a:rPr lang="en-US" sz="2400" b="1" dirty="0" smtClean="0">
                <a:solidFill>
                  <a:srgbClr val="FF6600"/>
                </a:solidFill>
              </a:rPr>
              <a:t> </a:t>
            </a:r>
            <a:r>
              <a:rPr lang="en-US" sz="2400" dirty="0" err="1" smtClean="0"/>
              <a:t>determinan</a:t>
            </a:r>
            <a:r>
              <a:rPr lang="en-US" sz="2400" dirty="0" smtClean="0"/>
              <a:t> los objetivos hacia los que la organización debe dirigirse, y a través de ellos debe medirse el éxito y valía de la organización. </a:t>
            </a:r>
          </a:p>
          <a:p>
            <a:pPr>
              <a:buNone/>
            </a:pPr>
            <a:endParaRPr lang="es-E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0"/>
            <a:ext cx="9144000" cy="838200"/>
          </a:xfrm>
        </p:spPr>
        <p:txBody>
          <a:bodyPr/>
          <a:lstStyle/>
          <a:p>
            <a:r>
              <a:rPr lang="en-US" sz="3600" b="1" dirty="0" smtClean="0">
                <a:solidFill>
                  <a:srgbClr val="FF6600"/>
                </a:solidFill>
              </a:rPr>
              <a:t>El sindicato: más allá de salarios y prestaciones</a:t>
            </a:r>
          </a:p>
        </p:txBody>
      </p:sp>
      <p:sp>
        <p:nvSpPr>
          <p:cNvPr id="98307" name="Rectangle 3"/>
          <p:cNvSpPr>
            <a:spLocks noGrp="1" noChangeArrowheads="1"/>
          </p:cNvSpPr>
          <p:nvPr>
            <p:ph type="body" sz="half" idx="3"/>
          </p:nvPr>
        </p:nvSpPr>
        <p:spPr>
          <a:xfrm>
            <a:off x="76200" y="2819400"/>
            <a:ext cx="9144000" cy="4038600"/>
          </a:xfrm>
        </p:spPr>
        <p:txBody>
          <a:bodyPr>
            <a:noAutofit/>
          </a:bodyPr>
          <a:lstStyle/>
          <a:p>
            <a:pPr>
              <a:lnSpc>
                <a:spcPct val="90000"/>
              </a:lnSpc>
            </a:pPr>
            <a:r>
              <a:rPr lang="en-GB" sz="2000" dirty="0" smtClean="0"/>
              <a:t>Organización para </a:t>
            </a:r>
            <a:r>
              <a:rPr lang="en-GB" sz="2000" b="1" dirty="0" smtClean="0">
                <a:solidFill>
                  <a:srgbClr val="FF6600"/>
                </a:solidFill>
              </a:rPr>
              <a:t>conseguir derechos</a:t>
            </a:r>
          </a:p>
          <a:p>
            <a:pPr>
              <a:lnSpc>
                <a:spcPct val="90000"/>
              </a:lnSpc>
            </a:pPr>
            <a:r>
              <a:rPr lang="en-GB" sz="2000" dirty="0" smtClean="0"/>
              <a:t>Veículo para el</a:t>
            </a:r>
            <a:r>
              <a:rPr lang="en-GB" sz="2000" b="1" dirty="0" smtClean="0">
                <a:solidFill>
                  <a:srgbClr val="FF6600"/>
                </a:solidFill>
              </a:rPr>
              <a:t> ejecicio de derechos</a:t>
            </a:r>
          </a:p>
          <a:p>
            <a:pPr>
              <a:lnSpc>
                <a:spcPct val="90000"/>
              </a:lnSpc>
            </a:pPr>
            <a:r>
              <a:rPr lang="en-GB" sz="2000" dirty="0" smtClean="0"/>
              <a:t>Escuela de democracia: derecho a participar en las decisiones que nos afectan</a:t>
            </a:r>
          </a:p>
          <a:p>
            <a:pPr>
              <a:lnSpc>
                <a:spcPct val="90000"/>
              </a:lnSpc>
            </a:pPr>
            <a:r>
              <a:rPr sz="2800" dirty="0" smtClean="0"/>
              <a:t>Crea una </a:t>
            </a:r>
            <a:r>
              <a:rPr lang="en-GB" sz="2000" b="1" dirty="0" smtClean="0">
                <a:solidFill>
                  <a:srgbClr val="FF6600"/>
                </a:solidFill>
              </a:rPr>
              <a:t>comunidad de intereses compartidos</a:t>
            </a:r>
            <a:r>
              <a:rPr lang="en-GB" sz="2000" dirty="0" smtClean="0"/>
              <a:t> entre los miembros (y la comunidad en general)</a:t>
            </a:r>
          </a:p>
          <a:p>
            <a:pPr>
              <a:lnSpc>
                <a:spcPct val="90000"/>
              </a:lnSpc>
            </a:pPr>
            <a:r>
              <a:rPr sz="2800" dirty="0" smtClean="0"/>
              <a:t>Da una “voz” frente a una “salida”: proporcionar a la dirección con “propuestas y comentarios” valiosos es esencial para la mejora de los sistemas</a:t>
            </a:r>
          </a:p>
          <a:p>
            <a:pPr>
              <a:lnSpc>
                <a:spcPct val="90000"/>
              </a:lnSpc>
            </a:pPr>
            <a:r>
              <a:rPr sz="2800" dirty="0" smtClean="0"/>
              <a:t>Institución primordial de la sociedad civil, </a:t>
            </a:r>
            <a:r>
              <a:rPr lang="en-GB" sz="2000" b="1" dirty="0" smtClean="0">
                <a:solidFill>
                  <a:srgbClr val="FF6600"/>
                </a:solidFill>
              </a:rPr>
              <a:t>promotora de la democracia</a:t>
            </a:r>
            <a:r>
              <a:rPr lang="en-GB" sz="2000" dirty="0" smtClean="0"/>
              <a:t> en el lugar de trabajo, de la justicia económica y social y de la igualdad</a:t>
            </a:r>
            <a:endParaRPr lang="es-ES" sz="2000" b="1" dirty="0" smtClean="0"/>
          </a:p>
          <a:p>
            <a:pPr>
              <a:lnSpc>
                <a:spcPct val="90000"/>
              </a:lnSpc>
              <a:buFontTx/>
              <a:buNone/>
            </a:pPr>
            <a:endParaRPr lang="es-ES" sz="2000" dirty="0" smtClean="0">
              <a:latin typeface="Times New Roman" pitchFamily="18" charset="0"/>
            </a:endParaRPr>
          </a:p>
        </p:txBody>
      </p:sp>
      <p:pic>
        <p:nvPicPr>
          <p:cNvPr id="8" name="Picture 7" descr="end cheap labour.jpg"/>
          <p:cNvPicPr>
            <a:picLocks noChangeAspect="1"/>
          </p:cNvPicPr>
          <p:nvPr/>
        </p:nvPicPr>
        <p:blipFill>
          <a:blip r:embed="rId3" cstate="print"/>
          <a:stretch>
            <a:fillRect/>
          </a:stretch>
        </p:blipFill>
        <p:spPr>
          <a:xfrm>
            <a:off x="6430084" y="933923"/>
            <a:ext cx="2456033" cy="1637355"/>
          </a:xfrm>
          <a:prstGeom prst="rect">
            <a:avLst/>
          </a:prstGeom>
        </p:spPr>
      </p:pic>
      <p:pic>
        <p:nvPicPr>
          <p:cNvPr id="11" name="Picture 10" descr="DHL.jpg"/>
          <p:cNvPicPr>
            <a:picLocks noChangeAspect="1"/>
          </p:cNvPicPr>
          <p:nvPr/>
        </p:nvPicPr>
        <p:blipFill>
          <a:blip r:embed="rId4" cstate="print"/>
          <a:stretch>
            <a:fillRect/>
          </a:stretch>
        </p:blipFill>
        <p:spPr>
          <a:xfrm>
            <a:off x="3885731" y="1069964"/>
            <a:ext cx="1446959" cy="1481566"/>
          </a:xfrm>
          <a:prstGeom prst="rect">
            <a:avLst/>
          </a:prstGeom>
        </p:spPr>
      </p:pic>
      <p:pic>
        <p:nvPicPr>
          <p:cNvPr id="13" name="Content Placeholder 12" descr="Not Silent not Violent.jpg"/>
          <p:cNvPicPr>
            <a:picLocks noGrp="1" noChangeAspect="1"/>
          </p:cNvPicPr>
          <p:nvPr>
            <p:ph sz="quarter" idx="1"/>
          </p:nvPr>
        </p:nvPicPr>
        <p:blipFill>
          <a:blip r:embed="rId5" cstate="print"/>
          <a:stretch>
            <a:fillRect/>
          </a:stretch>
        </p:blipFill>
        <p:spPr>
          <a:xfrm>
            <a:off x="277721" y="947148"/>
            <a:ext cx="2644959" cy="176330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rot="10800000" flipV="1">
            <a:off x="457200" y="2819400"/>
            <a:ext cx="84582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rPr>
              <a:t>¡Redacte una misión que realmente pueda utilizar en sus conversaciones diarias!</a:t>
            </a:r>
            <a:r>
              <a:rPr dirty="0" smtClean="0"/>
              <a:t> </a:t>
            </a:r>
            <a:r>
              <a:rPr kumimoji="0" lang="en-GB" sz="2000" b="0" i="0" u="none" strike="noStrike" cap="none" normalizeH="0" baseline="0" dirty="0" smtClean="0">
                <a:ln>
                  <a:noFill/>
                </a:ln>
                <a:solidFill>
                  <a:schemeClr val="tx1"/>
                </a:solidFill>
                <a:effectLst/>
              </a:rPr>
              <a:t>Los líderes sindicales y activistas deben definir sus sindicatos todos los días en sus relaciones con nuevos empleados, miembros existentes y potenciales, aliados de la comunidad, medios de comunicación y delegados sindicales. En el entorno hostil de hoy en día es vital que desarrollemos nuevos modos de hablar sobre nosotros mismos, nuestra organización y nuestros valores.  </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5" name="Picture 1" descr="ILWU"/>
          <p:cNvPicPr>
            <a:picLocks noChangeAspect="1" noChangeArrowheads="1"/>
          </p:cNvPicPr>
          <p:nvPr/>
        </p:nvPicPr>
        <p:blipFill>
          <a:blip r:embed="rId3" cstate="print"/>
          <a:srcRect/>
          <a:stretch>
            <a:fillRect/>
          </a:stretch>
        </p:blipFill>
        <p:spPr bwMode="auto">
          <a:xfrm>
            <a:off x="6017379" y="1143000"/>
            <a:ext cx="2336326" cy="1553508"/>
          </a:xfrm>
          <a:prstGeom prst="rect">
            <a:avLst/>
          </a:prstGeom>
          <a:noFill/>
        </p:spPr>
      </p:pic>
      <p:sp>
        <p:nvSpPr>
          <p:cNvPr id="31747"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Content Placeholder 9" descr="0 air rage.bmp"/>
          <p:cNvPicPr>
            <a:picLocks noChangeAspect="1"/>
          </p:cNvPicPr>
          <p:nvPr/>
        </p:nvPicPr>
        <p:blipFill>
          <a:blip r:embed="rId4" cstate="print"/>
          <a:stretch>
            <a:fillRect/>
          </a:stretch>
        </p:blipFill>
        <p:spPr>
          <a:xfrm>
            <a:off x="704825" y="990600"/>
            <a:ext cx="2728279" cy="1824050"/>
          </a:xfrm>
          <a:prstGeom prst="rect">
            <a:avLst/>
          </a:prstGeom>
        </p:spPr>
      </p:pic>
      <p:pic>
        <p:nvPicPr>
          <p:cNvPr id="6" name="Content Placeholder 8" descr="scream abord ship.jpg"/>
          <p:cNvPicPr>
            <a:picLocks noChangeAspect="1"/>
          </p:cNvPicPr>
          <p:nvPr/>
        </p:nvPicPr>
        <p:blipFill>
          <a:blip r:embed="rId5" cstate="print"/>
          <a:stretch>
            <a:fillRect/>
          </a:stretch>
        </p:blipFill>
        <p:spPr>
          <a:xfrm>
            <a:off x="7293445" y="4676679"/>
            <a:ext cx="1545755" cy="1871575"/>
          </a:xfrm>
          <a:prstGeom prst="rect">
            <a:avLst/>
          </a:prstGeom>
        </p:spPr>
      </p:pic>
      <p:sp>
        <p:nvSpPr>
          <p:cNvPr id="7" name="TextBox 6"/>
          <p:cNvSpPr txBox="1"/>
          <p:nvPr/>
        </p:nvSpPr>
        <p:spPr>
          <a:xfrm>
            <a:off x="533400" y="228600"/>
            <a:ext cx="8001000" cy="707886"/>
          </a:xfrm>
          <a:prstGeom prst="rect">
            <a:avLst/>
          </a:prstGeom>
          <a:noFill/>
        </p:spPr>
        <p:txBody>
          <a:bodyPr wrap="square" rtlCol="0">
            <a:spAutoFit/>
          </a:bodyPr>
          <a:lstStyle/>
          <a:p>
            <a:pPr lvl="0" algn="ctr" fontAlgn="base">
              <a:spcBef>
                <a:spcPct val="0"/>
              </a:spcBef>
              <a:spcAft>
                <a:spcPct val="0"/>
              </a:spcAft>
            </a:pPr>
            <a:r>
              <a:rPr lang="en-US" sz="4000" b="1" dirty="0" smtClean="0">
                <a:solidFill>
                  <a:srgbClr val="FF6600"/>
                </a:solidFill>
              </a:rPr>
              <a:t>Su declaración de la misión</a:t>
            </a:r>
          </a:p>
        </p:txBody>
      </p:sp>
      <p:pic>
        <p:nvPicPr>
          <p:cNvPr id="9" name="Picture 8" descr="Seattle-2-300x271.jpg"/>
          <p:cNvPicPr>
            <a:picLocks noChangeAspect="1"/>
          </p:cNvPicPr>
          <p:nvPr/>
        </p:nvPicPr>
        <p:blipFill>
          <a:blip r:embed="rId6" cstate="print"/>
          <a:stretch>
            <a:fillRect/>
          </a:stretch>
        </p:blipFill>
        <p:spPr>
          <a:xfrm>
            <a:off x="4827822" y="4694683"/>
            <a:ext cx="2057399" cy="185851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normAutofit fontScale="90000"/>
          </a:bodyPr>
          <a:lstStyle/>
          <a:p>
            <a:r>
              <a:rPr lang="en-US" b="1" dirty="0" smtClean="0">
                <a:solidFill>
                  <a:srgbClr val="FF6600"/>
                </a:solidFill>
              </a:rPr>
              <a:t>1. Misión / Visión / Objetivos</a:t>
            </a:r>
            <a:endParaRPr lang="es-ES" b="1" dirty="0">
              <a:solidFill>
                <a:srgbClr val="FF6600"/>
              </a:solidFill>
              <a:cs typeface="Times New Roman" pitchFamily="18" charset="0"/>
            </a:endParaRPr>
          </a:p>
        </p:txBody>
      </p:sp>
      <p:sp>
        <p:nvSpPr>
          <p:cNvPr id="32769" name="Rectangle 1"/>
          <p:cNvSpPr>
            <a:spLocks noChangeArrowheads="1"/>
          </p:cNvSpPr>
          <p:nvPr/>
        </p:nvSpPr>
        <p:spPr bwMode="auto">
          <a:xfrm rot="10800000" flipV="1">
            <a:off x="304800" y="-632251"/>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57200" algn="l"/>
              </a:tabLst>
            </a:pPr>
            <a:endParaRPr kumimoji="0" lang="es-ES" sz="2400"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tab pos="457200" algn="l"/>
              </a:tabLst>
            </a:pPr>
            <a:endParaRPr kumimoji="0" lang="es-ES" sz="2400"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tab pos="457200" algn="l"/>
              </a:tabLst>
            </a:pPr>
            <a:endParaRPr kumimoji="0" lang="es-ES" sz="2400"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tab pos="457200" algn="l"/>
              </a:tabLst>
            </a:pPr>
            <a:endParaRPr kumimoji="0" lang="es-ES" sz="2400"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tab pos="457200" algn="l"/>
              </a:tabLst>
            </a:pPr>
            <a:r>
              <a:rPr kumimoji="0" lang="en-US" sz="3200" b="1" i="0" u="none" strike="noStrike" cap="none" normalizeH="0" baseline="0" dirty="0" smtClean="0">
                <a:ln>
                  <a:noFill/>
                </a:ln>
                <a:solidFill>
                  <a:srgbClr val="FF6600"/>
                </a:solidFill>
                <a:effectLst/>
              </a:rPr>
              <a:t>Elementos a considerar:</a:t>
            </a:r>
            <a:endParaRPr kumimoji="0" lang="es-ES" sz="3200" b="0" i="0" u="none" strike="noStrike" cap="none" normalizeH="0" baseline="0" dirty="0" smtClean="0">
              <a:ln>
                <a:noFill/>
              </a:ln>
              <a:solidFill>
                <a:srgbClr val="FF6600"/>
              </a:solidFill>
              <a:effectLst/>
              <a:cs typeface="Arial" pitchFamily="34" charset="0"/>
            </a:endParaRPr>
          </a:p>
          <a:p>
            <a:pPr marL="628650" marR="0" lvl="0" indent="-628650" algn="l" defTabSz="914400" rtl="0" eaLnBrk="0" fontAlgn="base" latinLnBrk="0" hangingPunct="0">
              <a:lnSpc>
                <a:spcPct val="100000"/>
              </a:lnSpc>
              <a:spcBef>
                <a:spcPct val="0"/>
              </a:spcBef>
              <a:spcAft>
                <a:spcPct val="0"/>
              </a:spcAft>
              <a:buClrTx/>
              <a:buSzTx/>
              <a:buFontTx/>
              <a:buChar char="•"/>
              <a:tabLst>
                <a:tab pos="628650" algn="l"/>
              </a:tabLst>
            </a:pPr>
            <a:endParaRPr kumimoji="0" lang="en-GB" sz="2400" b="1" i="0" u="none" strike="noStrike" cap="none" normalizeH="0" baseline="0" dirty="0" smtClean="0">
              <a:ln>
                <a:noFill/>
              </a:ln>
              <a:solidFill>
                <a:srgbClr val="FF6600"/>
              </a:solidFill>
              <a:effectLst/>
            </a:endParaRPr>
          </a:p>
          <a:p>
            <a:pPr marL="628650" marR="0" lvl="0" indent="-628650" algn="l" defTabSz="914400" rtl="0" eaLnBrk="0" fontAlgn="base" latinLnBrk="0" hangingPunct="0">
              <a:lnSpc>
                <a:spcPct val="100000"/>
              </a:lnSpc>
              <a:spcBef>
                <a:spcPct val="0"/>
              </a:spcBef>
              <a:spcAft>
                <a:spcPct val="0"/>
              </a:spcAft>
              <a:buClrTx/>
              <a:buSzTx/>
              <a:buFontTx/>
              <a:buChar char="•"/>
              <a:tabLst>
                <a:tab pos="628650" algn="l"/>
              </a:tabLst>
            </a:pPr>
            <a:r>
              <a:rPr kumimoji="0" lang="en-GB" sz="2400" b="1" i="0" u="none" strike="noStrike" cap="none" normalizeH="0" baseline="0" dirty="0" smtClean="0">
                <a:ln>
                  <a:noFill/>
                </a:ln>
                <a:solidFill>
                  <a:srgbClr val="FF6600"/>
                </a:solidFill>
                <a:effectLst/>
              </a:rPr>
              <a:t>Qui</a:t>
            </a:r>
            <a:r>
              <a:rPr kumimoji="0" lang="es-ES" sz="2400" b="1" i="0" u="none" strike="noStrike" cap="none" normalizeH="0" baseline="0" dirty="0" err="1" smtClean="0">
                <a:ln>
                  <a:noFill/>
                </a:ln>
                <a:solidFill>
                  <a:srgbClr val="FF6600"/>
                </a:solidFill>
                <a:effectLst/>
              </a:rPr>
              <a:t>énes</a:t>
            </a:r>
            <a:r>
              <a:rPr kumimoji="0" lang="es-ES" sz="2400" b="1" i="0" u="none" strike="noStrike" cap="none" normalizeH="0" dirty="0" smtClean="0">
                <a:ln>
                  <a:noFill/>
                </a:ln>
                <a:solidFill>
                  <a:srgbClr val="FF6600"/>
                </a:solidFill>
                <a:effectLst/>
              </a:rPr>
              <a:t> somos</a:t>
            </a:r>
            <a:endParaRPr kumimoji="0" lang="en-US" sz="2400" b="1" i="0" u="none" strike="noStrike" cap="none" normalizeH="0" baseline="0" dirty="0" smtClean="0">
              <a:ln>
                <a:noFill/>
              </a:ln>
              <a:solidFill>
                <a:srgbClr val="FF6600"/>
              </a:solidFill>
              <a:effectLst/>
            </a:endParaRPr>
          </a:p>
          <a:p>
            <a:pPr marL="628650" marR="0" lvl="0" indent="-628650" algn="l" defTabSz="914400" rtl="0" eaLnBrk="0" fontAlgn="base" latinLnBrk="0" hangingPunct="0">
              <a:lnSpc>
                <a:spcPct val="100000"/>
              </a:lnSpc>
              <a:spcBef>
                <a:spcPct val="0"/>
              </a:spcBef>
              <a:spcAft>
                <a:spcPct val="0"/>
              </a:spcAft>
              <a:buClrTx/>
              <a:buSzTx/>
              <a:buFontTx/>
              <a:buChar char="•"/>
              <a:tabLst>
                <a:tab pos="628650" algn="l"/>
              </a:tabLst>
            </a:pPr>
            <a:r>
              <a:rPr kumimoji="0" lang="en-US" sz="2400" b="1" i="0" u="none" strike="noStrike" cap="none" normalizeH="0" baseline="0" dirty="0" err="1" smtClean="0">
                <a:ln>
                  <a:noFill/>
                </a:ln>
                <a:solidFill>
                  <a:srgbClr val="FF6600"/>
                </a:solidFill>
                <a:effectLst/>
              </a:rPr>
              <a:t>Por</a:t>
            </a:r>
            <a:r>
              <a:rPr kumimoji="0" lang="en-US" sz="2400" b="1" i="0" u="none" strike="noStrike" cap="none" normalizeH="0" baseline="0" dirty="0" smtClean="0">
                <a:ln>
                  <a:noFill/>
                </a:ln>
                <a:solidFill>
                  <a:srgbClr val="FF6600"/>
                </a:solidFill>
                <a:effectLst/>
              </a:rPr>
              <a:t> qué existimos</a:t>
            </a:r>
            <a:r>
              <a:rPr dirty="0" smtClean="0"/>
              <a:t> </a:t>
            </a:r>
          </a:p>
          <a:p>
            <a:pPr marL="628650" marR="0" lvl="0" indent="-628650" algn="l" defTabSz="914400" rtl="0" eaLnBrk="0" fontAlgn="base" latinLnBrk="0" hangingPunct="0">
              <a:lnSpc>
                <a:spcPct val="100000"/>
              </a:lnSpc>
              <a:spcBef>
                <a:spcPct val="0"/>
              </a:spcBef>
              <a:spcAft>
                <a:spcPct val="0"/>
              </a:spcAft>
              <a:buClrTx/>
              <a:buSzTx/>
              <a:tabLst>
                <a:tab pos="628650" algn="l"/>
              </a:tabLst>
            </a:pPr>
            <a:r>
              <a:rPr kumimoji="0" lang="en-US" sz="2400" b="0" i="0" u="none" strike="noStrike" cap="none" normalizeH="0" baseline="0" dirty="0" smtClean="0">
                <a:ln>
                  <a:noFill/>
                </a:ln>
                <a:solidFill>
                  <a:schemeClr val="tx1"/>
                </a:solidFill>
                <a:effectLst/>
              </a:rPr>
              <a:t>	 (propósito)</a:t>
            </a:r>
            <a:endParaRPr kumimoji="0" lang="es-ES" sz="2400" b="0" i="0" u="none" strike="noStrike" cap="none" normalizeH="0" baseline="0" dirty="0" smtClean="0">
              <a:ln>
                <a:noFill/>
              </a:ln>
              <a:solidFill>
                <a:schemeClr val="tx1"/>
              </a:solidFill>
              <a:effectLst/>
              <a:cs typeface="Arial" pitchFamily="34" charset="0"/>
            </a:endParaRPr>
          </a:p>
          <a:p>
            <a:pPr marL="628650" marR="0" lvl="0" indent="-62865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FF6600"/>
                </a:solidFill>
                <a:effectLst/>
              </a:rPr>
              <a:t>A quién servimos</a:t>
            </a:r>
            <a:r>
              <a:rPr dirty="0" smtClean="0"/>
              <a:t> </a:t>
            </a:r>
          </a:p>
          <a:p>
            <a:pPr marL="628650" marR="0" lvl="0" indent="-628650" algn="l" defTabSz="914400" rtl="0" eaLnBrk="0" fontAlgn="base" latinLnBrk="0" hangingPunct="0">
              <a:lnSpc>
                <a:spcPct val="100000"/>
              </a:lnSpc>
              <a:spcBef>
                <a:spcPct val="0"/>
              </a:spcBef>
              <a:spcAft>
                <a:spcPct val="0"/>
              </a:spcAft>
              <a:buClrTx/>
              <a:buSzTx/>
              <a:tabLst>
                <a:tab pos="457200" algn="l"/>
              </a:tabLst>
            </a:pPr>
            <a:r>
              <a:rPr kumimoji="0" lang="en-US" sz="2400" b="0" i="0" u="none" strike="noStrike" cap="none" normalizeH="0" baseline="0" dirty="0" smtClean="0">
                <a:ln>
                  <a:noFill/>
                </a:ln>
                <a:solidFill>
                  <a:schemeClr val="tx1"/>
                </a:solidFill>
                <a:effectLst/>
              </a:rPr>
              <a:t>		(a los miembros pero también a otras partes interesadas)</a:t>
            </a:r>
            <a:endParaRPr kumimoji="0" lang="es-ES" sz="2400" b="0" i="0" u="none" strike="noStrike" cap="none" normalizeH="0" baseline="0" dirty="0" smtClean="0">
              <a:ln>
                <a:noFill/>
              </a:ln>
              <a:solidFill>
                <a:schemeClr val="tx1"/>
              </a:solidFill>
              <a:effectLst/>
              <a:cs typeface="Arial" pitchFamily="34" charset="0"/>
            </a:endParaRPr>
          </a:p>
          <a:p>
            <a:pPr marL="628650" marR="0" lvl="0" indent="-62865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FF6600"/>
                </a:solidFill>
                <a:effectLst/>
              </a:rPr>
              <a:t>Como conseguimos nuestros objetivos</a:t>
            </a:r>
            <a:r>
              <a:rPr dirty="0" smtClean="0"/>
              <a:t>  </a:t>
            </a:r>
          </a:p>
          <a:p>
            <a:pPr marL="628650" marR="0" lvl="0" indent="-628650" algn="l" defTabSz="914400" rtl="0" eaLnBrk="0" fontAlgn="base" latinLnBrk="0" hangingPunct="0">
              <a:lnSpc>
                <a:spcPct val="100000"/>
              </a:lnSpc>
              <a:spcBef>
                <a:spcPct val="0"/>
              </a:spcBef>
              <a:spcAft>
                <a:spcPct val="0"/>
              </a:spcAft>
              <a:buClrTx/>
              <a:buSzTx/>
              <a:tabLst>
                <a:tab pos="457200" algn="l"/>
              </a:tabLst>
            </a:pPr>
            <a:r>
              <a:rPr lang="en-US" dirty="0" smtClean="0"/>
              <a:t>	</a:t>
            </a:r>
            <a:r>
              <a:rPr dirty="0" smtClean="0"/>
              <a:t>  </a:t>
            </a:r>
            <a:r>
              <a:rPr kumimoji="0" lang="en-US" sz="2400" b="0" i="0" u="none" strike="noStrike" cap="none" normalizeH="0" baseline="0" dirty="0" smtClean="0">
                <a:ln>
                  <a:noFill/>
                </a:ln>
                <a:solidFill>
                  <a:schemeClr val="tx1"/>
                </a:solidFill>
                <a:effectLst/>
              </a:rPr>
              <a:t>(estrategias clave y competencias básicas)</a:t>
            </a:r>
            <a:endParaRPr kumimoji="0" lang="es-ES" sz="2400" b="0" i="0" u="none" strike="noStrike" cap="none" normalizeH="0" baseline="0" dirty="0" smtClean="0">
              <a:ln>
                <a:noFill/>
              </a:ln>
              <a:solidFill>
                <a:schemeClr val="tx1"/>
              </a:solidFill>
              <a:effectLst/>
              <a:cs typeface="Arial" pitchFamily="34" charset="0"/>
            </a:endParaRPr>
          </a:p>
          <a:p>
            <a:pPr marL="628650" marR="0" lvl="0" indent="-62865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FF6600"/>
                </a:solidFill>
                <a:effectLst/>
              </a:rPr>
              <a:t>Cuáles son los resultados</a:t>
            </a:r>
            <a:r>
              <a:rPr dirty="0" smtClean="0"/>
              <a:t> </a:t>
            </a:r>
          </a:p>
          <a:p>
            <a:pPr marL="628650" marR="0" lvl="0" indent="-628650" algn="l" defTabSz="914400" rtl="0" eaLnBrk="0" fontAlgn="base" latinLnBrk="0" hangingPunct="0">
              <a:lnSpc>
                <a:spcPct val="100000"/>
              </a:lnSpc>
              <a:spcBef>
                <a:spcPct val="0"/>
              </a:spcBef>
              <a:spcAft>
                <a:spcPct val="0"/>
              </a:spcAft>
              <a:buClrTx/>
              <a:buSzTx/>
              <a:tabLst>
                <a:tab pos="457200" algn="l"/>
              </a:tabLst>
            </a:pPr>
            <a:r>
              <a:rPr lang="en-US" dirty="0" smtClean="0"/>
              <a:t>	</a:t>
            </a:r>
            <a:r>
              <a:rPr dirty="0" smtClean="0"/>
              <a:t>  </a:t>
            </a:r>
            <a:r>
              <a:rPr kumimoji="0" lang="en-US" sz="2400" b="0" i="0" u="none" strike="noStrike" cap="none" normalizeH="0" baseline="0" dirty="0" smtClean="0">
                <a:ln>
                  <a:noFill/>
                </a:ln>
                <a:solidFill>
                  <a:schemeClr val="tx1"/>
                </a:solidFill>
                <a:effectLst/>
              </a:rPr>
              <a:t>(productos, servicios, cambios)</a:t>
            </a:r>
            <a:endParaRPr kumimoji="0" lang="es-ES" sz="2400" b="0" i="0" u="none" strike="noStrike" cap="none" normalizeH="0" baseline="0" dirty="0" smtClean="0">
              <a:ln>
                <a:noFill/>
              </a:ln>
              <a:solidFill>
                <a:schemeClr val="tx1"/>
              </a:solidFill>
              <a:effectLst/>
              <a:cs typeface="Arial" pitchFamily="34" charset="0"/>
            </a:endParaRPr>
          </a:p>
          <a:p>
            <a:pPr marL="628650" marR="0" lvl="0" indent="-62865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FF6600"/>
                </a:solidFill>
                <a:effectLst/>
              </a:rPr>
              <a:t>Principios rectores</a:t>
            </a:r>
          </a:p>
          <a:p>
            <a:pPr marL="628650" marR="0" lvl="0" indent="-628650" algn="l" defTabSz="914400" rtl="0" eaLnBrk="0" fontAlgn="base" latinLnBrk="0" hangingPunct="0">
              <a:lnSpc>
                <a:spcPct val="100000"/>
              </a:lnSpc>
              <a:spcBef>
                <a:spcPct val="0"/>
              </a:spcBef>
              <a:spcAft>
                <a:spcPct val="0"/>
              </a:spcAft>
              <a:buClrTx/>
              <a:buSzTx/>
              <a:tabLst>
                <a:tab pos="457200" algn="l"/>
              </a:tabLst>
            </a:pPr>
            <a:r>
              <a:rPr lang="en-US" dirty="0" smtClean="0"/>
              <a:t>	</a:t>
            </a:r>
            <a:r>
              <a:rPr dirty="0" smtClean="0"/>
              <a:t> </a:t>
            </a:r>
            <a:r>
              <a:rPr kumimoji="0" lang="en-US" sz="2400" b="0" i="0" u="none" strike="noStrike" cap="none" normalizeH="0" baseline="0" dirty="0" smtClean="0">
                <a:ln>
                  <a:noFill/>
                </a:ln>
                <a:solidFill>
                  <a:schemeClr val="tx1"/>
                </a:solidFill>
                <a:effectLst/>
              </a:rPr>
              <a:t> (valores, creencias, cultura)</a:t>
            </a:r>
            <a:endParaRPr kumimoji="0" lang="es-E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work living wage.JPG"/>
          <p:cNvPicPr>
            <a:picLocks noChangeAspect="1"/>
          </p:cNvPicPr>
          <p:nvPr/>
        </p:nvPicPr>
        <p:blipFill>
          <a:blip r:embed="rId3" cstate="print"/>
          <a:stretch>
            <a:fillRect/>
          </a:stretch>
        </p:blipFill>
        <p:spPr>
          <a:xfrm>
            <a:off x="5414976" y="4526993"/>
            <a:ext cx="3549512" cy="221437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normAutofit fontScale="90000"/>
          </a:bodyPr>
          <a:lstStyle/>
          <a:p>
            <a:r>
              <a:rPr lang="en-US" b="1" dirty="0" smtClean="0">
                <a:solidFill>
                  <a:srgbClr val="FF6600"/>
                </a:solidFill>
              </a:rPr>
              <a:t>2. Análisis DAFO</a:t>
            </a:r>
            <a:endParaRPr lang="es-ES" b="1" dirty="0">
              <a:solidFill>
                <a:srgbClr val="FF6600"/>
              </a:solidFill>
              <a:cs typeface="Times New Roman" pitchFamily="18" charset="0"/>
            </a:endParaRPr>
          </a:p>
        </p:txBody>
      </p:sp>
      <p:sp>
        <p:nvSpPr>
          <p:cNvPr id="3" name="TextBox 2"/>
          <p:cNvSpPr txBox="1"/>
          <p:nvPr/>
        </p:nvSpPr>
        <p:spPr>
          <a:xfrm>
            <a:off x="395536" y="1142762"/>
            <a:ext cx="8208912" cy="2246769"/>
          </a:xfrm>
          <a:prstGeom prst="rect">
            <a:avLst/>
          </a:prstGeom>
          <a:noFill/>
        </p:spPr>
        <p:txBody>
          <a:bodyPr wrap="square" rtlCol="0">
            <a:spAutoFit/>
          </a:bodyPr>
          <a:lstStyle/>
          <a:p>
            <a:pPr algn="ctr"/>
            <a:r>
              <a:rPr lang="en-US" sz="2400" dirty="0" smtClean="0"/>
              <a:t>Para su proceso de planificación, es crucial realizar un análisis que evalúe el entorno externo e interno en el que opera su sindicato.  Este tipo de análisis utilizado en la planificación estratégica se llama </a:t>
            </a:r>
            <a:r>
              <a:rPr sz="2400" dirty="0" err="1" smtClean="0"/>
              <a:t>análisis</a:t>
            </a:r>
            <a:r>
              <a:rPr sz="2400" dirty="0" smtClean="0"/>
              <a:t> DAFO </a:t>
            </a:r>
            <a:r>
              <a:rPr lang="es-ES" sz="2400" dirty="0" smtClean="0"/>
              <a:t/>
            </a:r>
            <a:br>
              <a:rPr lang="es-ES" sz="2400" dirty="0" smtClean="0"/>
            </a:br>
            <a:r>
              <a:rPr sz="2000" dirty="0" smtClean="0"/>
              <a:t>(debilidades, amenazas, fortalezas, oportunidades).</a:t>
            </a:r>
            <a:endParaRPr lang="es-ES" sz="2400" dirty="0" smtClean="0">
              <a:cs typeface="Times New Roman" pitchFamily="18" charset="0"/>
            </a:endParaRPr>
          </a:p>
          <a:p>
            <a:endParaRPr lang="es-ES" sz="2000" dirty="0"/>
          </a:p>
        </p:txBody>
      </p:sp>
      <p:pic>
        <p:nvPicPr>
          <p:cNvPr id="7" name="Picture 6" descr="consulting.jpg"/>
          <p:cNvPicPr>
            <a:picLocks noChangeAspect="1"/>
          </p:cNvPicPr>
          <p:nvPr/>
        </p:nvPicPr>
        <p:blipFill>
          <a:blip r:embed="rId3" cstate="print"/>
          <a:stretch>
            <a:fillRect/>
          </a:stretch>
        </p:blipFill>
        <p:spPr>
          <a:xfrm>
            <a:off x="2590800" y="3194355"/>
            <a:ext cx="4076967" cy="340299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6248400" cy="1447800"/>
          </a:xfrm>
        </p:spPr>
        <p:txBody>
          <a:bodyPr>
            <a:normAutofit/>
          </a:bodyPr>
          <a:lstStyle/>
          <a:p>
            <a:r>
              <a:rPr lang="en-US" b="1" dirty="0" smtClean="0">
                <a:solidFill>
                  <a:srgbClr val="FF6600"/>
                </a:solidFill>
              </a:rPr>
              <a:t>Análisis DAFO</a:t>
            </a:r>
          </a:p>
        </p:txBody>
      </p:sp>
      <p:sp>
        <p:nvSpPr>
          <p:cNvPr id="33793" name="Rectangle 1"/>
          <p:cNvSpPr>
            <a:spLocks noChangeArrowheads="1"/>
          </p:cNvSpPr>
          <p:nvPr/>
        </p:nvSpPr>
        <p:spPr bwMode="auto">
          <a:xfrm rot="10800000" flipV="1">
            <a:off x="228600" y="2102098"/>
            <a:ext cx="8915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400" i="0" u="none" strike="noStrike" cap="none" normalizeH="0" baseline="0" dirty="0" smtClean="0">
                <a:ln>
                  <a:noFill/>
                </a:ln>
                <a:solidFill>
                  <a:schemeClr val="tx1"/>
                </a:solidFill>
                <a:effectLst/>
              </a:rPr>
              <a:t>Ayuda a:</a:t>
            </a:r>
            <a:endParaRPr kumimoji="0" lang="es-ES" sz="2400" i="0" u="none" strike="noStrike" cap="none" normalizeH="0" baseline="0" dirty="0" smtClean="0">
              <a:ln>
                <a:noFill/>
              </a:ln>
              <a:solidFill>
                <a:schemeClr val="tx1"/>
              </a:solidFill>
              <a:effectLst/>
              <a:cs typeface="Times New Roman" pitchFamily="18" charset="0"/>
            </a:endParaRPr>
          </a:p>
          <a:p>
            <a:pPr marL="712788" marR="0" lvl="0" indent="-712788" algn="l" defTabSz="914400" rtl="0" eaLnBrk="0" fontAlgn="base" latinLnBrk="0" hangingPunct="0">
              <a:lnSpc>
                <a:spcPct val="100000"/>
              </a:lnSpc>
              <a:spcBef>
                <a:spcPct val="0"/>
              </a:spcBef>
              <a:spcAft>
                <a:spcPct val="0"/>
              </a:spcAft>
              <a:buClrTx/>
              <a:buSzTx/>
              <a:buFontTx/>
              <a:buChar char="•"/>
              <a:tabLst>
                <a:tab pos="712788" algn="l"/>
              </a:tabLst>
            </a:pPr>
            <a:r>
              <a:rPr kumimoji="0" lang="en-US" sz="2400" i="0" u="none" strike="noStrike" cap="none" normalizeH="0" baseline="0" dirty="0" smtClean="0">
                <a:ln>
                  <a:noFill/>
                </a:ln>
                <a:solidFill>
                  <a:schemeClr val="tx1"/>
                </a:solidFill>
                <a:effectLst/>
              </a:rPr>
              <a:t>Aislar los asuntos clave que hay que resolver.</a:t>
            </a:r>
            <a:endParaRPr lang="es-ES" sz="2400" dirty="0" smtClean="0">
              <a:cs typeface="Times New Roman" pitchFamily="18" charset="0"/>
            </a:endParaRPr>
          </a:p>
          <a:p>
            <a:pPr marL="712788" marR="0" lvl="0" indent="-712788" algn="l" defTabSz="914400" rtl="0" eaLnBrk="0" fontAlgn="base" latinLnBrk="0" hangingPunct="0">
              <a:lnSpc>
                <a:spcPct val="100000"/>
              </a:lnSpc>
              <a:spcBef>
                <a:spcPct val="0"/>
              </a:spcBef>
              <a:spcAft>
                <a:spcPct val="0"/>
              </a:spcAft>
              <a:buClrTx/>
              <a:buSzTx/>
              <a:buFontTx/>
              <a:buChar char="•"/>
              <a:tabLst>
                <a:tab pos="712788" algn="l"/>
              </a:tabLst>
            </a:pPr>
            <a:r>
              <a:rPr kumimoji="0" lang="en-US" sz="2400" i="0" u="none" strike="noStrike" cap="none" normalizeH="0" baseline="0" dirty="0" smtClean="0">
                <a:ln>
                  <a:noFill/>
                </a:ln>
                <a:solidFill>
                  <a:schemeClr val="tx1"/>
                </a:solidFill>
                <a:effectLst/>
              </a:rPr>
              <a:t>Enfocar las actividades sobre las áreas donde tenemos los puntos fuertes y donde pueden encontrarse las oportunidades más grandes.</a:t>
            </a:r>
            <a:endParaRPr lang="es-ES" sz="2400" dirty="0" smtClean="0">
              <a:cs typeface="Times New Roman" pitchFamily="18" charset="0"/>
            </a:endParaRPr>
          </a:p>
          <a:p>
            <a:pPr marL="712788" marR="0" lvl="0" indent="-712788" algn="l" defTabSz="914400" rtl="0" eaLnBrk="0" fontAlgn="base" latinLnBrk="0" hangingPunct="0">
              <a:lnSpc>
                <a:spcPct val="100000"/>
              </a:lnSpc>
              <a:spcBef>
                <a:spcPct val="0"/>
              </a:spcBef>
              <a:spcAft>
                <a:spcPct val="0"/>
              </a:spcAft>
              <a:buClrTx/>
              <a:buSzTx/>
              <a:buFontTx/>
              <a:buChar char="•"/>
              <a:tabLst>
                <a:tab pos="712788" algn="l"/>
              </a:tabLst>
            </a:pPr>
            <a:r>
              <a:rPr kumimoji="0" lang="en-US" sz="2400" i="0" u="none" strike="noStrike" cap="none" normalizeH="0" baseline="0" dirty="0" smtClean="0">
                <a:ln>
                  <a:noFill/>
                </a:ln>
                <a:solidFill>
                  <a:schemeClr val="tx1"/>
                </a:solidFill>
                <a:effectLst/>
              </a:rPr>
              <a:t>Considerar los factores desde un punto de vista interno y externo.</a:t>
            </a:r>
            <a:endParaRPr lang="es-ES" sz="2400" dirty="0" smtClean="0">
              <a:cs typeface="Times New Roman" pitchFamily="18" charset="0"/>
            </a:endParaRPr>
          </a:p>
          <a:p>
            <a:pPr marL="712788" marR="0" lvl="0" indent="-712788" algn="l" defTabSz="914400" rtl="0" eaLnBrk="0" fontAlgn="base" latinLnBrk="0" hangingPunct="0">
              <a:lnSpc>
                <a:spcPct val="100000"/>
              </a:lnSpc>
              <a:spcBef>
                <a:spcPct val="0"/>
              </a:spcBef>
              <a:spcAft>
                <a:spcPct val="0"/>
              </a:spcAft>
              <a:buClrTx/>
              <a:buSzTx/>
              <a:buFontTx/>
              <a:buChar char="•"/>
              <a:tabLst>
                <a:tab pos="712788" algn="l"/>
              </a:tabLst>
            </a:pPr>
            <a:r>
              <a:rPr kumimoji="0" lang="en-US" sz="2400" i="0" u="none" strike="noStrike" cap="none" normalizeH="0" baseline="0" dirty="0" smtClean="0">
                <a:ln>
                  <a:noFill/>
                </a:ln>
                <a:solidFill>
                  <a:schemeClr val="tx1"/>
                </a:solidFill>
                <a:effectLst/>
              </a:rPr>
              <a:t>Dar un enfoque global, reflexivo y estratégico a la información que pueda tener un impacto sobre los objetivos identificados.</a:t>
            </a:r>
            <a:endParaRPr lang="es-ES" sz="2400" dirty="0" smtClean="0">
              <a:cs typeface="Times New Roman" pitchFamily="18" charset="0"/>
            </a:endParaRPr>
          </a:p>
          <a:p>
            <a:pPr marL="712788" marR="0" lvl="0" indent="-712788" algn="l" defTabSz="914400" rtl="0" eaLnBrk="0" fontAlgn="base" latinLnBrk="0" hangingPunct="0">
              <a:lnSpc>
                <a:spcPct val="100000"/>
              </a:lnSpc>
              <a:spcBef>
                <a:spcPct val="0"/>
              </a:spcBef>
              <a:spcAft>
                <a:spcPct val="0"/>
              </a:spcAft>
              <a:buClrTx/>
              <a:buSzTx/>
              <a:buFontTx/>
              <a:buChar char="•"/>
              <a:tabLst>
                <a:tab pos="712788" algn="l"/>
              </a:tabLst>
            </a:pPr>
            <a:r>
              <a:rPr kumimoji="0" lang="en-US" sz="2400" i="0" u="none" strike="noStrike" cap="none" normalizeH="0" baseline="0" dirty="0" smtClean="0">
                <a:ln>
                  <a:noFill/>
                </a:ln>
                <a:solidFill>
                  <a:schemeClr val="tx1"/>
                </a:solidFill>
                <a:effectLst/>
              </a:rPr>
              <a:t>Obtener información desde distintos puntos de vista.  Cuantos más puntos de vista se utilicen, más útil será la información.</a:t>
            </a:r>
            <a:endParaRPr lang="es-ES" sz="2400" dirty="0" smtClean="0">
              <a:cs typeface="Times New Roman" pitchFamily="18" charset="0"/>
            </a:endParaRPr>
          </a:p>
          <a:p>
            <a:pPr marL="712788" marR="0" lvl="0" indent="-712788" algn="l" defTabSz="914400" rtl="0" eaLnBrk="0" fontAlgn="base" latinLnBrk="0" hangingPunct="0">
              <a:lnSpc>
                <a:spcPct val="100000"/>
              </a:lnSpc>
              <a:spcBef>
                <a:spcPct val="0"/>
              </a:spcBef>
              <a:spcAft>
                <a:spcPct val="0"/>
              </a:spcAft>
              <a:buClrTx/>
              <a:buSzTx/>
              <a:buFontTx/>
              <a:buChar char="•"/>
              <a:tabLst>
                <a:tab pos="712788" algn="l"/>
              </a:tabLst>
            </a:pPr>
            <a:r>
              <a:rPr kumimoji="0" lang="en-US" sz="2400" i="0" u="none" strike="noStrike" cap="none" normalizeH="0" baseline="0" dirty="0" smtClean="0">
                <a:ln>
                  <a:noFill/>
                </a:ln>
                <a:solidFill>
                  <a:schemeClr val="tx1"/>
                </a:solidFill>
                <a:effectLst/>
              </a:rPr>
              <a:t>Identificar las barreras que entorpecen el éxito.</a:t>
            </a:r>
            <a:endParaRPr lang="es-ES" sz="2400" dirty="0" smtClean="0">
              <a:cs typeface="Times New Roman" pitchFamily="18" charset="0"/>
            </a:endParaRPr>
          </a:p>
          <a:p>
            <a:pPr marL="712788" marR="0" lvl="0" indent="-712788" algn="l" defTabSz="914400" rtl="0" eaLnBrk="0" fontAlgn="base" latinLnBrk="0" hangingPunct="0">
              <a:lnSpc>
                <a:spcPct val="100000"/>
              </a:lnSpc>
              <a:spcBef>
                <a:spcPct val="0"/>
              </a:spcBef>
              <a:spcAft>
                <a:spcPct val="0"/>
              </a:spcAft>
              <a:buClrTx/>
              <a:buSzTx/>
              <a:buFontTx/>
              <a:buChar char="•"/>
              <a:tabLst>
                <a:tab pos="712788" algn="l"/>
              </a:tabLst>
            </a:pPr>
            <a:r>
              <a:rPr kumimoji="0" lang="en-US" sz="2400" i="0" u="none" strike="noStrike" cap="none" normalizeH="0" baseline="0" dirty="0" smtClean="0">
                <a:ln>
                  <a:noFill/>
                </a:ln>
                <a:solidFill>
                  <a:schemeClr val="tx1"/>
                </a:solidFill>
                <a:effectLst/>
              </a:rPr>
              <a:t>Desarrollar prioridades de acción.</a:t>
            </a:r>
            <a:endParaRPr kumimoji="0" lang="es-ES" sz="2400" i="0" u="none" strike="noStrike" cap="none" normalizeH="0" baseline="0" dirty="0" smtClean="0">
              <a:ln>
                <a:noFill/>
              </a:ln>
              <a:solidFill>
                <a:schemeClr val="tx1"/>
              </a:solidFill>
              <a:effectLst/>
              <a:cs typeface="Times New Roman" pitchFamily="18" charset="0"/>
            </a:endParaRPr>
          </a:p>
        </p:txBody>
      </p:sp>
      <p:pic>
        <p:nvPicPr>
          <p:cNvPr id="5" name="Picture 4" descr="WOMEN_Mag_2.jpg"/>
          <p:cNvPicPr>
            <a:picLocks noChangeAspect="1"/>
          </p:cNvPicPr>
          <p:nvPr/>
        </p:nvPicPr>
        <p:blipFill>
          <a:blip r:embed="rId3" cstate="print"/>
          <a:stretch>
            <a:fillRect/>
          </a:stretch>
        </p:blipFill>
        <p:spPr>
          <a:xfrm>
            <a:off x="355954" y="274773"/>
            <a:ext cx="2150785" cy="16602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524000"/>
          </a:xfrm>
        </p:spPr>
        <p:txBody>
          <a:bodyPr lIns="90488" tIns="44450" rIns="90488" bIns="44450" anchor="b"/>
          <a:lstStyle/>
          <a:p>
            <a:pPr eaLnBrk="1" hangingPunct="1"/>
            <a:r>
              <a:rPr lang="en-US" b="1" dirty="0" smtClean="0">
                <a:solidFill>
                  <a:srgbClr val="FF6600"/>
                </a:solidFill>
              </a:rPr>
              <a:t>¿Qué experiencia tiene en torno a la planificación estratégica?</a:t>
            </a:r>
            <a:endParaRPr lang="es-ES" dirty="0" smtClean="0">
              <a:solidFill>
                <a:srgbClr val="FF6600"/>
              </a:solidFill>
            </a:endParaRPr>
          </a:p>
        </p:txBody>
      </p:sp>
      <p:sp>
        <p:nvSpPr>
          <p:cNvPr id="11" name="Content Placeholder 10"/>
          <p:cNvSpPr>
            <a:spLocks noGrp="1"/>
          </p:cNvSpPr>
          <p:nvPr>
            <p:ph sz="half" idx="2"/>
          </p:nvPr>
        </p:nvSpPr>
        <p:spPr>
          <a:xfrm>
            <a:off x="0" y="1524000"/>
            <a:ext cx="9144000" cy="4876800"/>
          </a:xfrm>
        </p:spPr>
        <p:txBody>
          <a:bodyPr/>
          <a:lstStyle/>
          <a:p>
            <a:endParaRPr lang="es-ES" dirty="0" smtClean="0">
              <a:latin typeface="Times New Roman" pitchFamily="18" charset="0"/>
              <a:cs typeface="Times New Roman" pitchFamily="18" charset="0"/>
            </a:endParaRPr>
          </a:p>
          <a:p>
            <a:pPr algn="ctr">
              <a:buFontTx/>
              <a:buNone/>
            </a:pPr>
            <a:r>
              <a:rPr lang="en-US" sz="3600" i="1" dirty="0" smtClean="0"/>
              <a:t>¿Posee su sindicato un “plan estratégico”?</a:t>
            </a:r>
          </a:p>
          <a:p>
            <a:pPr lvl="1">
              <a:buFontTx/>
              <a:buNone/>
            </a:pPr>
            <a:endParaRPr lang="es-ES" sz="3200" i="1" dirty="0" smtClean="0">
              <a:cs typeface="Times New Roman" pitchFamily="18" charset="0"/>
            </a:endParaRPr>
          </a:p>
          <a:p>
            <a:pPr>
              <a:buFontTx/>
              <a:buNone/>
            </a:pPr>
            <a:r>
              <a:rPr lang="en-US" dirty="0" smtClean="0"/>
              <a:t>	</a:t>
            </a:r>
            <a:r>
              <a:rPr lang="en-US" b="1" i="1" dirty="0" smtClean="0">
                <a:solidFill>
                  <a:srgbClr val="FF6600"/>
                </a:solidFill>
              </a:rPr>
              <a:t>Planificación estratégica</a:t>
            </a:r>
          </a:p>
          <a:p>
            <a:pPr lvl="1"/>
            <a:endParaRPr lang="es-ES" i="1" dirty="0" smtClean="0">
              <a:cs typeface="Times New Roman" pitchFamily="18" charset="0"/>
            </a:endParaRPr>
          </a:p>
          <a:p>
            <a:pPr lvl="1"/>
            <a:r>
              <a:rPr lang="en-US" b="1" i="1" dirty="0" smtClean="0">
                <a:solidFill>
                  <a:srgbClr val="FF6600"/>
                </a:solidFill>
              </a:rPr>
              <a:t>Lo bueno </a:t>
            </a:r>
          </a:p>
          <a:p>
            <a:pPr lvl="1"/>
            <a:r>
              <a:rPr lang="en-US" b="1" i="1" dirty="0" smtClean="0">
                <a:solidFill>
                  <a:srgbClr val="FF6600"/>
                </a:solidFill>
              </a:rPr>
              <a:t>Lo malo</a:t>
            </a:r>
          </a:p>
          <a:p>
            <a:pPr lvl="1"/>
            <a:r>
              <a:rPr lang="en-US" b="1" i="1" dirty="0" smtClean="0">
                <a:solidFill>
                  <a:srgbClr val="FF6600"/>
                </a:solidFill>
              </a:rPr>
              <a:t>Lo caro </a:t>
            </a:r>
          </a:p>
          <a:p>
            <a:pPr lvl="1"/>
            <a:r>
              <a:rPr lang="en-US" b="1" i="1" dirty="0" smtClean="0">
                <a:solidFill>
                  <a:srgbClr val="FF6600"/>
                </a:solidFill>
              </a:rPr>
              <a:t>Lo olvidado</a:t>
            </a:r>
          </a:p>
          <a:p>
            <a:pPr>
              <a:buFontTx/>
              <a:buNone/>
            </a:pPr>
            <a:endParaRPr lang="es-ES" dirty="0" smtClean="0">
              <a:latin typeface="Times New Roman" pitchFamily="18" charset="0"/>
              <a:cs typeface="Times New Roman" pitchFamily="18" charset="0"/>
            </a:endParaRPr>
          </a:p>
          <a:p>
            <a:pPr>
              <a:buFontTx/>
              <a:buNone/>
            </a:pPr>
            <a:endParaRPr lang="es-ES" dirty="0" smtClean="0">
              <a:latin typeface="Times New Roman" pitchFamily="18" charset="0"/>
              <a:cs typeface="Times New Roman" pitchFamily="18" charset="0"/>
            </a:endParaRPr>
          </a:p>
          <a:p>
            <a:pPr>
              <a:buFontTx/>
              <a:buNone/>
            </a:pPr>
            <a:endParaRPr lang="es-ES" dirty="0" smtClean="0">
              <a:latin typeface="Times New Roman" pitchFamily="18" charset="0"/>
              <a:cs typeface="Times New Roman" pitchFamily="18" charset="0"/>
            </a:endParaRPr>
          </a:p>
          <a:p>
            <a:pPr lvl="1">
              <a:buFontTx/>
              <a:buNone/>
            </a:pPr>
            <a:endParaRPr lang="es-ES" dirty="0" smtClean="0">
              <a:latin typeface="Times New Roman" pitchFamily="18" charset="0"/>
              <a:cs typeface="Times New Roman" pitchFamily="18" charset="0"/>
            </a:endParaRPr>
          </a:p>
          <a:p>
            <a:pPr lvl="1">
              <a:buFontTx/>
              <a:buNone/>
            </a:pPr>
            <a:endParaRPr lang="es-ES" dirty="0" smtClean="0">
              <a:latin typeface="Times New Roman" pitchFamily="18" charset="0"/>
              <a:cs typeface="Times New Roman" pitchFamily="18" charset="0"/>
            </a:endParaRPr>
          </a:p>
          <a:p>
            <a:endParaRPr lang="es-ES" dirty="0" smtClean="0">
              <a:latin typeface="Times New Roman" pitchFamily="18" charset="0"/>
              <a:cs typeface="Times New Roman" pitchFamily="18" charset="0"/>
            </a:endParaRPr>
          </a:p>
        </p:txBody>
      </p:sp>
      <p:pic>
        <p:nvPicPr>
          <p:cNvPr id="5124" name="Picture 9" descr="iStock_000019663292XSmall.jpg"/>
          <p:cNvPicPr>
            <a:picLocks noChangeAspect="1"/>
          </p:cNvPicPr>
          <p:nvPr/>
        </p:nvPicPr>
        <p:blipFill>
          <a:blip r:embed="rId3" cstate="print"/>
          <a:srcRect/>
          <a:stretch>
            <a:fillRect/>
          </a:stretch>
        </p:blipFill>
        <p:spPr bwMode="auto">
          <a:xfrm>
            <a:off x="4114800" y="3429000"/>
            <a:ext cx="4284663" cy="28432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858000" cy="1295400"/>
          </a:xfrm>
        </p:spPr>
        <p:txBody>
          <a:bodyPr>
            <a:normAutofit/>
          </a:bodyPr>
          <a:lstStyle/>
          <a:p>
            <a:r>
              <a:rPr lang="en-US" b="1" dirty="0" smtClean="0">
                <a:solidFill>
                  <a:srgbClr val="FF6600"/>
                </a:solidFill>
              </a:rPr>
              <a:t>ANÁLISIS DAFO - INTERNO</a:t>
            </a:r>
            <a:endParaRPr lang="es-ES" b="1" dirty="0">
              <a:solidFill>
                <a:srgbClr val="FF6600"/>
              </a:solidFill>
              <a:cs typeface="Times New Roman" pitchFamily="18" charset="0"/>
            </a:endParaRPr>
          </a:p>
        </p:txBody>
      </p:sp>
      <p:sp>
        <p:nvSpPr>
          <p:cNvPr id="34817" name="Rectangle 1"/>
          <p:cNvSpPr>
            <a:spLocks noChangeArrowheads="1"/>
          </p:cNvSpPr>
          <p:nvPr/>
        </p:nvSpPr>
        <p:spPr bwMode="auto">
          <a:xfrm rot="10800000" flipV="1">
            <a:off x="0" y="1056411"/>
            <a:ext cx="9144000" cy="5570756"/>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GB" b="1" i="0" u="none" strike="noStrike" cap="none" normalizeH="0" baseline="0" dirty="0" smtClean="0">
                <a:ln>
                  <a:noFill/>
                </a:ln>
                <a:solidFill>
                  <a:srgbClr val="FF6600"/>
                </a:solidFill>
                <a:effectLst/>
              </a:rPr>
              <a:t>¿Cuál es el estado general de su </a:t>
            </a:r>
            <a:r>
              <a:rPr kumimoji="0" lang="en-GB" b="1" i="0" u="none" strike="noStrike" cap="none" normalizeH="0" baseline="0" dirty="0" err="1" smtClean="0">
                <a:ln>
                  <a:noFill/>
                </a:ln>
                <a:solidFill>
                  <a:srgbClr val="FF6600"/>
                </a:solidFill>
                <a:effectLst/>
              </a:rPr>
              <a:t>organización</a:t>
            </a:r>
            <a:r>
              <a:rPr kumimoji="0" lang="en-GB" b="1" i="0" u="none" strike="noStrike" cap="none" normalizeH="0" baseline="0" dirty="0" smtClean="0">
                <a:ln>
                  <a:noFill/>
                </a:ln>
                <a:solidFill>
                  <a:srgbClr val="FF6600"/>
                </a:solidFill>
                <a:effectLst/>
              </a:rPr>
              <a:t>?</a:t>
            </a:r>
            <a:r>
              <a:rPr kumimoji="0" lang="en-GB" b="1" i="0" u="none" strike="noStrike" cap="none" normalizeH="0" dirty="0" smtClean="0">
                <a:ln>
                  <a:noFill/>
                </a:ln>
                <a:solidFill>
                  <a:srgbClr val="FF6600"/>
                </a:solidFill>
                <a:effectLst/>
              </a:rPr>
              <a:t> </a:t>
            </a:r>
            <a:r>
              <a:rPr kumimoji="0" lang="en-GB" i="0" u="none" strike="noStrike" cap="none" normalizeH="0" dirty="0" smtClean="0">
                <a:ln>
                  <a:noFill/>
                </a:ln>
                <a:solidFill>
                  <a:schemeClr val="tx1"/>
                </a:solidFill>
                <a:effectLst/>
              </a:rPr>
              <a:t>¿Cuántos miembros tiene y qué proporción de la fuerza laboral total representan?  </a:t>
            </a:r>
            <a:r>
              <a:rPr dirty="0" smtClean="0"/>
              <a:t>¿Cómo es la composición demográfica de la fuerza laboral (incluyendo género, edad, habilidades, etc.)?</a:t>
            </a:r>
            <a:r>
              <a:rPr kumimoji="0" lang="en-GB" i="0" u="none" strike="noStrike" cap="none" normalizeH="0" dirty="0" smtClean="0">
                <a:ln>
                  <a:noFill/>
                </a:ln>
                <a:solidFill>
                  <a:schemeClr val="tx1"/>
                </a:solidFill>
                <a:effectLst/>
              </a:rPr>
              <a:t>  </a:t>
            </a:r>
            <a:r>
              <a:rPr dirty="0" smtClean="0"/>
              <a:t>¿Cómo es la relación de su sindicato con otras organizaciones que podrían ser importantes para su éxito? </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s-ES" b="0" i="0" u="none" strike="no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GB" b="1" i="0" u="none" strike="noStrike" cap="none" normalizeH="0" baseline="0" dirty="0" smtClean="0">
                <a:ln>
                  <a:noFill/>
                </a:ln>
                <a:solidFill>
                  <a:srgbClr val="FF6600"/>
                </a:solidFill>
                <a:effectLst/>
              </a:rPr>
              <a:t>El sistema de recursos humanos de su sindicato</a:t>
            </a:r>
            <a:r>
              <a:rPr dirty="0" smtClean="0"/>
              <a:t> </a:t>
            </a:r>
            <a:r>
              <a:rPr kumimoji="0" lang="en-GB" i="0" u="none" strike="noStrike" cap="none" normalizeH="0" baseline="0" dirty="0" smtClean="0">
                <a:ln>
                  <a:noFill/>
                </a:ln>
                <a:solidFill>
                  <a:schemeClr val="tx1"/>
                </a:solidFill>
                <a:effectLst/>
              </a:rPr>
              <a:t>¿Existe formación y promoción para que los miembros se conviertan en líderes?</a:t>
            </a:r>
            <a:r>
              <a:rPr kumimoji="0" lang="en-GB" i="0" u="none" strike="noStrike" cap="none" normalizeH="0" dirty="0" smtClean="0">
                <a:ln>
                  <a:noFill/>
                </a:ln>
                <a:solidFill>
                  <a:schemeClr val="tx1"/>
                </a:solidFill>
                <a:effectLst/>
              </a:rPr>
              <a:t> ¿Cuál es el nivel de participación y motivación de los miembros para participar activamente en las campañas y para convertirse en líderes locales?</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s-ES" i="0" u="none" strike="no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GB" b="1" i="0" u="none" strike="noStrike" cap="none" normalizeH="0" baseline="0" dirty="0" smtClean="0">
                <a:ln>
                  <a:noFill/>
                </a:ln>
                <a:solidFill>
                  <a:srgbClr val="FF6600"/>
                </a:solidFill>
                <a:effectLst/>
              </a:rPr>
              <a:t>¿Cuáles son las habilidades de los miembros, los voluntarios y el personal?</a:t>
            </a:r>
            <a:r>
              <a:rPr dirty="0" smtClean="0"/>
              <a:t> ¿Cuál es el número y composición de los miembros activos de su sindicato?</a:t>
            </a:r>
            <a:r>
              <a:rPr kumimoji="0" lang="en-GB" i="0" u="none" strike="noStrike" cap="none" normalizeH="0" dirty="0" smtClean="0">
                <a:ln>
                  <a:noFill/>
                </a:ln>
                <a:solidFill>
                  <a:schemeClr val="tx1"/>
                </a:solidFill>
                <a:effectLst/>
              </a:rPr>
              <a:t>  ¿Cuántos participaron en el último gran evento de su sindicato?  ¿Cuáles son las habilidades de sus líderes y personal en relación a los retos a los que se enfrenta el sindicato?</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s-ES" b="0" i="0" u="none" strike="no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GB" b="1" i="0" u="none" strike="noStrike" cap="none" normalizeH="0" baseline="0" dirty="0" smtClean="0">
                <a:ln>
                  <a:noFill/>
                </a:ln>
                <a:solidFill>
                  <a:srgbClr val="FF6600"/>
                </a:solidFill>
                <a:effectLst/>
              </a:rPr>
              <a:t>¿Cuál es la cultura de su organización?</a:t>
            </a:r>
            <a:r>
              <a:rPr dirty="0" smtClean="0"/>
              <a:t> ¿Cómo impacta la cultura de su organización sobre lo que los miembros creen que es apropiado o no para el sindicato?  ¿Quiénes son los héroes de su organización?  ¿Cuáles son los puestos peor vistos dentro de su sindicato?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lang="es-ES" dirty="0" smtClean="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tabLst>
                <a:tab pos="457200" algn="l"/>
              </a:tabLst>
            </a:pPr>
            <a:r>
              <a:rPr kumimoji="0" lang="en-GB" b="1" i="0" u="none" strike="noStrike" cap="none" normalizeH="0" baseline="0" dirty="0" smtClean="0">
                <a:ln>
                  <a:noFill/>
                </a:ln>
                <a:solidFill>
                  <a:srgbClr val="FF6600"/>
                </a:solidFill>
                <a:effectLst/>
              </a:rPr>
              <a:t>¿Qué otras preguntas puede añadir a la evaluación?</a:t>
            </a:r>
            <a:endParaRPr kumimoji="0" lang="es-ES" b="1" i="0" u="none" strike="noStrike" cap="none" normalizeH="0" baseline="0" dirty="0" smtClean="0">
              <a:ln>
                <a:noFill/>
              </a:ln>
              <a:solidFill>
                <a:srgbClr val="FF6600"/>
              </a:solidFill>
              <a:effectLst/>
              <a:cs typeface="Times New Roman" pitchFamily="18" charset="0"/>
            </a:endParaRPr>
          </a:p>
        </p:txBody>
      </p:sp>
      <p:pic>
        <p:nvPicPr>
          <p:cNvPr id="8" name="Picture 7" descr="board.jpg"/>
          <p:cNvPicPr>
            <a:picLocks noChangeAspect="1"/>
          </p:cNvPicPr>
          <p:nvPr/>
        </p:nvPicPr>
        <p:blipFill>
          <a:blip r:embed="rId3" cstate="print"/>
          <a:stretch>
            <a:fillRect/>
          </a:stretch>
        </p:blipFill>
        <p:spPr>
          <a:xfrm>
            <a:off x="741848" y="264811"/>
            <a:ext cx="1259505" cy="107057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a:bodyPr>
          <a:lstStyle/>
          <a:p>
            <a:r>
              <a:rPr lang="en-US" sz="4000" b="1" dirty="0" smtClean="0">
                <a:solidFill>
                  <a:srgbClr val="FF6600"/>
                </a:solidFill>
              </a:rPr>
              <a:t>Análisis DAFO - externo</a:t>
            </a:r>
            <a:endParaRPr lang="es-ES" sz="4000" b="1" dirty="0">
              <a:solidFill>
                <a:srgbClr val="FF6600"/>
              </a:solidFill>
              <a:cs typeface="Times New Roman" pitchFamily="18" charset="0"/>
            </a:endParaRPr>
          </a:p>
        </p:txBody>
      </p:sp>
      <p:sp>
        <p:nvSpPr>
          <p:cNvPr id="3" name="TextBox 2"/>
          <p:cNvSpPr txBox="1"/>
          <p:nvPr/>
        </p:nvSpPr>
        <p:spPr>
          <a:xfrm>
            <a:off x="381000" y="1143000"/>
            <a:ext cx="8001000" cy="4955203"/>
          </a:xfrm>
          <a:prstGeom prst="rect">
            <a:avLst/>
          </a:prstGeom>
          <a:noFill/>
        </p:spPr>
        <p:txBody>
          <a:bodyPr wrap="square" rtlCol="0">
            <a:spAutoFit/>
          </a:bodyPr>
          <a:lstStyle/>
          <a:p>
            <a:r>
              <a:rPr lang="en-US" sz="2000" dirty="0" smtClean="0"/>
              <a:t>Cuando nos fijamos en el “</a:t>
            </a:r>
            <a:r>
              <a:rPr lang="en-US" sz="2000" b="1" dirty="0" smtClean="0"/>
              <a:t>entorno externo</a:t>
            </a:r>
            <a:r>
              <a:rPr lang="en-US" sz="2000" dirty="0" smtClean="0"/>
              <a:t>”, debemos examinar las </a:t>
            </a:r>
            <a:r>
              <a:rPr lang="en-US" sz="2000" b="1" dirty="0" smtClean="0"/>
              <a:t>fuerzas</a:t>
            </a:r>
            <a:r>
              <a:rPr lang="en-US" sz="2000" dirty="0" smtClean="0"/>
              <a:t> que están fuera de su control directo y que podrían impactar significativamente sobre su sindicato, por lo que deben considerarse en la planificación estratégica.  No solo estamos interesados en la situación actual sino que también en las </a:t>
            </a:r>
            <a:r>
              <a:rPr lang="en-US" sz="2000" i="1" dirty="0" smtClean="0"/>
              <a:t>tendencias</a:t>
            </a:r>
            <a:r>
              <a:rPr lang="en-US" sz="2000" dirty="0" smtClean="0"/>
              <a:t>.</a:t>
            </a:r>
          </a:p>
          <a:p>
            <a:endParaRPr lang="es-ES" sz="2000" dirty="0" smtClean="0">
              <a:cs typeface="Times New Roman" pitchFamily="18" charset="0"/>
            </a:endParaRPr>
          </a:p>
          <a:p>
            <a:r>
              <a:rPr lang="en-US" sz="2000" dirty="0" smtClean="0"/>
              <a:t>Un acrónimo puede ayudarnos a recordar los elementos clave del entorno externo que debemos tener en consideración.  </a:t>
            </a:r>
            <a:r>
              <a:rPr lang="en-US" sz="2000" b="1" i="1" dirty="0" smtClean="0"/>
              <a:t>PEST</a:t>
            </a:r>
            <a:r>
              <a:rPr lang="en-US" sz="2000" dirty="0" smtClean="0"/>
              <a:t> (por sus siglas en inglés) se refiere a los factores </a:t>
            </a:r>
            <a:r>
              <a:rPr lang="en-US" sz="2000" b="1" dirty="0" smtClean="0"/>
              <a:t>Políticos, Económicos, Sociales y Tecnológicos</a:t>
            </a:r>
            <a:r>
              <a:rPr lang="en-US" sz="2000" dirty="0" smtClean="0"/>
              <a:t>.  </a:t>
            </a:r>
          </a:p>
          <a:p>
            <a:r>
              <a:rPr lang="en-US" sz="2000" dirty="0" smtClean="0"/>
              <a:t> </a:t>
            </a:r>
          </a:p>
          <a:p>
            <a:r>
              <a:rPr lang="en-US" dirty="0" smtClean="0"/>
              <a:t>	</a:t>
            </a:r>
            <a:r>
              <a:rPr lang="en-US" sz="2400" b="1" dirty="0" smtClean="0">
                <a:solidFill>
                  <a:srgbClr val="FF6600"/>
                </a:solidFill>
              </a:rPr>
              <a:t>Políticos / Legales</a:t>
            </a:r>
            <a:endParaRPr lang="es-ES" sz="2400" dirty="0" smtClean="0">
              <a:solidFill>
                <a:srgbClr val="FF6600"/>
              </a:solidFill>
              <a:cs typeface="Times New Roman" pitchFamily="18" charset="0"/>
            </a:endParaRPr>
          </a:p>
          <a:p>
            <a:r>
              <a:rPr lang="en-US" sz="2400" dirty="0" smtClean="0"/>
              <a:t> </a:t>
            </a:r>
            <a:r>
              <a:rPr lang="en-US" dirty="0" smtClean="0"/>
              <a:t>	</a:t>
            </a:r>
            <a:r>
              <a:rPr lang="en-US" sz="2400" b="1" dirty="0" smtClean="0">
                <a:solidFill>
                  <a:srgbClr val="FF6600"/>
                </a:solidFill>
              </a:rPr>
              <a:t>Económicos</a:t>
            </a:r>
            <a:endParaRPr lang="es-ES" sz="2400" dirty="0" smtClean="0">
              <a:solidFill>
                <a:srgbClr val="FF6600"/>
              </a:solidFill>
              <a:cs typeface="Times New Roman" pitchFamily="18" charset="0"/>
            </a:endParaRPr>
          </a:p>
          <a:p>
            <a:r>
              <a:rPr lang="en-US" sz="2400" dirty="0" smtClean="0"/>
              <a:t> </a:t>
            </a:r>
            <a:r>
              <a:rPr lang="en-US" dirty="0" smtClean="0"/>
              <a:t>	</a:t>
            </a:r>
            <a:r>
              <a:rPr lang="en-US" sz="2400" b="1" dirty="0" smtClean="0">
                <a:solidFill>
                  <a:srgbClr val="FF6600"/>
                </a:solidFill>
              </a:rPr>
              <a:t>Sociales</a:t>
            </a:r>
            <a:endParaRPr lang="es-ES" sz="2400" dirty="0" smtClean="0">
              <a:solidFill>
                <a:srgbClr val="FF6600"/>
              </a:solidFill>
              <a:cs typeface="Times New Roman" pitchFamily="18" charset="0"/>
            </a:endParaRPr>
          </a:p>
          <a:p>
            <a:r>
              <a:rPr lang="en-US" sz="2400" dirty="0" smtClean="0"/>
              <a:t> </a:t>
            </a:r>
            <a:r>
              <a:rPr lang="en-US" dirty="0" smtClean="0"/>
              <a:t>	</a:t>
            </a:r>
            <a:r>
              <a:rPr lang="en-US" sz="2400" b="1" dirty="0" smtClean="0">
                <a:solidFill>
                  <a:srgbClr val="FF6600"/>
                </a:solidFill>
              </a:rPr>
              <a:t>Tecnológicos</a:t>
            </a:r>
            <a:endParaRPr lang="es-ES" sz="2400" dirty="0">
              <a:solidFill>
                <a:srgbClr val="FF6600"/>
              </a:solidFill>
            </a:endParaRPr>
          </a:p>
        </p:txBody>
      </p:sp>
      <p:pic>
        <p:nvPicPr>
          <p:cNvPr id="4" name="Picture 3" descr="warning-challenges.jpg"/>
          <p:cNvPicPr>
            <a:picLocks noChangeAspect="1"/>
          </p:cNvPicPr>
          <p:nvPr/>
        </p:nvPicPr>
        <p:blipFill>
          <a:blip r:embed="rId3" cstate="print"/>
          <a:stretch>
            <a:fillRect/>
          </a:stretch>
        </p:blipFill>
        <p:spPr>
          <a:xfrm>
            <a:off x="4495800" y="4078560"/>
            <a:ext cx="2003195" cy="2590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b="1" dirty="0" smtClean="0">
                <a:solidFill>
                  <a:srgbClr val="FF6600"/>
                </a:solidFill>
              </a:rPr>
              <a:t>Análisis DAFO - externo</a:t>
            </a:r>
          </a:p>
        </p:txBody>
      </p:sp>
      <p:sp>
        <p:nvSpPr>
          <p:cNvPr id="3" name="TextBox 2"/>
          <p:cNvSpPr txBox="1"/>
          <p:nvPr/>
        </p:nvSpPr>
        <p:spPr>
          <a:xfrm>
            <a:off x="457200" y="533400"/>
            <a:ext cx="6477000" cy="6555641"/>
          </a:xfrm>
          <a:prstGeom prst="rect">
            <a:avLst/>
          </a:prstGeom>
          <a:noFill/>
        </p:spPr>
        <p:txBody>
          <a:bodyPr wrap="square" rtlCol="0">
            <a:spAutoFit/>
          </a:bodyPr>
          <a:lstStyle/>
          <a:p>
            <a:r>
              <a:rPr lang="en-US" sz="2000" dirty="0" smtClean="0">
                <a:latin typeface="Times New Roman" pitchFamily="18" charset="0"/>
              </a:rPr>
              <a:t> </a:t>
            </a:r>
          </a:p>
          <a:p>
            <a:r>
              <a:rPr lang="en-GB" sz="2000" b="1" dirty="0" smtClean="0">
                <a:solidFill>
                  <a:srgbClr val="FF6600"/>
                </a:solidFill>
              </a:rPr>
              <a:t>Políticos:</a:t>
            </a:r>
            <a:r>
              <a:rPr dirty="0" smtClean="0"/>
              <a:t> pocos sindicalistas negarían la importancia de la política, las regulaciones y las decisiones legislativas.</a:t>
            </a:r>
            <a:r>
              <a:rPr lang="en-GB" sz="2000" dirty="0" smtClean="0"/>
              <a:t>  Los líderes políticos y sus decisiones tienen un gran impacto sobre nuestro trabajo y nuestro futuro.  ¿Cuáles son sus aliados políticos y cuáles son sus oponentes?  ¿Cuáles son las cuestiones clave que tenemos que afrontar políticamente?    </a:t>
            </a:r>
          </a:p>
          <a:p>
            <a:r>
              <a:rPr lang="en-GB" sz="2000" dirty="0" smtClean="0"/>
              <a:t> </a:t>
            </a:r>
          </a:p>
          <a:p>
            <a:r>
              <a:rPr lang="en-GB" sz="2000" b="1" dirty="0" smtClean="0">
                <a:solidFill>
                  <a:srgbClr val="FF6600"/>
                </a:solidFill>
              </a:rPr>
              <a:t>Económicos:</a:t>
            </a:r>
            <a:r>
              <a:rPr lang="en-GB" sz="2000" dirty="0"/>
              <a:t> </a:t>
            </a:r>
            <a:r>
              <a:rPr dirty="0" smtClean="0"/>
              <a:t>¿cómo nos afecta el entorno económico actual?</a:t>
            </a:r>
            <a:r>
              <a:rPr lang="en-GB" sz="2000" dirty="0"/>
              <a:t>  ¿Hay alguna tendencia económica internacional que pueda tener una repercusión significativa sobre nuestra situación?  </a:t>
            </a:r>
          </a:p>
          <a:p>
            <a:r>
              <a:rPr lang="en-GB" sz="2000" dirty="0" smtClean="0"/>
              <a:t> </a:t>
            </a:r>
          </a:p>
          <a:p>
            <a:r>
              <a:rPr lang="en-GB" sz="2000" b="1" dirty="0" smtClean="0">
                <a:solidFill>
                  <a:srgbClr val="FF6600"/>
                </a:solidFill>
              </a:rPr>
              <a:t>Sociales:</a:t>
            </a:r>
            <a:r>
              <a:rPr dirty="0" smtClean="0"/>
              <a:t> ¿cuál es la actitud pública ante los sindicatos y el trabajo de nuestros afiliados?</a:t>
            </a:r>
            <a:r>
              <a:rPr lang="en-GB" sz="2000" dirty="0" smtClean="0"/>
              <a:t>  ¿Hay alguna institución comunitaria importante que deberíamos tener de nuestra parte o con la que deberíamos desarrollar relaciones?  </a:t>
            </a:r>
          </a:p>
          <a:p>
            <a:r>
              <a:rPr lang="en-GB" sz="2000" dirty="0" smtClean="0"/>
              <a:t> </a:t>
            </a:r>
          </a:p>
          <a:p>
            <a:r>
              <a:rPr lang="en-GB" sz="2000" b="1" dirty="0" smtClean="0">
                <a:solidFill>
                  <a:srgbClr val="FF6600"/>
                </a:solidFill>
              </a:rPr>
              <a:t>Tecnológicos:</a:t>
            </a:r>
            <a:r>
              <a:rPr dirty="0" smtClean="0"/>
              <a:t> ¿cómo nos afectan los cambios tecnológicos (no solo respecto a maquinaria y herramientas, sino también respecto a la organización del trabajo y a los procesos laborales)?</a:t>
            </a:r>
            <a:r>
              <a:rPr lang="en-GB" sz="2000" dirty="0" smtClean="0"/>
              <a:t>  </a:t>
            </a:r>
          </a:p>
          <a:p>
            <a:r>
              <a:rPr lang="en-GB" sz="2000" dirty="0" smtClean="0"/>
              <a:t> </a:t>
            </a:r>
            <a:endParaRPr lang="es-ES" sz="2000" dirty="0"/>
          </a:p>
        </p:txBody>
      </p:sp>
      <p:pic>
        <p:nvPicPr>
          <p:cNvPr id="1026" name="Picture 2" descr="(Aéreo)"/>
          <p:cNvPicPr>
            <a:picLocks noChangeAspect="1" noChangeArrowheads="1"/>
          </p:cNvPicPr>
          <p:nvPr/>
        </p:nvPicPr>
        <p:blipFill>
          <a:blip r:embed="rId3" cstate="print"/>
          <a:srcRect/>
          <a:stretch>
            <a:fillRect/>
          </a:stretch>
        </p:blipFill>
        <p:spPr bwMode="auto">
          <a:xfrm>
            <a:off x="7010400" y="2590800"/>
            <a:ext cx="1952625" cy="264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684854008"/>
              </p:ext>
            </p:extLst>
          </p:nvPr>
        </p:nvGraphicFramePr>
        <p:xfrm>
          <a:off x="83118" y="260648"/>
          <a:ext cx="8856690" cy="6251972"/>
        </p:xfrm>
        <a:graphic>
          <a:graphicData uri="http://schemas.openxmlformats.org/presentationml/2006/ole">
            <mc:AlternateContent xmlns:mc="http://schemas.openxmlformats.org/markup-compatibility/2006">
              <mc:Choice xmlns:v="urn:schemas-microsoft-com:vml" Requires="v">
                <p:oleObj spid="_x0000_s1031" name="Document" r:id="rId5" imgW="10123132" imgH="6602077" progId="Word.Document.8">
                  <p:embed/>
                </p:oleObj>
              </mc:Choice>
              <mc:Fallback>
                <p:oleObj name="Document" r:id="rId5" imgW="10123132" imgH="6602077" progId="Word.Document.8">
                  <p:embed/>
                  <p:pic>
                    <p:nvPicPr>
                      <p:cNvPr id="0" name=""/>
                      <p:cNvPicPr/>
                      <p:nvPr/>
                    </p:nvPicPr>
                    <p:blipFill>
                      <a:blip r:embed="rId6"/>
                      <a:stretch>
                        <a:fillRect/>
                      </a:stretch>
                    </p:blipFill>
                    <p:spPr>
                      <a:xfrm>
                        <a:off x="83118" y="260648"/>
                        <a:ext cx="8856690" cy="625197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3. Desarrollar prioridades y objetivos</a:t>
            </a:r>
            <a:endParaRPr lang="es-ES" b="1" dirty="0">
              <a:cs typeface="Times New Roman" pitchFamily="18" charset="0"/>
            </a:endParaRPr>
          </a:p>
        </p:txBody>
      </p:sp>
      <p:sp>
        <p:nvSpPr>
          <p:cNvPr id="35841" name="Rectangle 1"/>
          <p:cNvSpPr>
            <a:spLocks noChangeArrowheads="1"/>
          </p:cNvSpPr>
          <p:nvPr/>
        </p:nvSpPr>
        <p:spPr bwMode="auto">
          <a:xfrm rot="10800000" flipV="1">
            <a:off x="2590800" y="1314114"/>
            <a:ext cx="65532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2200" dirty="0" smtClean="0"/>
              <a:t>Establecer prioridades consiste en elegir, </a:t>
            </a:r>
            <a:r>
              <a:rPr lang="en-GB" sz="2200" b="1" dirty="0" smtClean="0"/>
              <a:t>en poner primero lo primero</a:t>
            </a:r>
            <a:r>
              <a:rPr lang="en-GB" sz="2200" dirty="0" smtClean="0"/>
              <a:t>. Todo no puede hacerse, y muy a menudo sencillamente se añaden nuevos objetivos a proyectos existentes, con lo que los miembros se desmoralizan por la falta de prioridades.  </a:t>
            </a:r>
          </a:p>
          <a:p>
            <a:r>
              <a:rPr lang="en-GB" sz="2200" dirty="0" smtClean="0"/>
              <a:t> </a:t>
            </a:r>
          </a:p>
          <a:p>
            <a:r>
              <a:rPr lang="en-GB" sz="2200" dirty="0" smtClean="0"/>
              <a:t> En el análisis DAFO usted tuvo que </a:t>
            </a:r>
            <a:r>
              <a:rPr lang="en-GB" sz="2200" b="1" dirty="0" smtClean="0"/>
              <a:t>establecer prioridades</a:t>
            </a:r>
            <a:r>
              <a:rPr lang="en-GB" sz="2200" dirty="0" smtClean="0"/>
              <a:t>, eso es, escoger los cuatro </a:t>
            </a:r>
            <a:r>
              <a:rPr lang="en-GB" sz="2200" b="1" dirty="0" smtClean="0"/>
              <a:t>puntos fuertes</a:t>
            </a:r>
            <a:r>
              <a:rPr lang="en-GB" sz="2200" dirty="0" smtClean="0"/>
              <a:t> y los cuatro </a:t>
            </a:r>
            <a:r>
              <a:rPr lang="en-GB" sz="2200" b="1" dirty="0" smtClean="0"/>
              <a:t>puntos débiles</a:t>
            </a:r>
            <a:r>
              <a:rPr lang="en-GB" sz="2200" dirty="0" smtClean="0"/>
              <a:t> más importantes y las cuatro </a:t>
            </a:r>
            <a:r>
              <a:rPr lang="en-GB" sz="2200" b="1" dirty="0" smtClean="0"/>
              <a:t>oportunidades</a:t>
            </a:r>
            <a:r>
              <a:rPr lang="en-GB" sz="2200" dirty="0" smtClean="0"/>
              <a:t> y las cuatro </a:t>
            </a:r>
            <a:r>
              <a:rPr lang="en-GB" sz="2200" b="1" dirty="0" smtClean="0"/>
              <a:t>amenazas</a:t>
            </a:r>
            <a:r>
              <a:rPr lang="en-GB" sz="2200" dirty="0" smtClean="0"/>
              <a:t> más importantes. Pero 16 puntos apenas son una prioridad; son más como una lista de la compra.  Así que ahora debemos dirigir nuestros pensamientos hacia los objetivos específicos que deseamos lograr en un período de tiempo específico.</a:t>
            </a:r>
            <a:endParaRPr kumimoji="0" lang="es-ES" sz="2200" b="0" i="0" u="none" strike="noStrike" cap="none" normalizeH="0" baseline="0" dirty="0" smtClean="0">
              <a:ln>
                <a:noFill/>
              </a:ln>
              <a:solidFill>
                <a:schemeClr val="tx1"/>
              </a:solidFill>
              <a:effectLst/>
              <a:cs typeface="Arial" pitchFamily="34" charset="0"/>
            </a:endParaRPr>
          </a:p>
        </p:txBody>
      </p:sp>
      <p:pic>
        <p:nvPicPr>
          <p:cNvPr id="2050" name="Picture 2" descr="La organización fortalece al sindicato"/>
          <p:cNvPicPr>
            <a:picLocks noChangeAspect="1" noChangeArrowheads="1"/>
          </p:cNvPicPr>
          <p:nvPr/>
        </p:nvPicPr>
        <p:blipFill>
          <a:blip r:embed="rId3" cstate="print"/>
          <a:srcRect/>
          <a:stretch>
            <a:fillRect/>
          </a:stretch>
        </p:blipFill>
        <p:spPr bwMode="auto">
          <a:xfrm>
            <a:off x="304800" y="2209800"/>
            <a:ext cx="2036763"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307776"/>
            <a:ext cx="9144000"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mj-lt"/>
              </a:rPr>
              <a:t>Establecimiento de objetivos</a:t>
            </a:r>
            <a:endParaRPr kumimoji="0" lang="es-ES" sz="3600"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Establecer los objetivos es un paso fundamental para llevar a cabo la misión de su sindicato.  Los objetivos deben ser logros concretos que desea conseguir en las áreas prioritarias que ha identificado.  </a:t>
            </a:r>
            <a:r>
              <a:rPr kumimoji="0" lang="en-US" sz="2000" b="1" i="0" u="none" strike="noStrike" cap="none" normalizeH="0" baseline="0" dirty="0" smtClean="0">
                <a:ln>
                  <a:noFill/>
                </a:ln>
                <a:solidFill>
                  <a:schemeClr val="tx1"/>
                </a:solidFill>
                <a:effectLst/>
              </a:rPr>
              <a:t>Exponga cada objetivo en una frase breve.</a:t>
            </a:r>
            <a:r>
              <a:rPr kumimoji="0" lang="en-US" sz="2000" b="0" i="0" u="none" strike="noStrike" cap="none" normalizeH="0" baseline="0" dirty="0" smtClean="0">
                <a:ln>
                  <a:noFill/>
                </a:ln>
                <a:solidFill>
                  <a:schemeClr val="tx1"/>
                </a:solidFill>
                <a:effectLst/>
              </a:rPr>
              <a:t>  Puede diferenciarlos en </a:t>
            </a:r>
            <a:r>
              <a:rPr kumimoji="0" lang="en-US" sz="2000" b="1" i="0" u="none" strike="noStrike" cap="none" normalizeH="0" baseline="0" dirty="0" smtClean="0">
                <a:ln>
                  <a:noFill/>
                </a:ln>
                <a:solidFill>
                  <a:schemeClr val="tx1"/>
                </a:solidFill>
                <a:effectLst/>
              </a:rPr>
              <a:t>objetivos a corto plazo</a:t>
            </a:r>
            <a:r>
              <a:rPr kumimoji="0" lang="en-US" sz="2000" b="0" i="0" u="none" strike="noStrike" cap="none" normalizeH="0" baseline="0" dirty="0" smtClean="0">
                <a:ln>
                  <a:noFill/>
                </a:ln>
                <a:solidFill>
                  <a:schemeClr val="tx1"/>
                </a:solidFill>
                <a:effectLst/>
              </a:rPr>
              <a:t> y </a:t>
            </a:r>
            <a:r>
              <a:rPr kumimoji="0" lang="en-US" sz="2000" b="1" i="0" u="none" strike="noStrike" cap="none" normalizeH="0" baseline="0" dirty="0" smtClean="0">
                <a:ln>
                  <a:noFill/>
                </a:ln>
                <a:solidFill>
                  <a:schemeClr val="tx1"/>
                </a:solidFill>
                <a:effectLst/>
              </a:rPr>
              <a:t>objetivos a largo plazo</a:t>
            </a:r>
            <a:r>
              <a:rPr sz="2000" dirty="0" smtClean="0"/>
              <a:t>.</a:t>
            </a:r>
            <a:r>
              <a:rPr kumimoji="0" lang="en-US" sz="2000" b="0" i="0" u="none" strike="noStrike" cap="none" normalizeH="0" baseline="0" dirty="0" smtClean="0">
                <a:ln>
                  <a:noFill/>
                </a:ln>
                <a:solidFill>
                  <a:schemeClr val="tx1"/>
                </a:solidFill>
                <a:effectLst/>
              </a:rPr>
              <a:t>  </a:t>
            </a:r>
            <a:endParaRPr kumimoji="0" lang="es-ES" sz="2000" b="0" i="0" u="none" strike="no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 descr="sueños con plazos"/>
          <p:cNvPicPr>
            <a:picLocks noChangeAspect="1" noChangeArrowheads="1"/>
          </p:cNvPicPr>
          <p:nvPr/>
        </p:nvPicPr>
        <p:blipFill>
          <a:blip r:embed="rId3" cstate="print"/>
          <a:srcRect/>
          <a:stretch>
            <a:fillRect/>
          </a:stretch>
        </p:blipFill>
        <p:spPr bwMode="auto">
          <a:xfrm>
            <a:off x="228600" y="2667000"/>
            <a:ext cx="3048000" cy="3594969"/>
          </a:xfrm>
          <a:prstGeom prst="rect">
            <a:avLst/>
          </a:prstGeom>
          <a:noFill/>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3505200" y="2279188"/>
            <a:ext cx="5638800"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Los </a:t>
            </a:r>
            <a:r>
              <a:rPr kumimoji="0" lang="en-US" sz="2000" b="1" i="0" u="none" strike="noStrike" cap="none" normalizeH="0" baseline="0" dirty="0" smtClean="0">
                <a:ln>
                  <a:noFill/>
                </a:ln>
                <a:solidFill>
                  <a:schemeClr val="tx1"/>
                </a:solidFill>
                <a:effectLst/>
              </a:rPr>
              <a:t>objetivos a corto plazo</a:t>
            </a:r>
            <a:r>
              <a:rPr dirty="0" smtClean="0"/>
              <a:t> son los pasos inmediatos para hacer que su sindicato empiece a ir en la dirección de su misión.</a:t>
            </a:r>
            <a:r>
              <a:rPr kumimoji="0" lang="en-US" sz="2000" b="0" i="0" u="none" strike="noStrike" cap="none" normalizeH="0" baseline="0" dirty="0" smtClean="0">
                <a:ln>
                  <a:noFill/>
                </a:ln>
                <a:solidFill>
                  <a:schemeClr val="tx1"/>
                </a:solidFill>
                <a:effectLst/>
              </a:rPr>
              <a:t>  A menudo se trata de propósitos que hay que lograr en los próximos meses.</a:t>
            </a:r>
          </a:p>
          <a:p>
            <a:pPr marL="0" marR="0" lvl="0" indent="0" algn="l" defTabSz="914400" rtl="0" eaLnBrk="1" fontAlgn="base" latinLnBrk="0" hangingPunct="1">
              <a:lnSpc>
                <a:spcPct val="100000"/>
              </a:lnSpc>
              <a:spcBef>
                <a:spcPct val="0"/>
              </a:spcBef>
              <a:spcAft>
                <a:spcPct val="0"/>
              </a:spcAft>
              <a:buClrTx/>
              <a:buSzTx/>
              <a:buFontTx/>
              <a:buNone/>
              <a:tabLst/>
            </a:pPr>
            <a:r>
              <a:rPr dirty="0" smtClean="0"/>
              <a:t>  </a:t>
            </a:r>
            <a:endParaRPr kumimoji="0" lang="es-ES" sz="2000" b="0" i="0" u="none" strike="no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Los </a:t>
            </a:r>
            <a:r>
              <a:rPr kumimoji="0" lang="en-US" sz="2000" b="1" i="0" u="none" strike="noStrike" cap="none" normalizeH="0" baseline="0" dirty="0" smtClean="0">
                <a:ln>
                  <a:noFill/>
                </a:ln>
                <a:solidFill>
                  <a:schemeClr val="tx1"/>
                </a:solidFill>
                <a:effectLst/>
              </a:rPr>
              <a:t>objetivos a largo plazo</a:t>
            </a:r>
            <a:r>
              <a:rPr dirty="0" smtClean="0"/>
              <a:t> indican dónde desearía estar, en relación a su misión, en los próximos meses y años.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Sus objetivos dependen de su situación actual y de lo que </a:t>
            </a:r>
            <a:r>
              <a:rPr kumimoji="0" lang="en-US" sz="2000" b="1" i="0" u="sng" strike="noStrike" cap="none" normalizeH="0" baseline="0" dirty="0" smtClean="0">
                <a:ln>
                  <a:noFill/>
                </a:ln>
                <a:solidFill>
                  <a:schemeClr val="tx1"/>
                </a:solidFill>
                <a:effectLst/>
              </a:rPr>
              <a:t>de manera realista</a:t>
            </a:r>
            <a:r>
              <a:rPr kumimoji="0" lang="en-US" sz="2000" b="0" i="0" u="none" strike="noStrike" cap="none" normalizeH="0" baseline="0" dirty="0" smtClean="0">
                <a:ln>
                  <a:noFill/>
                </a:ln>
                <a:solidFill>
                  <a:schemeClr val="tx1"/>
                </a:solidFill>
                <a:effectLst/>
              </a:rPr>
              <a:t> se pueda conseguir en un periodo de tiempo determinado, como por ejemplo, en un año.  Piense en términos generales, pero empiece por lo básico.  Siempre puede añadir otros objetivos más adelante.</a:t>
            </a:r>
            <a:endParaRPr kumimoji="0" lang="es-ES" sz="2000" b="0" i="0" u="none" strike="no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oal_setting_activities.jpg"/>
          <p:cNvPicPr>
            <a:picLocks noGrp="1" noChangeAspect="1"/>
          </p:cNvPicPr>
          <p:nvPr>
            <p:ph sz="half" idx="1"/>
          </p:nvPr>
        </p:nvPicPr>
        <p:blipFill>
          <a:blip r:embed="rId3" cstate="print"/>
          <a:stretch>
            <a:fillRect/>
          </a:stretch>
        </p:blipFill>
        <p:spPr>
          <a:xfrm>
            <a:off x="2590800" y="152400"/>
            <a:ext cx="3124200" cy="1842654"/>
          </a:xfrm>
        </p:spPr>
      </p:pic>
      <p:sp>
        <p:nvSpPr>
          <p:cNvPr id="4" name="Content Placeholder 3"/>
          <p:cNvSpPr>
            <a:spLocks noGrp="1"/>
          </p:cNvSpPr>
          <p:nvPr>
            <p:ph sz="half" idx="2"/>
          </p:nvPr>
        </p:nvSpPr>
        <p:spPr>
          <a:xfrm>
            <a:off x="251520" y="2204864"/>
            <a:ext cx="8640960" cy="4653136"/>
          </a:xfrm>
        </p:spPr>
        <p:txBody>
          <a:bodyPr>
            <a:normAutofit fontScale="70000" lnSpcReduction="20000"/>
          </a:bodyPr>
          <a:lstStyle/>
          <a:p>
            <a:pPr>
              <a:buNone/>
            </a:pPr>
            <a:r>
              <a:rPr lang="en-US" dirty="0" smtClean="0"/>
              <a:t>	</a:t>
            </a:r>
            <a:r>
              <a:rPr dirty="0" smtClean="0"/>
              <a:t>Sus objetivos dependen de su situación actual y de lo que de manera realista se pueda conseguir en un periodo de tiempo determinado, como por ejemplo, en un año.  Piense en términos generales, pero empiece por lo básico.  Siempre puede añadir otros objetivos más adelante.</a:t>
            </a:r>
          </a:p>
          <a:p>
            <a:pPr>
              <a:buNone/>
            </a:pPr>
            <a:r>
              <a:rPr dirty="0" smtClean="0"/>
              <a:t> </a:t>
            </a:r>
          </a:p>
          <a:p>
            <a:pPr lvl="0"/>
            <a:r>
              <a:rPr dirty="0" smtClean="0"/>
              <a:t>Exponga el objetivo lo más </a:t>
            </a:r>
            <a:r>
              <a:rPr b="1" dirty="0" smtClean="0"/>
              <a:t>concretamente</a:t>
            </a:r>
            <a:r>
              <a:rPr dirty="0" smtClean="0"/>
              <a:t> que sea posible.</a:t>
            </a:r>
          </a:p>
          <a:p>
            <a:pPr lvl="0"/>
            <a:r>
              <a:rPr dirty="0" smtClean="0"/>
              <a:t>Si se quiere cambiar el comportamiento de las personas, los objetivos </a:t>
            </a:r>
            <a:r>
              <a:rPr lang="en-US" b="1" dirty="0" smtClean="0"/>
              <a:t>orientados hacia los resultados</a:t>
            </a:r>
            <a:r>
              <a:rPr dirty="0" smtClean="0"/>
              <a:t> son más útiles.</a:t>
            </a:r>
          </a:p>
          <a:p>
            <a:pPr lvl="0"/>
            <a:r>
              <a:rPr dirty="0" smtClean="0"/>
              <a:t>Los objetivos deben ser </a:t>
            </a:r>
            <a:r>
              <a:rPr b="1" dirty="0" smtClean="0"/>
              <a:t>alcanzables</a:t>
            </a:r>
            <a:r>
              <a:rPr dirty="0" smtClean="0"/>
              <a:t> o serán un nido de frustraciones.</a:t>
            </a:r>
          </a:p>
          <a:p>
            <a:pPr lvl="0"/>
            <a:r>
              <a:rPr dirty="0" smtClean="0"/>
              <a:t>Los objetivos representan esperanza; la gente quiere </a:t>
            </a:r>
            <a:r>
              <a:rPr b="1" dirty="0" smtClean="0"/>
              <a:t>observar</a:t>
            </a:r>
            <a:r>
              <a:rPr dirty="0" smtClean="0"/>
              <a:t> los resultados.</a:t>
            </a:r>
          </a:p>
          <a:p>
            <a:pPr lvl="0"/>
            <a:r>
              <a:rPr dirty="0" smtClean="0"/>
              <a:t>Los objetivos deben quedar </a:t>
            </a:r>
            <a:r>
              <a:rPr b="1" dirty="0" smtClean="0"/>
              <a:t>claros</a:t>
            </a:r>
            <a:r>
              <a:rPr dirty="0" smtClean="0"/>
              <a:t> para las personas que se vean afectadas por ellos.</a:t>
            </a:r>
          </a:p>
          <a:p>
            <a:pPr lvl="0"/>
            <a:r>
              <a:rPr dirty="0" smtClean="0"/>
              <a:t>Los objetivos deben ser </a:t>
            </a:r>
            <a:r>
              <a:rPr b="1" dirty="0" smtClean="0"/>
              <a:t>aceptables</a:t>
            </a:r>
            <a:r>
              <a:rPr dirty="0" smtClean="0"/>
              <a:t> para las personas que se vean afectadas por ellos.</a:t>
            </a:r>
          </a:p>
          <a:p>
            <a:pPr lvl="0"/>
            <a:r>
              <a:rPr dirty="0" smtClean="0"/>
              <a:t>Como no siempre es posible determinar por anticipado objetivos claros, aceptables y alcanzables, debe poder </a:t>
            </a:r>
            <a:r>
              <a:rPr lang="en-US" b="1" dirty="0" smtClean="0"/>
              <a:t>modificar</a:t>
            </a:r>
            <a:r>
              <a:rPr dirty="0" smtClean="0"/>
              <a:t> sus objetivos en el futuro. </a:t>
            </a:r>
          </a:p>
          <a:p>
            <a:endParaRPr lang="es-ES" dirty="0">
              <a:latin typeface="Times New Roman" pitchFamily="18" charset="0"/>
              <a:cs typeface="Times New Roman" pitchFamily="18" charset="0"/>
            </a:endParaRPr>
          </a:p>
        </p:txBody>
      </p:sp>
      <p:sp>
        <p:nvSpPr>
          <p:cNvPr id="2" name="Rectangle 1"/>
          <p:cNvSpPr/>
          <p:nvPr/>
        </p:nvSpPr>
        <p:spPr>
          <a:xfrm>
            <a:off x="2699792" y="116632"/>
            <a:ext cx="280831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rgbClr val="00B050"/>
                </a:solidFill>
              </a:rPr>
              <a:t>objetivos</a:t>
            </a:r>
            <a:endParaRPr lang="en-US" sz="3600" b="1" dirty="0">
              <a:solidFill>
                <a:srgbClr val="00B05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b="1" dirty="0" smtClean="0"/>
              <a:t>4. PLAN DE ACCIÓN</a:t>
            </a:r>
            <a:endParaRPr lang="es-ES" b="1" dirty="0">
              <a:cs typeface="Times New Roman" pitchFamily="18" charset="0"/>
            </a:endParaRPr>
          </a:p>
        </p:txBody>
      </p:sp>
      <p:pic>
        <p:nvPicPr>
          <p:cNvPr id="6" name="Content Placeholder 5" descr="planning.gif"/>
          <p:cNvPicPr>
            <a:picLocks noGrp="1" noChangeAspect="1"/>
          </p:cNvPicPr>
          <p:nvPr>
            <p:ph sz="half" idx="1"/>
          </p:nvPr>
        </p:nvPicPr>
        <p:blipFill>
          <a:blip r:embed="rId3" cstate="print"/>
          <a:stretch>
            <a:fillRect/>
          </a:stretch>
        </p:blipFill>
        <p:spPr>
          <a:xfrm>
            <a:off x="-1" y="1905000"/>
            <a:ext cx="3436917" cy="3505200"/>
          </a:xfrm>
        </p:spPr>
      </p:pic>
      <p:sp>
        <p:nvSpPr>
          <p:cNvPr id="5" name="Content Placeholder 4"/>
          <p:cNvSpPr>
            <a:spLocks noGrp="1"/>
          </p:cNvSpPr>
          <p:nvPr>
            <p:ph sz="half" idx="2"/>
          </p:nvPr>
        </p:nvSpPr>
        <p:spPr>
          <a:xfrm>
            <a:off x="3505200" y="990600"/>
            <a:ext cx="5638800" cy="5867400"/>
          </a:xfrm>
        </p:spPr>
        <p:txBody>
          <a:bodyPr>
            <a:normAutofit lnSpcReduction="10000"/>
          </a:bodyPr>
          <a:lstStyle/>
          <a:p>
            <a:pPr marL="0" indent="0">
              <a:buNone/>
            </a:pPr>
            <a:r>
              <a:rPr lang="en-US" b="1" dirty="0" smtClean="0"/>
              <a:t>Para convertir objetivos en estrategias y acciones, ¡hace falta concretar!</a:t>
            </a:r>
            <a:endParaRPr lang="es-ES" dirty="0" smtClean="0">
              <a:cs typeface="Times New Roman" pitchFamily="18" charset="0"/>
            </a:endParaRPr>
          </a:p>
          <a:p>
            <a:pPr marL="0" indent="0">
              <a:buNone/>
            </a:pPr>
            <a:r>
              <a:rPr dirty="0" smtClean="0"/>
              <a:t>La mayoría de los enfoques de planificación estratégica incluyen una referencia a las metas, objetivos y planes de acción “</a:t>
            </a:r>
            <a:r>
              <a:rPr b="1" dirty="0" smtClean="0"/>
              <a:t>SMART</a:t>
            </a:r>
            <a:r>
              <a:rPr dirty="0" smtClean="0"/>
              <a:t>”. En otras palabras, estos deben ser:</a:t>
            </a:r>
            <a:r>
              <a:rPr lang="en-US" b="1" dirty="0" smtClean="0"/>
              <a:t> </a:t>
            </a:r>
            <a:endParaRPr lang="es-ES" dirty="0" smtClean="0">
              <a:cs typeface="Times New Roman" pitchFamily="18" charset="0"/>
            </a:endParaRPr>
          </a:p>
          <a:p>
            <a:pPr lvl="0"/>
            <a:r>
              <a:rPr lang="es-ES" dirty="0" smtClean="0"/>
              <a:t>e</a:t>
            </a:r>
            <a:r>
              <a:rPr lang="en-US" b="1" u="sng" dirty="0" err="1" smtClean="0"/>
              <a:t>S</a:t>
            </a:r>
            <a:r>
              <a:rPr lang="en-US" b="1" dirty="0" err="1" smtClean="0"/>
              <a:t>pecíficos</a:t>
            </a:r>
            <a:endParaRPr lang="es-ES" dirty="0" smtClean="0">
              <a:cs typeface="Times New Roman" pitchFamily="18" charset="0"/>
            </a:endParaRPr>
          </a:p>
          <a:p>
            <a:pPr lvl="0"/>
            <a:r>
              <a:rPr lang="en-US" b="1" u="sng" dirty="0" smtClean="0"/>
              <a:t>M</a:t>
            </a:r>
            <a:r>
              <a:rPr dirty="0" smtClean="0"/>
              <a:t>edibles</a:t>
            </a:r>
            <a:endParaRPr lang="es-ES" dirty="0" smtClean="0">
              <a:cs typeface="Times New Roman" pitchFamily="18" charset="0"/>
            </a:endParaRPr>
          </a:p>
          <a:p>
            <a:pPr lvl="0"/>
            <a:r>
              <a:rPr lang="en-US" b="1" u="sng" dirty="0" smtClean="0"/>
              <a:t>A</a:t>
            </a:r>
            <a:r>
              <a:rPr lang="en-US" b="1" dirty="0" smtClean="0"/>
              <a:t>cuerdo</a:t>
            </a:r>
          </a:p>
          <a:p>
            <a:pPr lvl="0"/>
            <a:r>
              <a:rPr lang="en-US" b="1" u="sng" dirty="0" smtClean="0"/>
              <a:t>R</a:t>
            </a:r>
            <a:r>
              <a:rPr dirty="0" smtClean="0"/>
              <a:t>ealistas</a:t>
            </a:r>
            <a:endParaRPr lang="es-ES" dirty="0" smtClean="0">
              <a:cs typeface="Times New Roman" pitchFamily="18" charset="0"/>
            </a:endParaRPr>
          </a:p>
          <a:p>
            <a:pPr lvl="0"/>
            <a:r>
              <a:rPr lang="en-US" b="1" dirty="0" smtClean="0"/>
              <a:t>Límite de </a:t>
            </a:r>
            <a:r>
              <a:rPr lang="en-US" b="1" u="sng" dirty="0" smtClean="0"/>
              <a:t>T</a:t>
            </a:r>
            <a:r>
              <a:rPr lang="en-US" b="1" dirty="0" smtClean="0"/>
              <a:t>iempo</a:t>
            </a:r>
            <a:endParaRPr lang="es-ES" dirty="0" smtClean="0">
              <a:cs typeface="Times New Roman" pitchFamily="18" charset="0"/>
            </a:endParaRPr>
          </a:p>
          <a:p>
            <a:pPr>
              <a:buNone/>
            </a:pP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p:txBody>
          <a:bodyPr/>
          <a:lstStyle/>
          <a:p>
            <a:pPr eaLnBrk="1" hangingPunct="1"/>
            <a:r>
              <a:rPr lang="en-US" sz="5400" b="1" dirty="0" smtClean="0"/>
              <a:t>Motivación para participar</a:t>
            </a:r>
          </a:p>
        </p:txBody>
      </p:sp>
      <p:sp>
        <p:nvSpPr>
          <p:cNvPr id="24579" name="Rectangle 7"/>
          <p:cNvSpPr>
            <a:spLocks noGrp="1" noChangeArrowheads="1"/>
          </p:cNvSpPr>
          <p:nvPr>
            <p:ph type="body" sz="half" idx="1"/>
          </p:nvPr>
        </p:nvSpPr>
        <p:spPr/>
        <p:txBody>
          <a:bodyPr>
            <a:normAutofit fontScale="92500" lnSpcReduction="10000"/>
          </a:bodyPr>
          <a:lstStyle/>
          <a:p>
            <a:pPr eaLnBrk="1" hangingPunct="1">
              <a:buFontTx/>
              <a:buNone/>
            </a:pPr>
            <a:r>
              <a:rPr lang="en-US" sz="3600" b="1" dirty="0" smtClean="0"/>
              <a:t>Inhibidores de la acción:</a:t>
            </a:r>
          </a:p>
          <a:p>
            <a:pPr eaLnBrk="1" hangingPunct="1"/>
            <a:r>
              <a:rPr lang="en-US" sz="3600" b="1" dirty="0" smtClean="0">
                <a:solidFill>
                  <a:srgbClr val="FF0000"/>
                </a:solidFill>
              </a:rPr>
              <a:t>Inercia</a:t>
            </a:r>
          </a:p>
          <a:p>
            <a:pPr eaLnBrk="1" hangingPunct="1"/>
            <a:r>
              <a:rPr lang="en-US" sz="3600" b="1" dirty="0" smtClean="0">
                <a:solidFill>
                  <a:srgbClr val="FF0000"/>
                </a:solidFill>
              </a:rPr>
              <a:t>Miedo</a:t>
            </a:r>
          </a:p>
          <a:p>
            <a:pPr eaLnBrk="1" hangingPunct="1"/>
            <a:r>
              <a:rPr lang="en-US" sz="3600" b="1" dirty="0" smtClean="0">
                <a:solidFill>
                  <a:srgbClr val="FF0000"/>
                </a:solidFill>
              </a:rPr>
              <a:t>Apatía</a:t>
            </a:r>
          </a:p>
          <a:p>
            <a:pPr eaLnBrk="1" hangingPunct="1"/>
            <a:r>
              <a:rPr lang="en-US" sz="3600" b="1" dirty="0" smtClean="0">
                <a:solidFill>
                  <a:srgbClr val="FF0000"/>
                </a:solidFill>
              </a:rPr>
              <a:t>Falta de confianza en uno/a mismo/a</a:t>
            </a:r>
          </a:p>
          <a:p>
            <a:pPr eaLnBrk="1" hangingPunct="1"/>
            <a:r>
              <a:rPr lang="en-US" sz="3600" b="1" dirty="0" smtClean="0">
                <a:solidFill>
                  <a:srgbClr val="FF0000"/>
                </a:solidFill>
              </a:rPr>
              <a:t>Aislamiento</a:t>
            </a:r>
          </a:p>
          <a:p>
            <a:pPr eaLnBrk="1" hangingPunct="1"/>
            <a:endParaRPr lang="es-ES" sz="3600" dirty="0" smtClean="0">
              <a:solidFill>
                <a:srgbClr val="FF0000"/>
              </a:solidFill>
              <a:latin typeface="Times New Roman" pitchFamily="18" charset="0"/>
            </a:endParaRPr>
          </a:p>
        </p:txBody>
      </p:sp>
      <p:sp>
        <p:nvSpPr>
          <p:cNvPr id="24580" name="Rectangle 8"/>
          <p:cNvSpPr>
            <a:spLocks noGrp="1" noChangeArrowheads="1"/>
          </p:cNvSpPr>
          <p:nvPr>
            <p:ph type="body" sz="half" idx="2"/>
          </p:nvPr>
        </p:nvSpPr>
        <p:spPr>
          <a:xfrm>
            <a:off x="4648200" y="1600200"/>
            <a:ext cx="4267200" cy="5257800"/>
          </a:xfrm>
        </p:spPr>
        <p:txBody>
          <a:bodyPr>
            <a:normAutofit/>
          </a:bodyPr>
          <a:lstStyle/>
          <a:p>
            <a:pPr eaLnBrk="1" hangingPunct="1">
              <a:buFontTx/>
              <a:buNone/>
            </a:pPr>
            <a:r>
              <a:rPr lang="en-US" sz="3600" b="1" dirty="0" smtClean="0"/>
              <a:t>Facilitadores de la acción:</a:t>
            </a:r>
          </a:p>
          <a:p>
            <a:pPr eaLnBrk="1" hangingPunct="1"/>
            <a:r>
              <a:rPr lang="en-US" sz="3600" b="1" dirty="0" smtClean="0">
                <a:solidFill>
                  <a:srgbClr val="008000"/>
                </a:solidFill>
              </a:rPr>
              <a:t>Urgencia</a:t>
            </a:r>
          </a:p>
          <a:p>
            <a:pPr eaLnBrk="1" hangingPunct="1"/>
            <a:r>
              <a:rPr lang="en-US" sz="3600" b="1" dirty="0" smtClean="0">
                <a:solidFill>
                  <a:srgbClr val="008000"/>
                </a:solidFill>
              </a:rPr>
              <a:t>Esperanza</a:t>
            </a:r>
          </a:p>
          <a:p>
            <a:pPr eaLnBrk="1" hangingPunct="1"/>
            <a:r>
              <a:rPr lang="en-US" sz="3600" b="1" dirty="0" smtClean="0">
                <a:solidFill>
                  <a:srgbClr val="008000"/>
                </a:solidFill>
              </a:rPr>
              <a:t>Rabia </a:t>
            </a:r>
            <a:r>
              <a:rPr lang="en-US" sz="2400" b="1" dirty="0" smtClean="0">
                <a:solidFill>
                  <a:srgbClr val="008000"/>
                </a:solidFill>
              </a:rPr>
              <a:t>(amor, alegría)</a:t>
            </a:r>
          </a:p>
          <a:p>
            <a:pPr eaLnBrk="1" hangingPunct="1"/>
            <a:r>
              <a:rPr lang="en-US" sz="3600" b="1" dirty="0" err="1" smtClean="0">
                <a:solidFill>
                  <a:srgbClr val="008000"/>
                </a:solidFill>
              </a:rPr>
              <a:t>Poder</a:t>
            </a:r>
            <a:r>
              <a:rPr lang="en-US" sz="3600" b="1" dirty="0" smtClean="0">
                <a:solidFill>
                  <a:srgbClr val="008000"/>
                </a:solidFill>
              </a:rPr>
              <a:t> </a:t>
            </a:r>
            <a:r>
              <a:rPr lang="en-US" sz="3600" b="1" dirty="0" err="1" smtClean="0">
                <a:solidFill>
                  <a:srgbClr val="008000"/>
                </a:solidFill>
              </a:rPr>
              <a:t>cambiar</a:t>
            </a:r>
            <a:r>
              <a:rPr lang="en-US" sz="3600" b="1" dirty="0" smtClean="0">
                <a:solidFill>
                  <a:srgbClr val="008000"/>
                </a:solidFill>
              </a:rPr>
              <a:t/>
            </a:r>
            <a:br>
              <a:rPr lang="en-US" sz="3600" b="1" dirty="0" smtClean="0">
                <a:solidFill>
                  <a:srgbClr val="008000"/>
                </a:solidFill>
              </a:rPr>
            </a:br>
            <a:r>
              <a:rPr lang="en-US" sz="3600" b="1" dirty="0" err="1" smtClean="0">
                <a:solidFill>
                  <a:srgbClr val="008000"/>
                </a:solidFill>
              </a:rPr>
              <a:t>las</a:t>
            </a:r>
            <a:r>
              <a:rPr lang="en-US" sz="3600" b="1" dirty="0" smtClean="0">
                <a:solidFill>
                  <a:srgbClr val="008000"/>
                </a:solidFill>
              </a:rPr>
              <a:t> </a:t>
            </a:r>
            <a:r>
              <a:rPr lang="en-US" sz="3600" b="1" dirty="0" err="1" smtClean="0">
                <a:solidFill>
                  <a:srgbClr val="008000"/>
                </a:solidFill>
              </a:rPr>
              <a:t>cosas</a:t>
            </a:r>
            <a:endParaRPr lang="en-US" sz="2400" b="1" dirty="0" smtClean="0">
              <a:solidFill>
                <a:srgbClr val="008000"/>
              </a:solidFill>
            </a:endParaRPr>
          </a:p>
          <a:p>
            <a:pPr eaLnBrk="1" hangingPunct="1"/>
            <a:r>
              <a:rPr lang="en-US" sz="3600" b="1" dirty="0" smtClean="0">
                <a:solidFill>
                  <a:srgbClr val="008000"/>
                </a:solidFill>
              </a:rPr>
              <a:t>Solidaridad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19200" y="274638"/>
            <a:ext cx="7924800" cy="1143000"/>
          </a:xfrm>
        </p:spPr>
        <p:txBody>
          <a:bodyPr/>
          <a:lstStyle/>
          <a:p>
            <a:pPr eaLnBrk="1" hangingPunct="1"/>
            <a:r>
              <a:rPr lang="en-US" b="1" dirty="0" smtClean="0"/>
              <a:t>Estrategia de acción</a:t>
            </a:r>
          </a:p>
        </p:txBody>
      </p:sp>
      <p:sp>
        <p:nvSpPr>
          <p:cNvPr id="25603" name="Rectangle 3"/>
          <p:cNvSpPr>
            <a:spLocks noGrp="1" noChangeArrowheads="1"/>
          </p:cNvSpPr>
          <p:nvPr>
            <p:ph type="body" idx="1"/>
          </p:nvPr>
        </p:nvSpPr>
        <p:spPr>
          <a:xfrm>
            <a:off x="228600" y="2209800"/>
            <a:ext cx="8763000" cy="3916363"/>
          </a:xfrm>
        </p:spPr>
        <p:txBody>
          <a:bodyPr>
            <a:normAutofit fontScale="85000" lnSpcReduction="10000"/>
          </a:bodyPr>
          <a:lstStyle/>
          <a:p>
            <a:pPr marL="0" indent="0" eaLnBrk="1" hangingPunct="1">
              <a:buFontTx/>
              <a:buNone/>
            </a:pPr>
            <a:r>
              <a:rPr lang="es-ES" dirty="0" smtClean="0"/>
              <a:t>Este es nuestro plan de acción para transformar </a:t>
            </a:r>
            <a:r>
              <a:rPr lang="es-ES" b="1" u="sng" dirty="0" smtClean="0"/>
              <a:t>lo que tenemos</a:t>
            </a:r>
            <a:r>
              <a:rPr lang="es-ES" b="1" dirty="0" smtClean="0"/>
              <a:t> en </a:t>
            </a:r>
            <a:r>
              <a:rPr lang="es-ES" b="1" u="sng" dirty="0" smtClean="0"/>
              <a:t>lo que necesitamos</a:t>
            </a:r>
            <a:r>
              <a:rPr lang="es-ES" b="1" dirty="0" smtClean="0"/>
              <a:t> para obtener </a:t>
            </a:r>
            <a:r>
              <a:rPr lang="es-ES" b="1" u="sng" dirty="0" smtClean="0"/>
              <a:t>lo que queremos</a:t>
            </a:r>
            <a:r>
              <a:rPr lang="es-ES" b="1" dirty="0" smtClean="0"/>
              <a:t>.</a:t>
            </a:r>
          </a:p>
          <a:p>
            <a:pPr eaLnBrk="1" hangingPunct="1">
              <a:buFontTx/>
              <a:buNone/>
            </a:pPr>
            <a:endParaRPr lang="es-ES" b="1" dirty="0" smtClean="0"/>
          </a:p>
          <a:p>
            <a:pPr marL="0" indent="0">
              <a:buNone/>
            </a:pPr>
            <a:r>
              <a:rPr lang="es-ES" dirty="0" smtClean="0"/>
              <a:t>Es la manera en que </a:t>
            </a:r>
            <a:r>
              <a:rPr lang="es-ES" b="1" dirty="0" smtClean="0"/>
              <a:t>movilizamos</a:t>
            </a:r>
            <a:r>
              <a:rPr lang="es-ES" dirty="0" smtClean="0"/>
              <a:t> y </a:t>
            </a:r>
            <a:r>
              <a:rPr lang="es-ES" b="1" dirty="0" smtClean="0"/>
              <a:t>desplegamos </a:t>
            </a:r>
            <a:r>
              <a:rPr lang="es-ES" dirty="0" smtClean="0"/>
              <a:t>los recursos para lograr los objetivos </a:t>
            </a:r>
            <a:r>
              <a:rPr lang="es-ES" dirty="0"/>
              <a:t>—la </a:t>
            </a:r>
            <a:r>
              <a:rPr lang="es-ES" dirty="0" smtClean="0"/>
              <a:t>utilización del </a:t>
            </a:r>
            <a:r>
              <a:rPr lang="es-ES" dirty="0"/>
              <a:t>poder—.</a:t>
            </a:r>
            <a:endParaRPr lang="es-ES" dirty="0" smtClean="0"/>
          </a:p>
          <a:p>
            <a:pPr marL="0" indent="0" eaLnBrk="1" hangingPunct="1">
              <a:buFontTx/>
              <a:buNone/>
            </a:pPr>
            <a:endParaRPr lang="es-ES" dirty="0" smtClean="0"/>
          </a:p>
          <a:p>
            <a:pPr marL="0" indent="0" eaLnBrk="1" hangingPunct="1">
              <a:buFontTx/>
              <a:buNone/>
            </a:pPr>
            <a:r>
              <a:rPr lang="es-ES" dirty="0" smtClean="0"/>
              <a:t>La </a:t>
            </a:r>
            <a:r>
              <a:rPr lang="es-ES" b="1" dirty="0" smtClean="0"/>
              <a:t>clave</a:t>
            </a:r>
            <a:r>
              <a:rPr lang="es-ES" dirty="0" smtClean="0"/>
              <a:t> de la movilización de los recursos es el </a:t>
            </a:r>
            <a:r>
              <a:rPr lang="es-ES" b="1" dirty="0" smtClean="0"/>
              <a:t>compromiso</a:t>
            </a:r>
            <a:r>
              <a:rPr lang="es-ES" dirty="0" smtClean="0"/>
              <a:t>, empezando por nosotros/as mismos/as.</a:t>
            </a:r>
          </a:p>
        </p:txBody>
      </p:sp>
      <p:pic>
        <p:nvPicPr>
          <p:cNvPr id="25604" name="Picture 4" descr="BS01007_.gif"/>
          <p:cNvPicPr>
            <a:picLocks noChangeAspect="1"/>
          </p:cNvPicPr>
          <p:nvPr/>
        </p:nvPicPr>
        <p:blipFill>
          <a:blip r:embed="rId3" cstate="print"/>
          <a:srcRect/>
          <a:stretch>
            <a:fillRect/>
          </a:stretch>
        </p:blipFill>
        <p:spPr bwMode="auto">
          <a:xfrm>
            <a:off x="457200" y="228600"/>
            <a:ext cx="19304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1162"/>
            <a:ext cx="5105400" cy="1417638"/>
          </a:xfrm>
        </p:spPr>
        <p:txBody>
          <a:bodyPr>
            <a:normAutofit fontScale="90000"/>
          </a:bodyPr>
          <a:lstStyle/>
          <a:p>
            <a:pPr>
              <a:defRPr/>
            </a:pPr>
            <a:r>
              <a:rPr lang="en-US" b="1" dirty="0" smtClean="0">
                <a:solidFill>
                  <a:srgbClr val="FF6600"/>
                </a:solidFill>
              </a:rPr>
              <a:t>Planificación estratégica</a:t>
            </a:r>
            <a:r>
              <a:rPr dirty="0"/>
              <a:t/>
            </a:r>
            <a:br>
              <a:rPr dirty="0"/>
            </a:br>
            <a:r>
              <a:rPr lang="en-US" b="1" dirty="0" smtClean="0">
                <a:solidFill>
                  <a:srgbClr val="FF6600"/>
                </a:solidFill>
              </a:rPr>
              <a:t>mapa de carreteras</a:t>
            </a:r>
            <a:endParaRPr lang="es-ES" b="1" dirty="0">
              <a:solidFill>
                <a:srgbClr val="FF6600"/>
              </a:solidFill>
              <a:cs typeface="Times New Roman" pitchFamily="18" charset="0"/>
            </a:endParaRPr>
          </a:p>
        </p:txBody>
      </p:sp>
      <p:sp>
        <p:nvSpPr>
          <p:cNvPr id="3" name="Content Placeholder 2"/>
          <p:cNvSpPr>
            <a:spLocks noGrp="1"/>
          </p:cNvSpPr>
          <p:nvPr>
            <p:ph sz="half" idx="1"/>
          </p:nvPr>
        </p:nvSpPr>
        <p:spPr>
          <a:xfrm>
            <a:off x="0" y="2008584"/>
            <a:ext cx="4953000" cy="4876800"/>
          </a:xfrm>
        </p:spPr>
        <p:txBody>
          <a:bodyPr>
            <a:normAutofit fontScale="92500" lnSpcReduction="20000"/>
          </a:bodyPr>
          <a:lstStyle/>
          <a:p>
            <a:pPr>
              <a:buFontTx/>
              <a:buNone/>
              <a:defRPr/>
            </a:pPr>
            <a:r>
              <a:rPr lang="en-US" dirty="0" smtClean="0"/>
              <a:t>	</a:t>
            </a:r>
            <a:r>
              <a:rPr lang="en-GB" sz="2595" b="1" dirty="0" smtClean="0">
                <a:solidFill>
                  <a:srgbClr val="FF6600"/>
                </a:solidFill>
              </a:rPr>
              <a:t>Si usted no sabe dónde va, todas las carreteras son buenas, pero podría darse cuenta de que tiene poco control sobre dónde llegará.</a:t>
            </a:r>
          </a:p>
          <a:p>
            <a:pPr>
              <a:buFontTx/>
              <a:buNone/>
              <a:defRPr/>
            </a:pPr>
            <a:r>
              <a:rPr lang="en-US" dirty="0" smtClean="0"/>
              <a:t>	</a:t>
            </a:r>
          </a:p>
          <a:p>
            <a:pPr>
              <a:buFontTx/>
              <a:buNone/>
              <a:defRPr/>
            </a:pPr>
            <a:r>
              <a:rPr lang="en-US" dirty="0" smtClean="0"/>
              <a:t>	</a:t>
            </a:r>
            <a:r>
              <a:rPr lang="en-GB" sz="2595" dirty="0" smtClean="0"/>
              <a:t>En el mundo actual, donde todas las demás organizaciones e instituciones realizan planificaciones (y donde muchos de esos planes incluyen acciones que tendrán un impacto sobre su sindicato y sus miembros), un sindicato sin estrategia y sin una visión clara sobre lo que desea lograr seguramente fracasará.</a:t>
            </a:r>
          </a:p>
          <a:p>
            <a:pPr>
              <a:buFontTx/>
              <a:buNone/>
              <a:defRPr/>
            </a:pPr>
            <a:endParaRPr lang="es-ES" dirty="0"/>
          </a:p>
        </p:txBody>
      </p:sp>
      <p:pic>
        <p:nvPicPr>
          <p:cNvPr id="6148" name="Content Placeholder 11" descr="winding road cropped.jpg"/>
          <p:cNvPicPr>
            <a:picLocks noGrp="1" noChangeAspect="1"/>
          </p:cNvPicPr>
          <p:nvPr>
            <p:ph sz="half" idx="2"/>
          </p:nvPr>
        </p:nvPicPr>
        <p:blipFill>
          <a:blip r:embed="rId3" cstate="print"/>
          <a:srcRect/>
          <a:stretch>
            <a:fillRect/>
          </a:stretch>
        </p:blipFill>
        <p:spPr>
          <a:xfrm>
            <a:off x="5029200" y="0"/>
            <a:ext cx="4621213"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b="1" dirty="0" smtClean="0"/>
              <a:t>PLAN DE ACCIÓN</a:t>
            </a:r>
            <a:endParaRPr lang="es-ES" b="1" dirty="0">
              <a:cs typeface="Times New Roman" pitchFamily="18" charset="0"/>
            </a:endParaRPr>
          </a:p>
        </p:txBody>
      </p:sp>
      <p:sp>
        <p:nvSpPr>
          <p:cNvPr id="4" name="Content Placeholder 3"/>
          <p:cNvSpPr>
            <a:spLocks noGrp="1"/>
          </p:cNvSpPr>
          <p:nvPr>
            <p:ph sz="half" idx="2"/>
          </p:nvPr>
        </p:nvSpPr>
        <p:spPr>
          <a:xfrm>
            <a:off x="0" y="914400"/>
            <a:ext cx="9144000" cy="2057401"/>
          </a:xfrm>
        </p:spPr>
        <p:txBody>
          <a:bodyPr>
            <a:normAutofit fontScale="85000" lnSpcReduction="10000"/>
          </a:bodyPr>
          <a:lstStyle/>
          <a:p>
            <a:pPr algn="ctr">
              <a:buNone/>
            </a:pPr>
            <a:r>
              <a:rPr lang="en-US" b="1" dirty="0" smtClean="0"/>
              <a:t>Cree un cuadro con las posibles </a:t>
            </a:r>
            <a:r>
              <a:rPr lang="en-US" b="1" dirty="0" err="1" smtClean="0"/>
              <a:t>estrategias</a:t>
            </a:r>
            <a:r>
              <a:rPr lang="en-US" b="1" dirty="0" smtClean="0"/>
              <a:t> </a:t>
            </a:r>
            <a:br>
              <a:rPr lang="en-US" b="1" dirty="0" smtClean="0"/>
            </a:br>
            <a:r>
              <a:rPr lang="en-US" b="1" dirty="0" smtClean="0"/>
              <a:t>y acciones para lograr cada objetivo.</a:t>
            </a:r>
            <a:endParaRPr lang="es-ES" dirty="0" smtClean="0">
              <a:cs typeface="Times New Roman" pitchFamily="18" charset="0"/>
            </a:endParaRPr>
          </a:p>
          <a:p>
            <a:pPr marL="0" indent="0">
              <a:buNone/>
            </a:pPr>
            <a:r>
              <a:rPr dirty="0" smtClean="0"/>
              <a:t>Usted ha evaluado su entorno actual, teniendo en cuenta las amenazas y oportunidades externas que existen y los puntos fuertes y débiles de su sindicato. Ha identificado los objetivos prioritarios de su organización. </a:t>
            </a:r>
          </a:p>
          <a:p>
            <a:endParaRPr lang="es-ES" dirty="0"/>
          </a:p>
        </p:txBody>
      </p:sp>
      <p:sp>
        <p:nvSpPr>
          <p:cNvPr id="6" name="TextBox 5"/>
          <p:cNvSpPr txBox="1"/>
          <p:nvPr/>
        </p:nvSpPr>
        <p:spPr>
          <a:xfrm>
            <a:off x="0" y="5791200"/>
            <a:ext cx="9144000" cy="1231106"/>
          </a:xfrm>
          <a:prstGeom prst="rect">
            <a:avLst/>
          </a:prstGeom>
          <a:noFill/>
        </p:spPr>
        <p:txBody>
          <a:bodyPr wrap="square" rtlCol="0">
            <a:spAutoFit/>
          </a:bodyPr>
          <a:lstStyle/>
          <a:p>
            <a:pPr algn="ctr"/>
            <a:r>
              <a:rPr lang="en-US" sz="2800" b="1" i="1" dirty="0" smtClean="0"/>
              <a:t>Utilice el cuadro para desarrollar un plan de acción para los objetivos prioritarios que ha identificado para su sindicato.</a:t>
            </a:r>
            <a:endParaRPr lang="es-ES" sz="2800" dirty="0" smtClean="0">
              <a:cs typeface="Times New Roman" pitchFamily="18" charset="0"/>
            </a:endParaRPr>
          </a:p>
          <a:p>
            <a:endParaRPr lang="es-ES" dirty="0"/>
          </a:p>
        </p:txBody>
      </p:sp>
      <p:pic>
        <p:nvPicPr>
          <p:cNvPr id="8" name="Content Placeholder 7" descr="women.jpg"/>
          <p:cNvPicPr>
            <a:picLocks noGrp="1" noChangeAspect="1"/>
          </p:cNvPicPr>
          <p:nvPr>
            <p:ph sz="half" idx="1"/>
          </p:nvPr>
        </p:nvPicPr>
        <p:blipFill>
          <a:blip r:embed="rId3" cstate="print"/>
          <a:stretch>
            <a:fillRect/>
          </a:stretch>
        </p:blipFill>
        <p:spPr>
          <a:xfrm>
            <a:off x="2514600" y="3352800"/>
            <a:ext cx="3962400" cy="2038168"/>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b="1" dirty="0" smtClean="0"/>
              <a:t>5. EVALUACIÓN E IMPLEMENTACIÓN</a:t>
            </a:r>
            <a:endParaRPr lang="es-ES" b="1" dirty="0">
              <a:cs typeface="Times New Roman" pitchFamily="18" charset="0"/>
            </a:endParaRPr>
          </a:p>
        </p:txBody>
      </p:sp>
      <p:pic>
        <p:nvPicPr>
          <p:cNvPr id="5" name="Content Placeholder 4" descr="success.jpg"/>
          <p:cNvPicPr>
            <a:picLocks noGrp="1" noChangeAspect="1"/>
          </p:cNvPicPr>
          <p:nvPr>
            <p:ph sz="half" idx="1"/>
          </p:nvPr>
        </p:nvPicPr>
        <p:blipFill>
          <a:blip r:embed="rId3" cstate="print"/>
          <a:stretch>
            <a:fillRect/>
          </a:stretch>
        </p:blipFill>
        <p:spPr>
          <a:xfrm>
            <a:off x="0" y="1752600"/>
            <a:ext cx="2044700" cy="3067050"/>
          </a:xfrm>
        </p:spPr>
      </p:pic>
      <p:sp>
        <p:nvSpPr>
          <p:cNvPr id="4" name="Content Placeholder 3"/>
          <p:cNvSpPr>
            <a:spLocks noGrp="1"/>
          </p:cNvSpPr>
          <p:nvPr>
            <p:ph sz="half" idx="2"/>
          </p:nvPr>
        </p:nvSpPr>
        <p:spPr>
          <a:xfrm>
            <a:off x="1905000" y="1371600"/>
            <a:ext cx="7239000" cy="5486400"/>
          </a:xfrm>
        </p:spPr>
        <p:txBody>
          <a:bodyPr>
            <a:normAutofit fontScale="70000" lnSpcReduction="20000"/>
          </a:bodyPr>
          <a:lstStyle/>
          <a:p>
            <a:pPr marL="0" indent="0">
              <a:buNone/>
            </a:pPr>
            <a:r>
              <a:rPr lang="en-GB" sz="3600" b="1" dirty="0" smtClean="0"/>
              <a:t>No pase por alto la evaluación.</a:t>
            </a:r>
            <a:r>
              <a:rPr lang="en-GB" sz="3600" dirty="0" smtClean="0"/>
              <a:t> Si una acción no funcionó, averigüe por qué. La ventaja de tener un plan de acción por escrito es que ha expuesto claramente la acción y los resultados esperados para su evaluación y consideración.  </a:t>
            </a:r>
          </a:p>
          <a:p>
            <a:pPr marL="0" indent="0">
              <a:buNone/>
            </a:pPr>
            <a:r>
              <a:rPr lang="en-GB" sz="3600" dirty="0" smtClean="0"/>
              <a:t> </a:t>
            </a:r>
          </a:p>
          <a:p>
            <a:pPr marL="0" indent="0">
              <a:buNone/>
            </a:pPr>
            <a:r>
              <a:rPr lang="en-GB" sz="3600" b="1" dirty="0" smtClean="0"/>
              <a:t>¿Debe cambiarse la estrategia?</a:t>
            </a:r>
            <a:r>
              <a:rPr lang="en-GB" sz="3600" dirty="0" smtClean="0"/>
              <a:t>  Si la acción funcionó, dé a conocer sus victorias y muestre los progresos que está consiguiendo hacia el objetivo final.  Encuentre las maneras de reconocer el trabajo de los voluntarios.  </a:t>
            </a:r>
          </a:p>
          <a:p>
            <a:pPr marL="0" indent="0">
              <a:buNone/>
            </a:pPr>
            <a:r>
              <a:rPr lang="en-GB" sz="3600" dirty="0" smtClean="0"/>
              <a:t> </a:t>
            </a:r>
          </a:p>
          <a:p>
            <a:pPr marL="0" indent="0">
              <a:buNone/>
            </a:pPr>
            <a:r>
              <a:rPr lang="en-GB" sz="3600" b="1" dirty="0" smtClean="0"/>
              <a:t>¿Ha cambiado el entorno?</a:t>
            </a:r>
            <a:r>
              <a:rPr lang="en-GB" sz="3600" dirty="0" smtClean="0"/>
              <a:t>  ¿Han aparecido nuevas oportunidades de las que usted se podría beneficiar?  ¿Hay nuevas amenazas en el horizonte?  ¿Fomenta la participación de nuevas personas o utiliza a la misma gente continuamente? </a:t>
            </a:r>
            <a:r>
              <a:rPr dirty="0" smtClean="0"/>
              <a:t> </a:t>
            </a:r>
          </a:p>
          <a:p>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417638"/>
          </a:xfrm>
        </p:spPr>
        <p:txBody>
          <a:bodyPr/>
          <a:lstStyle/>
          <a:p>
            <a:pPr eaLnBrk="1" hangingPunct="1"/>
            <a:r>
              <a:rPr lang="en-GB" sz="4000" b="1" dirty="0" smtClean="0"/>
              <a:t>Ocho pasos en la </a:t>
            </a:r>
            <a:r>
              <a:rPr lang="en-GB" sz="4000" b="1" dirty="0" err="1" smtClean="0"/>
              <a:t>trasformación</a:t>
            </a:r>
            <a:r>
              <a:rPr lang="en-GB" sz="4000" b="1" dirty="0" smtClean="0"/>
              <a:t> organizacional</a:t>
            </a:r>
          </a:p>
        </p:txBody>
      </p:sp>
      <p:sp>
        <p:nvSpPr>
          <p:cNvPr id="712707" name="Rectangle 3"/>
          <p:cNvSpPr>
            <a:spLocks noGrp="1" noChangeArrowheads="1"/>
          </p:cNvSpPr>
          <p:nvPr>
            <p:ph type="body" idx="1"/>
          </p:nvPr>
        </p:nvSpPr>
        <p:spPr>
          <a:xfrm>
            <a:off x="107504" y="2181944"/>
            <a:ext cx="8686800" cy="4343400"/>
          </a:xfrm>
        </p:spPr>
        <p:txBody>
          <a:bodyPr>
            <a:normAutofit fontScale="92500" lnSpcReduction="10000"/>
          </a:bodyPr>
          <a:lstStyle/>
          <a:p>
            <a:pPr marL="628650" indent="-628650" eaLnBrk="1" hangingPunct="1">
              <a:lnSpc>
                <a:spcPct val="80000"/>
              </a:lnSpc>
              <a:buFontTx/>
              <a:buNone/>
            </a:pPr>
            <a:r>
              <a:rPr lang="en-US" i="1" dirty="0" smtClean="0">
                <a:latin typeface="Times New Roman" pitchFamily="18" charset="0"/>
              </a:rPr>
              <a:t>1.  	 </a:t>
            </a:r>
            <a:r>
              <a:rPr lang="en-GB" b="1" i="1" dirty="0" smtClean="0">
                <a:latin typeface="Times New Roman" pitchFamily="18" charset="0"/>
              </a:rPr>
              <a:t>Cree un sentido de </a:t>
            </a:r>
            <a:r>
              <a:rPr lang="en-US" i="1" dirty="0" smtClean="0">
                <a:latin typeface="Times New Roman" pitchFamily="18" charset="0"/>
              </a:rPr>
              <a:t>urgencia</a:t>
            </a:r>
          </a:p>
          <a:p>
            <a:pPr marL="628650" indent="-628650" eaLnBrk="1" hangingPunct="1">
              <a:lnSpc>
                <a:spcPct val="80000"/>
              </a:lnSpc>
              <a:buFontTx/>
              <a:buNone/>
            </a:pPr>
            <a:r>
              <a:rPr lang="en-GB" i="1" dirty="0" smtClean="0">
                <a:latin typeface="Times New Roman" pitchFamily="18" charset="0"/>
              </a:rPr>
              <a:t>2.  </a:t>
            </a:r>
            <a:r>
              <a:rPr lang="en-US" i="1" dirty="0" smtClean="0">
                <a:latin typeface="Times New Roman" pitchFamily="18" charset="0"/>
              </a:rPr>
              <a:t>	</a:t>
            </a:r>
            <a:r>
              <a:rPr lang="en-GB" i="1" dirty="0" smtClean="0">
                <a:latin typeface="Times New Roman" pitchFamily="18" charset="0"/>
              </a:rPr>
              <a:t> </a:t>
            </a:r>
            <a:r>
              <a:rPr lang="en-GB" b="1" i="1" dirty="0" smtClean="0">
                <a:latin typeface="Times New Roman" pitchFamily="18" charset="0"/>
              </a:rPr>
              <a:t>Coalición orientadora poderosa </a:t>
            </a:r>
          </a:p>
          <a:p>
            <a:pPr marL="628650" indent="-628650" eaLnBrk="1" hangingPunct="1">
              <a:lnSpc>
                <a:spcPct val="80000"/>
              </a:lnSpc>
              <a:buFontTx/>
              <a:buNone/>
            </a:pPr>
            <a:r>
              <a:rPr lang="en-GB" i="1" dirty="0" smtClean="0">
                <a:latin typeface="Times New Roman" pitchFamily="18" charset="0"/>
              </a:rPr>
              <a:t>3.  </a:t>
            </a:r>
            <a:r>
              <a:rPr lang="en-US" i="1" dirty="0" smtClean="0">
                <a:latin typeface="Times New Roman" pitchFamily="18" charset="0"/>
              </a:rPr>
              <a:t>	</a:t>
            </a:r>
            <a:r>
              <a:rPr lang="en-GB" i="1" dirty="0" smtClean="0">
                <a:latin typeface="Times New Roman" pitchFamily="18" charset="0"/>
              </a:rPr>
              <a:t> Articule una </a:t>
            </a:r>
            <a:r>
              <a:rPr lang="en-GB" b="1" i="1" dirty="0" smtClean="0">
                <a:latin typeface="Times New Roman" pitchFamily="18" charset="0"/>
              </a:rPr>
              <a:t>visión</a:t>
            </a:r>
          </a:p>
          <a:p>
            <a:pPr marL="628650" indent="-628650" eaLnBrk="1" hangingPunct="1">
              <a:lnSpc>
                <a:spcPct val="80000"/>
              </a:lnSpc>
              <a:buFontTx/>
              <a:buNone/>
            </a:pPr>
            <a:r>
              <a:rPr lang="en-GB" i="1" dirty="0" smtClean="0">
                <a:latin typeface="Times New Roman" pitchFamily="18" charset="0"/>
              </a:rPr>
              <a:t>4. </a:t>
            </a:r>
            <a:r>
              <a:rPr lang="en-GB" b="1" i="1" dirty="0" smtClean="0">
                <a:latin typeface="Times New Roman" pitchFamily="18" charset="0"/>
              </a:rPr>
              <a:t> </a:t>
            </a:r>
            <a:r>
              <a:rPr lang="en-US" b="1" i="1" dirty="0" smtClean="0">
                <a:latin typeface="Times New Roman" pitchFamily="18" charset="0"/>
              </a:rPr>
              <a:t>	</a:t>
            </a:r>
            <a:r>
              <a:rPr lang="en-GB" b="1" i="1" dirty="0" smtClean="0">
                <a:latin typeface="Times New Roman" pitchFamily="18" charset="0"/>
              </a:rPr>
              <a:t> Comunique</a:t>
            </a:r>
            <a:r>
              <a:rPr lang="en-GB" i="1" dirty="0" smtClean="0">
                <a:latin typeface="Times New Roman" pitchFamily="18" charset="0"/>
              </a:rPr>
              <a:t> la visión</a:t>
            </a:r>
          </a:p>
          <a:p>
            <a:pPr marL="628650" indent="-628650" eaLnBrk="1" hangingPunct="1">
              <a:lnSpc>
                <a:spcPct val="80000"/>
              </a:lnSpc>
              <a:buFontTx/>
              <a:buNone/>
            </a:pPr>
            <a:r>
              <a:rPr lang="en-GB" i="1" dirty="0" smtClean="0">
                <a:latin typeface="Times New Roman" pitchFamily="18" charset="0"/>
              </a:rPr>
              <a:t>5.  </a:t>
            </a:r>
            <a:r>
              <a:rPr lang="en-US" i="1" dirty="0" smtClean="0">
                <a:latin typeface="Times New Roman" pitchFamily="18" charset="0"/>
              </a:rPr>
              <a:t>	</a:t>
            </a:r>
            <a:r>
              <a:rPr lang="en-GB" i="1" dirty="0" smtClean="0">
                <a:latin typeface="Times New Roman" pitchFamily="18" charset="0"/>
              </a:rPr>
              <a:t> </a:t>
            </a:r>
            <a:r>
              <a:rPr lang="en-GB" b="1" i="1" dirty="0" smtClean="0">
                <a:latin typeface="Times New Roman" pitchFamily="18" charset="0"/>
              </a:rPr>
              <a:t>Potencie</a:t>
            </a:r>
            <a:r>
              <a:rPr lang="en-GB" i="1" dirty="0" smtClean="0">
                <a:latin typeface="Times New Roman" pitchFamily="18" charset="0"/>
              </a:rPr>
              <a:t> a los demás para </a:t>
            </a:r>
            <a:r>
              <a:rPr lang="en-GB" i="1" dirty="0" err="1" smtClean="0">
                <a:latin typeface="Times New Roman" pitchFamily="18" charset="0"/>
              </a:rPr>
              <a:t>que</a:t>
            </a:r>
            <a:r>
              <a:rPr lang="en-GB" i="1" dirty="0" smtClean="0">
                <a:latin typeface="Times New Roman" pitchFamily="18" charset="0"/>
              </a:rPr>
              <a:t> </a:t>
            </a:r>
            <a:br>
              <a:rPr lang="en-GB" i="1" dirty="0" smtClean="0">
                <a:latin typeface="Times New Roman" pitchFamily="18" charset="0"/>
              </a:rPr>
            </a:br>
            <a:r>
              <a:rPr lang="en-GB" i="1" dirty="0" smtClean="0">
                <a:latin typeface="Times New Roman" pitchFamily="18" charset="0"/>
              </a:rPr>
              <a:t> </a:t>
            </a:r>
            <a:r>
              <a:rPr lang="en-GB" i="1" dirty="0" err="1" smtClean="0">
                <a:latin typeface="Times New Roman" pitchFamily="18" charset="0"/>
              </a:rPr>
              <a:t>actúen</a:t>
            </a:r>
            <a:r>
              <a:rPr lang="en-GB" i="1" dirty="0" smtClean="0">
                <a:latin typeface="Times New Roman" pitchFamily="18" charset="0"/>
              </a:rPr>
              <a:t> a favor de la visión</a:t>
            </a:r>
          </a:p>
          <a:p>
            <a:pPr marL="628650" indent="-628650" eaLnBrk="1" hangingPunct="1">
              <a:lnSpc>
                <a:spcPct val="80000"/>
              </a:lnSpc>
              <a:buFontTx/>
              <a:buNone/>
            </a:pPr>
            <a:r>
              <a:rPr lang="en-GB" i="1" dirty="0" smtClean="0">
                <a:latin typeface="Times New Roman" pitchFamily="18" charset="0"/>
              </a:rPr>
              <a:t>6.  </a:t>
            </a:r>
            <a:r>
              <a:rPr lang="en-US" i="1" dirty="0" smtClean="0">
                <a:latin typeface="Times New Roman" pitchFamily="18" charset="0"/>
              </a:rPr>
              <a:t>	</a:t>
            </a:r>
            <a:r>
              <a:rPr lang="en-GB" i="1" dirty="0" smtClean="0">
                <a:latin typeface="Times New Roman" pitchFamily="18" charset="0"/>
              </a:rPr>
              <a:t> Proponga metas realizables a </a:t>
            </a:r>
            <a:br>
              <a:rPr lang="en-GB" i="1" dirty="0" smtClean="0">
                <a:latin typeface="Times New Roman" pitchFamily="18" charset="0"/>
              </a:rPr>
            </a:br>
            <a:r>
              <a:rPr lang="en-GB" i="1" dirty="0" smtClean="0">
                <a:latin typeface="Times New Roman" pitchFamily="18" charset="0"/>
              </a:rPr>
              <a:t> </a:t>
            </a:r>
            <a:r>
              <a:rPr lang="en-GB" i="1" dirty="0" err="1" smtClean="0">
                <a:latin typeface="Times New Roman" pitchFamily="18" charset="0"/>
              </a:rPr>
              <a:t>corto</a:t>
            </a:r>
            <a:r>
              <a:rPr lang="en-GB" i="1" dirty="0" smtClean="0">
                <a:latin typeface="Times New Roman" pitchFamily="18" charset="0"/>
              </a:rPr>
              <a:t> plazo o “</a:t>
            </a:r>
            <a:r>
              <a:rPr lang="en-GB" b="1" i="1" dirty="0" smtClean="0">
                <a:latin typeface="Times New Roman" pitchFamily="18" charset="0"/>
              </a:rPr>
              <a:t>victorias rápidas”</a:t>
            </a:r>
          </a:p>
          <a:p>
            <a:pPr marL="628650" indent="-628650" eaLnBrk="1" hangingPunct="1">
              <a:lnSpc>
                <a:spcPct val="80000"/>
              </a:lnSpc>
              <a:buFontTx/>
              <a:buAutoNum type="arabicPeriod" startAt="7"/>
            </a:pPr>
            <a:r>
              <a:rPr lang="en-GB" i="1" dirty="0" smtClean="0">
                <a:latin typeface="Times New Roman" pitchFamily="18" charset="0"/>
              </a:rPr>
              <a:t>  Produzca más cambios y </a:t>
            </a:r>
            <a:r>
              <a:rPr lang="en-GB" b="1" i="1" dirty="0" smtClean="0">
                <a:latin typeface="Times New Roman" pitchFamily="18" charset="0"/>
              </a:rPr>
              <a:t>consolide las mejoras</a:t>
            </a:r>
          </a:p>
          <a:p>
            <a:pPr marL="628650" indent="-628650" eaLnBrk="1" hangingPunct="1">
              <a:lnSpc>
                <a:spcPct val="80000"/>
              </a:lnSpc>
              <a:buFontTx/>
              <a:buNone/>
            </a:pPr>
            <a:r>
              <a:rPr lang="en-GB" i="1" dirty="0" smtClean="0">
                <a:latin typeface="Times New Roman" pitchFamily="18" charset="0"/>
              </a:rPr>
              <a:t>8.   Institucionlice los nuevos enfoques</a:t>
            </a:r>
            <a:endParaRPr lang="es-ES" sz="2800" dirty="0" smtClean="0"/>
          </a:p>
        </p:txBody>
      </p:sp>
      <p:pic>
        <p:nvPicPr>
          <p:cNvPr id="4" name="Picture 3" descr="Seattle-2-300x271.jpg"/>
          <p:cNvPicPr>
            <a:picLocks noChangeAspect="1"/>
          </p:cNvPicPr>
          <p:nvPr/>
        </p:nvPicPr>
        <p:blipFill>
          <a:blip r:embed="rId3" cstate="print"/>
          <a:stretch>
            <a:fillRect/>
          </a:stretch>
        </p:blipFill>
        <p:spPr>
          <a:xfrm>
            <a:off x="6156176" y="1135757"/>
            <a:ext cx="2857500" cy="2581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2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27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27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27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27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6858000"/>
          </a:xfrm>
        </p:spPr>
        <p:txBody>
          <a:bodyPr>
            <a:normAutofit/>
          </a:bodyPr>
          <a:lstStyle/>
          <a:p>
            <a:r>
              <a:rPr lang="en-US" sz="4800" b="1" dirty="0" smtClean="0">
                <a:latin typeface="Times New Roman" pitchFamily="18" charset="0"/>
              </a:rPr>
              <a:t>LA MEJOR MANERA DE PREDECIR EL FUTURO ES CREARLO</a:t>
            </a:r>
            <a:endParaRPr lang="es-ES" sz="4800" b="1" dirty="0">
              <a:latin typeface="Times New Roman" pitchFamily="18" charset="0"/>
              <a:cs typeface="Times New Roman" pitchFamily="18" charset="0"/>
            </a:endParaRPr>
          </a:p>
        </p:txBody>
      </p:sp>
      <p:pic>
        <p:nvPicPr>
          <p:cNvPr id="5" name="Picture 4" descr="better-world1.jpg"/>
          <p:cNvPicPr>
            <a:picLocks noChangeAspect="1"/>
          </p:cNvPicPr>
          <p:nvPr/>
        </p:nvPicPr>
        <p:blipFill>
          <a:blip r:embed="rId3" cstate="print"/>
          <a:stretch>
            <a:fillRect/>
          </a:stretch>
        </p:blipFill>
        <p:spPr>
          <a:xfrm>
            <a:off x="0" y="0"/>
            <a:ext cx="4575572"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2856"/>
          </a:xfrm>
        </p:spPr>
        <p:txBody>
          <a:bodyPr>
            <a:normAutofit/>
          </a:bodyPr>
          <a:lstStyle/>
          <a:p>
            <a:pPr>
              <a:defRPr/>
            </a:pPr>
            <a:r>
              <a:rPr lang="en-US" b="1" dirty="0" smtClean="0">
                <a:solidFill>
                  <a:srgbClr val="FF6600"/>
                </a:solidFill>
              </a:rPr>
              <a:t>Planificación estratégica: </a:t>
            </a:r>
            <a:br>
              <a:rPr lang="en-US" b="1" dirty="0" smtClean="0">
                <a:solidFill>
                  <a:srgbClr val="FF6600"/>
                </a:solidFill>
              </a:rPr>
            </a:br>
            <a:r>
              <a:rPr lang="en-US" b="1" dirty="0" err="1" smtClean="0">
                <a:solidFill>
                  <a:srgbClr val="FF6600"/>
                </a:solidFill>
              </a:rPr>
              <a:t>más</a:t>
            </a:r>
            <a:r>
              <a:rPr lang="en-US" b="1" dirty="0" smtClean="0">
                <a:solidFill>
                  <a:srgbClr val="FF6600"/>
                </a:solidFill>
              </a:rPr>
              <a:t> allá de “</a:t>
            </a:r>
            <a:r>
              <a:rPr lang="en-US" b="1" dirty="0" err="1" smtClean="0">
                <a:solidFill>
                  <a:srgbClr val="FF6600"/>
                </a:solidFill>
              </a:rPr>
              <a:t>reaccionar</a:t>
            </a:r>
            <a:r>
              <a:rPr lang="en-US" b="1" dirty="0" smtClean="0">
                <a:solidFill>
                  <a:srgbClr val="FF6600"/>
                </a:solidFill>
              </a:rPr>
              <a:t>”</a:t>
            </a:r>
            <a:br>
              <a:rPr lang="en-US" b="1" dirty="0" smtClean="0">
                <a:solidFill>
                  <a:srgbClr val="FF6600"/>
                </a:solidFill>
              </a:rPr>
            </a:br>
            <a:r>
              <a:rPr lang="en-GB" sz="2200" dirty="0"/>
              <a:t>Con </a:t>
            </a:r>
            <a:r>
              <a:rPr lang="en-GB" sz="2200" dirty="0" err="1"/>
              <a:t>demasiada</a:t>
            </a:r>
            <a:r>
              <a:rPr lang="en-GB" sz="2200" dirty="0"/>
              <a:t> </a:t>
            </a:r>
            <a:r>
              <a:rPr lang="en-GB" sz="2200" dirty="0" err="1"/>
              <a:t>frecuencia</a:t>
            </a:r>
            <a:r>
              <a:rPr lang="en-GB" sz="2200" dirty="0"/>
              <a:t>, los </a:t>
            </a:r>
            <a:r>
              <a:rPr lang="en-GB" sz="2200" dirty="0" err="1"/>
              <a:t>sindicatos</a:t>
            </a:r>
            <a:r>
              <a:rPr lang="en-GB" sz="2200" dirty="0"/>
              <a:t> se </a:t>
            </a:r>
            <a:r>
              <a:rPr lang="en-GB" sz="2200" dirty="0" err="1"/>
              <a:t>limitan</a:t>
            </a:r>
            <a:r>
              <a:rPr lang="en-GB" sz="2200" dirty="0"/>
              <a:t> a </a:t>
            </a:r>
            <a:r>
              <a:rPr lang="en-GB" sz="2200" dirty="0" err="1"/>
              <a:t>reaccionar</a:t>
            </a:r>
            <a:r>
              <a:rPr lang="en-GB" sz="2200" dirty="0"/>
              <a:t> ante </a:t>
            </a:r>
            <a:r>
              <a:rPr lang="en-GB" sz="2200" dirty="0" err="1"/>
              <a:t>las</a:t>
            </a:r>
            <a:r>
              <a:rPr lang="en-GB" sz="2200" dirty="0"/>
              <a:t> </a:t>
            </a:r>
            <a:r>
              <a:rPr lang="en-GB" sz="2200" dirty="0" err="1"/>
              <a:t>iniciativas</a:t>
            </a:r>
            <a:r>
              <a:rPr lang="en-GB" sz="2200" dirty="0"/>
              <a:t> de la </a:t>
            </a:r>
            <a:r>
              <a:rPr lang="en-GB" sz="2200" dirty="0" err="1"/>
              <a:t>dirección</a:t>
            </a:r>
            <a:r>
              <a:rPr lang="en-GB" sz="2200" dirty="0"/>
              <a:t> o de los </a:t>
            </a:r>
            <a:r>
              <a:rPr lang="en-GB" sz="2200" dirty="0" err="1"/>
              <a:t>Gobiernos</a:t>
            </a:r>
            <a:r>
              <a:rPr lang="en-GB" sz="2200" dirty="0"/>
              <a:t>, o </a:t>
            </a:r>
            <a:r>
              <a:rPr lang="en-GB" sz="2200" dirty="0" err="1"/>
              <a:t>buscan</a:t>
            </a:r>
            <a:r>
              <a:rPr lang="en-GB" sz="2200" dirty="0"/>
              <a:t> </a:t>
            </a:r>
            <a:r>
              <a:rPr lang="en-GB" sz="2200" dirty="0" err="1"/>
              <a:t>objetivos</a:t>
            </a:r>
            <a:r>
              <a:rPr lang="en-GB" sz="2200" dirty="0"/>
              <a:t> a </a:t>
            </a:r>
            <a:r>
              <a:rPr lang="en-GB" sz="2200" dirty="0" err="1"/>
              <a:t>corto</a:t>
            </a:r>
            <a:r>
              <a:rPr lang="en-GB" sz="2200" dirty="0"/>
              <a:t> </a:t>
            </a:r>
            <a:r>
              <a:rPr lang="en-GB" sz="2200" dirty="0" err="1"/>
              <a:t>plazo</a:t>
            </a:r>
            <a:r>
              <a:rPr lang="en-GB" sz="2200" dirty="0"/>
              <a:t>.</a:t>
            </a:r>
            <a:endParaRPr lang="es-ES" sz="2200" b="1" dirty="0">
              <a:solidFill>
                <a:srgbClr val="FF6600"/>
              </a:solidFill>
              <a:cs typeface="Times New Roman" pitchFamily="18" charset="0"/>
            </a:endParaRPr>
          </a:p>
        </p:txBody>
      </p:sp>
      <p:sp>
        <p:nvSpPr>
          <p:cNvPr id="7171" name="Content Placeholder 2"/>
          <p:cNvSpPr>
            <a:spLocks noGrp="1"/>
          </p:cNvSpPr>
          <p:nvPr>
            <p:ph idx="1"/>
          </p:nvPr>
        </p:nvSpPr>
        <p:spPr>
          <a:xfrm>
            <a:off x="4644008" y="2636912"/>
            <a:ext cx="4499992" cy="4221088"/>
          </a:xfrm>
        </p:spPr>
        <p:txBody>
          <a:bodyPr>
            <a:noAutofit/>
          </a:bodyPr>
          <a:lstStyle/>
          <a:p>
            <a:pPr marL="0">
              <a:buFontTx/>
              <a:buNone/>
            </a:pPr>
            <a:r>
              <a:rPr lang="es-ES" sz="2000" dirty="0" smtClean="0"/>
              <a:t>La </a:t>
            </a:r>
            <a:r>
              <a:rPr lang="es-ES" sz="2000" dirty="0"/>
              <a:t>mayoría de los sindicatos realiza algún tipo de planificación, pero esta gira casi siempre alrededor de un calendario dictado por las tareas regulares: ocuparse de problemas, negociaciones contractuales, reuniones sindicales periódicas, elecciones, ejercer presiones políticas, sindicalización y participación en organismos laborales, convenciones y demás actividades varias que forman parte de las exigencias habituales de la vida sindical.  </a:t>
            </a:r>
            <a:r>
              <a:rPr lang="en-US" sz="2000" dirty="0" smtClean="0">
                <a:latin typeface="Times New Roman" pitchFamily="18" charset="0"/>
              </a:rPr>
              <a:t> </a:t>
            </a:r>
          </a:p>
        </p:txBody>
      </p:sp>
      <p:pic>
        <p:nvPicPr>
          <p:cNvPr id="6" name="Picture 5" descr="Mexico.jpg"/>
          <p:cNvPicPr>
            <a:picLocks noChangeAspect="1"/>
          </p:cNvPicPr>
          <p:nvPr/>
        </p:nvPicPr>
        <p:blipFill>
          <a:blip r:embed="rId3" cstate="print"/>
          <a:stretch>
            <a:fillRect/>
          </a:stretch>
        </p:blipFill>
        <p:spPr>
          <a:xfrm>
            <a:off x="685800" y="2744526"/>
            <a:ext cx="3733800" cy="248467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304800"/>
            <a:ext cx="9144000" cy="2590800"/>
          </a:xfrm>
        </p:spPr>
        <p:txBody>
          <a:bodyPr>
            <a:normAutofit lnSpcReduction="10000"/>
          </a:bodyPr>
          <a:lstStyle/>
          <a:p>
            <a:pPr>
              <a:buFontTx/>
              <a:buNone/>
            </a:pPr>
            <a:r>
              <a:rPr dirty="0" smtClean="0"/>
              <a:t> </a:t>
            </a:r>
            <a:r>
              <a:rPr lang="en-US" dirty="0" smtClean="0"/>
              <a:t>	</a:t>
            </a:r>
            <a:r>
              <a:rPr lang="en-GB" sz="4000" b="1" dirty="0" smtClean="0">
                <a:solidFill>
                  <a:srgbClr val="FF6600"/>
                </a:solidFill>
                <a:latin typeface="+mj-lt"/>
              </a:rPr>
              <a:t>La planificación estratégica</a:t>
            </a:r>
            <a:r>
              <a:t/>
            </a:r>
            <a:br/>
            <a:r>
              <a:t/>
            </a:r>
            <a:br/>
            <a:r>
              <a:rPr lang="en-GB" sz="2400" dirty="0" smtClean="0">
                <a:latin typeface="+mj-lt"/>
              </a:rPr>
              <a:t>significa mirar más allá de estas actividades importantes y analizar la situación para </a:t>
            </a:r>
            <a:r>
              <a:rPr lang="en-GB" sz="2400" b="1" dirty="0" smtClean="0">
                <a:solidFill>
                  <a:srgbClr val="FF6600"/>
                </a:solidFill>
                <a:latin typeface="+mj-lt"/>
              </a:rPr>
              <a:t>desarrollar objetivos a largo plazo</a:t>
            </a:r>
            <a:r>
              <a:rPr lang="en-GB" sz="2400" dirty="0" smtClean="0">
                <a:latin typeface="+mj-lt"/>
              </a:rPr>
              <a:t>, ideando los </a:t>
            </a:r>
            <a:r>
              <a:rPr lang="en-GB" sz="2400" b="1" dirty="0" smtClean="0">
                <a:solidFill>
                  <a:srgbClr val="FF6600"/>
                </a:solidFill>
                <a:latin typeface="+mj-lt"/>
              </a:rPr>
              <a:t>pasos específicos para ir desde donde se está actualmente hasta donde se quiere estar.  </a:t>
            </a:r>
          </a:p>
          <a:p>
            <a:pPr>
              <a:buFontTx/>
              <a:buNone/>
            </a:pPr>
            <a:endParaRPr lang="es-ES" dirty="0" smtClean="0"/>
          </a:p>
        </p:txBody>
      </p:sp>
      <p:pic>
        <p:nvPicPr>
          <p:cNvPr id="8195" name="Picture 4" descr="huck2aug"/>
          <p:cNvPicPr>
            <a:picLocks noChangeAspect="1" noChangeArrowheads="1"/>
          </p:cNvPicPr>
          <p:nvPr/>
        </p:nvPicPr>
        <p:blipFill>
          <a:blip r:embed="rId3" cstate="print"/>
          <a:srcRect/>
          <a:stretch>
            <a:fillRect/>
          </a:stretch>
        </p:blipFill>
        <p:spPr bwMode="auto">
          <a:xfrm>
            <a:off x="2749469" y="3217084"/>
            <a:ext cx="3721262" cy="29304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pPr>
              <a:defRPr/>
            </a:pPr>
            <a:r>
              <a:rPr lang="en-US" b="1" dirty="0" smtClean="0">
                <a:solidFill>
                  <a:srgbClr val="FF6600"/>
                </a:solidFill>
              </a:rPr>
              <a:t>La planificación estratégica consiste en trazar el rumbo</a:t>
            </a:r>
            <a:endParaRPr lang="es-ES" b="1" dirty="0">
              <a:solidFill>
                <a:srgbClr val="FF6600"/>
              </a:solidFill>
              <a:cs typeface="Times New Roman" pitchFamily="18" charset="0"/>
            </a:endParaRPr>
          </a:p>
        </p:txBody>
      </p:sp>
      <p:sp>
        <p:nvSpPr>
          <p:cNvPr id="3" name="Content Placeholder 2"/>
          <p:cNvSpPr>
            <a:spLocks noGrp="1"/>
          </p:cNvSpPr>
          <p:nvPr>
            <p:ph idx="1"/>
          </p:nvPr>
        </p:nvSpPr>
        <p:spPr>
          <a:xfrm>
            <a:off x="533400" y="1752600"/>
            <a:ext cx="8153400" cy="4373563"/>
          </a:xfrm>
        </p:spPr>
        <p:txBody>
          <a:bodyPr>
            <a:normAutofit/>
          </a:bodyPr>
          <a:lstStyle/>
          <a:p>
            <a:pPr>
              <a:buFontTx/>
              <a:buNone/>
            </a:pPr>
            <a:r>
              <a:rPr lang="en-GB" sz="2400" b="1" dirty="0" smtClean="0"/>
              <a:t>para organizar lo que tenemos</a:t>
            </a:r>
            <a:endParaRPr lang="es-ES" sz="2400" dirty="0" smtClean="0">
              <a:cs typeface="Times New Roman" pitchFamily="18" charset="0"/>
            </a:endParaRPr>
          </a:p>
          <a:p>
            <a:pPr>
              <a:buFontTx/>
              <a:buNone/>
            </a:pPr>
            <a:r>
              <a:rPr lang="en-GB" sz="2400" b="1" dirty="0" smtClean="0"/>
              <a:t> </a:t>
            </a:r>
            <a:endParaRPr lang="es-ES" sz="2400" dirty="0" smtClean="0">
              <a:cs typeface="Times New Roman" pitchFamily="18" charset="0"/>
            </a:endParaRPr>
          </a:p>
          <a:p>
            <a:pPr>
              <a:buFontTx/>
              <a:buNone/>
            </a:pPr>
            <a:r>
              <a:rPr lang="en-GB" sz="2400" b="1" dirty="0" smtClean="0"/>
              <a:t>para adquirir lo que necesitamos</a:t>
            </a:r>
            <a:endParaRPr lang="es-ES" sz="2400" dirty="0" smtClean="0">
              <a:cs typeface="Times New Roman" pitchFamily="18" charset="0"/>
            </a:endParaRPr>
          </a:p>
          <a:p>
            <a:pPr>
              <a:buFontTx/>
              <a:buNone/>
            </a:pPr>
            <a:r>
              <a:rPr lang="en-GB" sz="2400" b="1" dirty="0" smtClean="0"/>
              <a:t> </a:t>
            </a:r>
            <a:endParaRPr lang="es-ES" sz="2400" dirty="0" smtClean="0">
              <a:cs typeface="Times New Roman" pitchFamily="18" charset="0"/>
            </a:endParaRPr>
          </a:p>
          <a:p>
            <a:pPr>
              <a:buFontTx/>
              <a:buNone/>
            </a:pPr>
            <a:r>
              <a:rPr lang="en-GB" sz="2400" b="1" dirty="0" smtClean="0"/>
              <a:t>para obtener lo que queremos</a:t>
            </a:r>
            <a:endParaRPr lang="es-ES" sz="2400" dirty="0" smtClean="0">
              <a:cs typeface="Times New Roman" pitchFamily="18" charset="0"/>
            </a:endParaRPr>
          </a:p>
        </p:txBody>
      </p:sp>
      <p:pic>
        <p:nvPicPr>
          <p:cNvPr id="9220" name="Picture 3" descr="Stategy definition.jpg"/>
          <p:cNvPicPr>
            <a:picLocks noChangeAspect="1"/>
          </p:cNvPicPr>
          <p:nvPr/>
        </p:nvPicPr>
        <p:blipFill>
          <a:blip r:embed="rId3" cstate="print"/>
          <a:srcRect/>
          <a:stretch>
            <a:fillRect/>
          </a:stretch>
        </p:blipFill>
        <p:spPr bwMode="auto">
          <a:xfrm>
            <a:off x="6154738" y="3581400"/>
            <a:ext cx="2989262" cy="2974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76200"/>
            <a:ext cx="9144000" cy="914400"/>
          </a:xfrm>
        </p:spPr>
        <p:txBody>
          <a:bodyPr>
            <a:normAutofit fontScale="90000"/>
          </a:bodyPr>
          <a:lstStyle/>
          <a:p>
            <a:r>
              <a:rPr lang="en-US" b="1" dirty="0" smtClean="0">
                <a:solidFill>
                  <a:srgbClr val="FF6600"/>
                </a:solidFill>
              </a:rPr>
              <a:t>¿Para qué elaborar un plan estratégico?</a:t>
            </a:r>
          </a:p>
        </p:txBody>
      </p:sp>
      <p:pic>
        <p:nvPicPr>
          <p:cNvPr id="10244" name="Picture 4" descr="leadership.jpg"/>
          <p:cNvPicPr>
            <a:picLocks noChangeAspect="1"/>
          </p:cNvPicPr>
          <p:nvPr/>
        </p:nvPicPr>
        <p:blipFill>
          <a:blip r:embed="rId3" cstate="print"/>
          <a:srcRect/>
          <a:stretch>
            <a:fillRect/>
          </a:stretch>
        </p:blipFill>
        <p:spPr bwMode="auto">
          <a:xfrm>
            <a:off x="1905000" y="3886200"/>
            <a:ext cx="5715000" cy="2971800"/>
          </a:xfrm>
          <a:prstGeom prst="rect">
            <a:avLst/>
          </a:prstGeom>
          <a:noFill/>
          <a:ln w="9525">
            <a:noFill/>
            <a:miter lim="800000"/>
            <a:headEnd/>
            <a:tailEnd/>
          </a:ln>
        </p:spPr>
      </p:pic>
      <p:sp>
        <p:nvSpPr>
          <p:cNvPr id="3" name="Content Placeholder 2"/>
          <p:cNvSpPr>
            <a:spLocks noGrp="1"/>
          </p:cNvSpPr>
          <p:nvPr>
            <p:ph idx="1"/>
          </p:nvPr>
        </p:nvSpPr>
        <p:spPr>
          <a:xfrm>
            <a:off x="228600" y="1066800"/>
            <a:ext cx="8735888" cy="2971800"/>
          </a:xfrm>
        </p:spPr>
        <p:txBody>
          <a:bodyPr>
            <a:noAutofit/>
          </a:bodyPr>
          <a:lstStyle/>
          <a:p>
            <a:pPr>
              <a:buFontTx/>
              <a:buNone/>
              <a:defRPr/>
            </a:pPr>
            <a:r>
              <a:rPr lang="en-GB" sz="2200" b="1" dirty="0" smtClean="0">
                <a:solidFill>
                  <a:srgbClr val="FF6600"/>
                </a:solidFill>
              </a:rPr>
              <a:t>Es una capacidad básica del liderazgo.</a:t>
            </a:r>
            <a:r>
              <a:rPr lang="en-GB" sz="2200" dirty="0" smtClean="0">
                <a:solidFill>
                  <a:srgbClr val="FF6600"/>
                </a:solidFill>
              </a:rPr>
              <a:t>  </a:t>
            </a:r>
          </a:p>
          <a:p>
            <a:pPr>
              <a:defRPr/>
            </a:pPr>
            <a:r>
              <a:rPr lang="en-GB" sz="2200" dirty="0" smtClean="0"/>
              <a:t>Requiere que se pregunten y respondan cuestiones importantes para la organización.  </a:t>
            </a:r>
          </a:p>
          <a:p>
            <a:pPr>
              <a:defRPr/>
            </a:pPr>
            <a:r>
              <a:rPr lang="en-GB" sz="2200" dirty="0" smtClean="0"/>
              <a:t>Nos permite establecer objetivos y le fuerza a establecer prioridades.  </a:t>
            </a:r>
          </a:p>
          <a:p>
            <a:pPr>
              <a:defRPr/>
            </a:pPr>
            <a:r>
              <a:rPr lang="en-GB" sz="2200" dirty="0" smtClean="0"/>
              <a:t>Proporciona un marco para la toma de decisiones y una base para la medición de los resultados.  </a:t>
            </a:r>
          </a:p>
          <a:p>
            <a:pPr>
              <a:defRPr/>
            </a:pPr>
            <a:r>
              <a:rPr lang="en-GB" sz="2200" dirty="0" smtClean="0"/>
              <a:t>Le da un propósito determinado a la organización, ya que establece una dirección para el sindicato, para sus miembros y para la comunidad a la que pretende </a:t>
            </a:r>
            <a:r>
              <a:rPr lang="en-GB" sz="2200" dirty="0" err="1" smtClean="0"/>
              <a:t>influenciar</a:t>
            </a:r>
            <a:r>
              <a:rPr lang="en-GB" sz="2200" dirty="0" smtClean="0"/>
              <a:t>.</a:t>
            </a:r>
            <a:endParaRPr lang="es-ES" sz="220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476672"/>
            <a:ext cx="8610600" cy="2952328"/>
          </a:xfrm>
        </p:spPr>
        <p:txBody>
          <a:bodyPr>
            <a:normAutofit fontScale="90000"/>
          </a:bodyPr>
          <a:lstStyle/>
          <a:p>
            <a:r>
              <a:rPr dirty="0"/>
              <a:t/>
            </a:r>
            <a:br>
              <a:rPr dirty="0"/>
            </a:br>
            <a:r>
              <a:rPr lang="en-US" sz="4444" b="1" dirty="0" smtClean="0">
                <a:solidFill>
                  <a:srgbClr val="FF6600"/>
                </a:solidFill>
              </a:rPr>
              <a:t>¿Para qué elaborar un plan estratégico?</a:t>
            </a:r>
            <a:r>
              <a:rPr dirty="0"/>
              <a:t/>
            </a:r>
            <a:br>
              <a:rPr dirty="0"/>
            </a:br>
            <a:r>
              <a:rPr lang="en-GB" dirty="0" smtClean="0"/>
              <a:t/>
            </a:r>
            <a:br>
              <a:rPr lang="en-GB" dirty="0" smtClean="0"/>
            </a:br>
            <a:r>
              <a:rPr lang="en-GB" sz="2667" dirty="0" smtClean="0">
                <a:latin typeface="+mn-lt"/>
              </a:rPr>
              <a:t>Para los sindicatos, como organizaciones democráticas que son, la planificación estratégica proporciona el vehículo para hacer que el Ejecutivo, los empleados y los miembros del sindicato participen en el desarrollo de un marco y lenguaje comunes en referencia a los problemas fundamentales para el futuro de la organización.  La planificación requiere que el sindicato adopte un enfoque sistemático y que ponga énfasis en la acción y no en la reacción.  </a:t>
            </a:r>
            <a:r>
              <a:rPr dirty="0"/>
              <a:t/>
            </a:r>
            <a:br>
              <a:rPr dirty="0"/>
            </a:br>
            <a:r>
              <a:rPr lang="en-GB" sz="2800" b="1" dirty="0" smtClean="0">
                <a:latin typeface="+mn-lt"/>
              </a:rPr>
              <a:t> </a:t>
            </a:r>
            <a:r>
              <a:rPr dirty="0"/>
              <a:t/>
            </a:r>
            <a:br>
              <a:rPr dirty="0"/>
            </a:br>
            <a:endParaRPr lang="es-ES" sz="2000" dirty="0" smtClean="0">
              <a:latin typeface="Times New Roman" pitchFamily="18" charset="0"/>
              <a:cs typeface="Times New Roman" pitchFamily="18" charset="0"/>
            </a:endParaRPr>
          </a:p>
        </p:txBody>
      </p:sp>
      <p:pic>
        <p:nvPicPr>
          <p:cNvPr id="11267" name="Picture 6" descr="g38_25601675.jpg"/>
          <p:cNvPicPr>
            <a:picLocks noGrp="1" noChangeAspect="1"/>
          </p:cNvPicPr>
          <p:nvPr>
            <p:ph idx="1"/>
          </p:nvPr>
        </p:nvPicPr>
        <p:blipFill>
          <a:blip r:embed="rId3" cstate="print"/>
          <a:srcRect/>
          <a:stretch>
            <a:fillRect/>
          </a:stretch>
        </p:blipFill>
        <p:spPr>
          <a:xfrm>
            <a:off x="2334806" y="4066606"/>
            <a:ext cx="4093388" cy="267476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609600" y="228600"/>
            <a:ext cx="7543800" cy="2362199"/>
          </a:xfrm>
        </p:spPr>
        <p:txBody>
          <a:bodyPr>
            <a:normAutofit/>
          </a:bodyPr>
          <a:lstStyle/>
          <a:p>
            <a:pPr algn="ctr">
              <a:buFontTx/>
              <a:buNone/>
            </a:pPr>
            <a:r>
              <a:rPr lang="en-US" sz="3600" b="1" dirty="0" smtClean="0">
                <a:solidFill>
                  <a:srgbClr val="FF6600"/>
                </a:solidFill>
                <a:latin typeface="+mj-lt"/>
              </a:rPr>
              <a:t>La </a:t>
            </a:r>
            <a:r>
              <a:rPr lang="en-US" sz="3600" b="1" dirty="0" err="1" smtClean="0">
                <a:solidFill>
                  <a:srgbClr val="FF6600"/>
                </a:solidFill>
                <a:latin typeface="+mj-lt"/>
              </a:rPr>
              <a:t>mejor</a:t>
            </a:r>
            <a:r>
              <a:rPr lang="en-US" sz="3600" b="1" dirty="0" smtClean="0">
                <a:solidFill>
                  <a:srgbClr val="FF6600"/>
                </a:solidFill>
                <a:latin typeface="+mj-lt"/>
              </a:rPr>
              <a:t> forma de </a:t>
            </a:r>
            <a:r>
              <a:rPr lang="en-US" sz="3600" b="1" dirty="0" err="1" smtClean="0">
                <a:solidFill>
                  <a:srgbClr val="FF6600"/>
                </a:solidFill>
                <a:latin typeface="+mj-lt"/>
              </a:rPr>
              <a:t>predecir</a:t>
            </a:r>
            <a:r>
              <a:rPr lang="en-US" sz="3600" b="1" dirty="0" smtClean="0">
                <a:solidFill>
                  <a:srgbClr val="FF6600"/>
                </a:solidFill>
                <a:latin typeface="+mj-lt"/>
              </a:rPr>
              <a:t> el </a:t>
            </a:r>
            <a:r>
              <a:rPr lang="en-US" sz="3600" b="1" dirty="0" err="1" smtClean="0">
                <a:solidFill>
                  <a:srgbClr val="FF6600"/>
                </a:solidFill>
                <a:latin typeface="+mj-lt"/>
              </a:rPr>
              <a:t>futuro</a:t>
            </a:r>
            <a:r>
              <a:rPr lang="en-US" sz="3600" b="1" dirty="0" smtClean="0">
                <a:solidFill>
                  <a:srgbClr val="FF6600"/>
                </a:solidFill>
                <a:latin typeface="+mj-lt"/>
              </a:rPr>
              <a:t> </a:t>
            </a:r>
            <a:r>
              <a:rPr lang="en-US" sz="3600" b="1" dirty="0" err="1" smtClean="0">
                <a:solidFill>
                  <a:srgbClr val="FF6600"/>
                </a:solidFill>
                <a:latin typeface="+mj-lt"/>
              </a:rPr>
              <a:t>es</a:t>
            </a:r>
            <a:r>
              <a:rPr lang="en-US" sz="3600" b="1" dirty="0" smtClean="0">
                <a:solidFill>
                  <a:srgbClr val="FF6600"/>
                </a:solidFill>
                <a:latin typeface="+mj-lt"/>
              </a:rPr>
              <a:t> </a:t>
            </a:r>
            <a:r>
              <a:rPr lang="en-US" sz="3600" b="1" dirty="0" err="1" smtClean="0">
                <a:solidFill>
                  <a:srgbClr val="FF6600"/>
                </a:solidFill>
                <a:latin typeface="+mj-lt"/>
              </a:rPr>
              <a:t>crearlo</a:t>
            </a:r>
            <a:r>
              <a:rPr lang="en-US" sz="3600" b="1" dirty="0" smtClean="0">
                <a:solidFill>
                  <a:srgbClr val="FF6600"/>
                </a:solidFill>
                <a:latin typeface="+mj-lt"/>
              </a:rPr>
              <a:t> y la </a:t>
            </a:r>
            <a:r>
              <a:rPr lang="en-US" sz="3600" b="1" dirty="0" err="1" smtClean="0">
                <a:solidFill>
                  <a:srgbClr val="FF6600"/>
                </a:solidFill>
                <a:latin typeface="+mj-lt"/>
              </a:rPr>
              <a:t>planificación</a:t>
            </a:r>
            <a:r>
              <a:rPr lang="en-US" sz="3600" b="1" dirty="0" smtClean="0">
                <a:solidFill>
                  <a:srgbClr val="FF6600"/>
                </a:solidFill>
                <a:latin typeface="+mj-lt"/>
              </a:rPr>
              <a:t> </a:t>
            </a:r>
            <a:r>
              <a:rPr lang="en-US" sz="3600" b="1" dirty="0" err="1" smtClean="0">
                <a:solidFill>
                  <a:srgbClr val="FF6600"/>
                </a:solidFill>
                <a:latin typeface="+mj-lt"/>
              </a:rPr>
              <a:t>estratégica</a:t>
            </a:r>
            <a:r>
              <a:rPr lang="en-US" sz="3600" b="1" dirty="0" smtClean="0">
                <a:solidFill>
                  <a:srgbClr val="FF6600"/>
                </a:solidFill>
                <a:latin typeface="+mj-lt"/>
              </a:rPr>
              <a:t> </a:t>
            </a:r>
            <a:r>
              <a:rPr lang="en-US" sz="3600" b="1" dirty="0" err="1" smtClean="0">
                <a:solidFill>
                  <a:srgbClr val="FF6600"/>
                </a:solidFill>
                <a:latin typeface="+mj-lt"/>
              </a:rPr>
              <a:t>nos</a:t>
            </a:r>
            <a:r>
              <a:rPr lang="en-US" sz="3600" b="1" dirty="0" smtClean="0">
                <a:solidFill>
                  <a:srgbClr val="FF6600"/>
                </a:solidFill>
                <a:latin typeface="+mj-lt"/>
              </a:rPr>
              <a:t> </a:t>
            </a:r>
            <a:r>
              <a:rPr lang="en-US" sz="3600" b="1" dirty="0" err="1" smtClean="0">
                <a:solidFill>
                  <a:srgbClr val="FF6600"/>
                </a:solidFill>
                <a:latin typeface="+mj-lt"/>
              </a:rPr>
              <a:t>permite</a:t>
            </a:r>
            <a:r>
              <a:rPr lang="en-US" sz="3600" b="1" dirty="0" smtClean="0">
                <a:solidFill>
                  <a:srgbClr val="FF6600"/>
                </a:solidFill>
                <a:latin typeface="+mj-lt"/>
              </a:rPr>
              <a:t> </a:t>
            </a:r>
            <a:r>
              <a:rPr lang="en-US" sz="3600" b="1" dirty="0" err="1" smtClean="0">
                <a:solidFill>
                  <a:srgbClr val="FF6600"/>
                </a:solidFill>
                <a:latin typeface="+mj-lt"/>
              </a:rPr>
              <a:t>participar</a:t>
            </a:r>
            <a:r>
              <a:rPr lang="en-US" sz="3600" b="1" dirty="0" smtClean="0">
                <a:solidFill>
                  <a:srgbClr val="FF6600"/>
                </a:solidFill>
                <a:latin typeface="+mj-lt"/>
              </a:rPr>
              <a:t> </a:t>
            </a:r>
            <a:br>
              <a:rPr lang="en-US" sz="3600" b="1" dirty="0" smtClean="0">
                <a:solidFill>
                  <a:srgbClr val="FF6600"/>
                </a:solidFill>
                <a:latin typeface="+mj-lt"/>
              </a:rPr>
            </a:br>
            <a:r>
              <a:rPr lang="en-US" sz="3600" b="1" dirty="0" err="1" smtClean="0">
                <a:solidFill>
                  <a:srgbClr val="FF6600"/>
                </a:solidFill>
                <a:latin typeface="+mj-lt"/>
              </a:rPr>
              <a:t>en</a:t>
            </a:r>
            <a:r>
              <a:rPr lang="en-US" sz="3600" b="1" dirty="0" smtClean="0">
                <a:solidFill>
                  <a:srgbClr val="FF6600"/>
                </a:solidFill>
                <a:latin typeface="+mj-lt"/>
              </a:rPr>
              <a:t> la </a:t>
            </a:r>
            <a:r>
              <a:rPr lang="en-US" sz="3600" b="1" dirty="0" err="1" smtClean="0">
                <a:solidFill>
                  <a:srgbClr val="FF6600"/>
                </a:solidFill>
                <a:latin typeface="+mj-lt"/>
              </a:rPr>
              <a:t>creación</a:t>
            </a:r>
            <a:r>
              <a:rPr lang="en-US" sz="3600" b="1" dirty="0" smtClean="0">
                <a:solidFill>
                  <a:srgbClr val="FF6600"/>
                </a:solidFill>
                <a:latin typeface="+mj-lt"/>
              </a:rPr>
              <a:t> del </a:t>
            </a:r>
            <a:r>
              <a:rPr lang="en-US" sz="3600" b="1" dirty="0" err="1" smtClean="0">
                <a:solidFill>
                  <a:srgbClr val="FF6600"/>
                </a:solidFill>
                <a:latin typeface="+mj-lt"/>
              </a:rPr>
              <a:t>futuro</a:t>
            </a:r>
            <a:endParaRPr lang="es-ES" sz="3600" dirty="0" smtClean="0">
              <a:solidFill>
                <a:srgbClr val="FF6600"/>
              </a:solidFill>
              <a:latin typeface="Times New Roman" pitchFamily="18" charset="0"/>
              <a:cs typeface="Times New Roman" pitchFamily="18" charset="0"/>
            </a:endParaRPr>
          </a:p>
        </p:txBody>
      </p:sp>
      <p:pic>
        <p:nvPicPr>
          <p:cNvPr id="12291" name="Picture 3" descr="global.bmp"/>
          <p:cNvPicPr>
            <a:picLocks noChangeAspect="1"/>
          </p:cNvPicPr>
          <p:nvPr/>
        </p:nvPicPr>
        <p:blipFill>
          <a:blip r:embed="rId3" cstate="print"/>
          <a:srcRect/>
          <a:stretch>
            <a:fillRect/>
          </a:stretch>
        </p:blipFill>
        <p:spPr bwMode="auto">
          <a:xfrm>
            <a:off x="2667000" y="2667000"/>
            <a:ext cx="4191000" cy="395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TotalTime>
  <Words>2131</Words>
  <Application>Microsoft Macintosh PowerPoint</Application>
  <PresentationFormat>On-screen Show (4:3)</PresentationFormat>
  <Paragraphs>311</Paragraphs>
  <Slides>33</Slides>
  <Notes>33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Monotype Sorts</vt:lpstr>
      <vt:lpstr>Arial</vt:lpstr>
      <vt:lpstr>Calibri</vt:lpstr>
      <vt:lpstr>Times New Roman</vt:lpstr>
      <vt:lpstr>Office Theme</vt:lpstr>
      <vt:lpstr>Document</vt:lpstr>
      <vt:lpstr>Planificación estratégica para sindicatos</vt:lpstr>
      <vt:lpstr>¿Qué experiencia tiene en torno a la planificación estratégica?</vt:lpstr>
      <vt:lpstr>Planificación estratégica mapa de carreteras</vt:lpstr>
      <vt:lpstr>Planificación estratégica:  más allá de “reaccionar” Con demasiada frecuencia, los sindicatos se limitan a reaccionar ante las iniciativas de la dirección o de los Gobiernos, o buscan objetivos a corto plazo.</vt:lpstr>
      <vt:lpstr>PowerPoint Presentation</vt:lpstr>
      <vt:lpstr>La planificación estratégica consiste en trazar el rumbo</vt:lpstr>
      <vt:lpstr>¿Para qué elaborar un plan estratégico?</vt:lpstr>
      <vt:lpstr> ¿Para qué elaborar un plan estratégico?  Para los sindicatos, como organizaciones democráticas que son, la planificación estratégica proporciona el vehículo para hacer que el Ejecutivo, los empleados y los miembros del sindicato participen en el desarrollo de un marco y lenguaje comunes en referencia a los problemas fundamentales para el futuro de la organización.  La planificación requiere que el sindicato adopte un enfoque sistemático y que ponga énfasis en la acción y no en la reacción.     </vt:lpstr>
      <vt:lpstr>PowerPoint Presentation</vt:lpstr>
      <vt:lpstr>¿Qué es la planificación estratégica?</vt:lpstr>
      <vt:lpstr>Qué no es la planificación estratégica</vt:lpstr>
      <vt:lpstr>Proceso de planificación estratégica Los 5 pasos básicos</vt:lpstr>
      <vt:lpstr>1. Misión / visión / valores</vt:lpstr>
      <vt:lpstr>1. Misión / visión / valores</vt:lpstr>
      <vt:lpstr>El sindicato: más allá de salarios y prestaciones</vt:lpstr>
      <vt:lpstr>PowerPoint Presentation</vt:lpstr>
      <vt:lpstr>1. Misión / Visión / Objetivos</vt:lpstr>
      <vt:lpstr>2. Análisis DAFO</vt:lpstr>
      <vt:lpstr>Análisis DAFO</vt:lpstr>
      <vt:lpstr>ANÁLISIS DAFO - INTERNO</vt:lpstr>
      <vt:lpstr>Análisis DAFO - externo</vt:lpstr>
      <vt:lpstr>Análisis DAFO - externo</vt:lpstr>
      <vt:lpstr>PowerPoint Presentation</vt:lpstr>
      <vt:lpstr>3. Desarrollar prioridades y objetivos</vt:lpstr>
      <vt:lpstr>PowerPoint Presentation</vt:lpstr>
      <vt:lpstr>PowerPoint Presentation</vt:lpstr>
      <vt:lpstr>4. PLAN DE ACCIÓN</vt:lpstr>
      <vt:lpstr>Motivación para participar</vt:lpstr>
      <vt:lpstr>Estrategia de acción</vt:lpstr>
      <vt:lpstr>PLAN DE ACCIÓN</vt:lpstr>
      <vt:lpstr>5. EVALUACIÓN E IMPLEMENTACIÓN</vt:lpstr>
      <vt:lpstr>Ocho pasos en la trasformación organizacional</vt:lpstr>
      <vt:lpstr>LA MEJOR MANERA DE PREDECIR EL FUTURO ES CREARLO</vt:lpstr>
    </vt:vector>
  </TitlesOfParts>
  <Company>Acer</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Planning for Unions</dc:title>
  <dc:creator>Valued Acer Customer</dc:creator>
  <cp:lastModifiedBy>Microsoft Office User</cp:lastModifiedBy>
  <cp:revision>239</cp:revision>
  <dcterms:created xsi:type="dcterms:W3CDTF">2014-08-13T22:13:43Z</dcterms:created>
  <dcterms:modified xsi:type="dcterms:W3CDTF">2019-11-22T16:16:24Z</dcterms:modified>
</cp:coreProperties>
</file>