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329" r:id="rId3"/>
    <p:sldId id="330" r:id="rId4"/>
    <p:sldId id="331" r:id="rId5"/>
    <p:sldId id="332" r:id="rId6"/>
    <p:sldId id="333" r:id="rId7"/>
    <p:sldId id="334" r:id="rId8"/>
    <p:sldId id="335" r:id="rId9"/>
    <p:sldId id="336" r:id="rId10"/>
    <p:sldId id="337" r:id="rId11"/>
    <p:sldId id="338" r:id="rId12"/>
    <p:sldId id="265" r:id="rId13"/>
    <p:sldId id="269" r:id="rId14"/>
    <p:sldId id="268" r:id="rId15"/>
    <p:sldId id="270" r:id="rId16"/>
    <p:sldId id="273" r:id="rId17"/>
    <p:sldId id="274" r:id="rId18"/>
    <p:sldId id="300" r:id="rId19"/>
    <p:sldId id="275" r:id="rId20"/>
    <p:sldId id="302" r:id="rId21"/>
    <p:sldId id="277" r:id="rId22"/>
    <p:sldId id="301" r:id="rId23"/>
    <p:sldId id="340" r:id="rId24"/>
    <p:sldId id="279" r:id="rId25"/>
    <p:sldId id="281" r:id="rId26"/>
    <p:sldId id="303" r:id="rId27"/>
    <p:sldId id="280" r:id="rId28"/>
    <p:sldId id="325" r:id="rId29"/>
    <p:sldId id="326" r:id="rId30"/>
    <p:sldId id="284" r:id="rId31"/>
    <p:sldId id="285" r:id="rId32"/>
    <p:sldId id="287" r:id="rId33"/>
    <p:sldId id="29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0" autoAdjust="0"/>
    <p:restoredTop sz="79760" autoAdjust="0"/>
  </p:normalViewPr>
  <p:slideViewPr>
    <p:cSldViewPr>
      <p:cViewPr varScale="1">
        <p:scale>
          <a:sx n="103" d="100"/>
          <a:sy n="103" d="100"/>
        </p:scale>
        <p:origin x="242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836"/>
    </p:cViewPr>
  </p:sorterViewPr>
  <p:notesViewPr>
    <p:cSldViewPr>
      <p:cViewPr varScale="1">
        <p:scale>
          <a:sx n="82" d="100"/>
          <a:sy n="82" d="100"/>
        </p:scale>
        <p:origin x="-206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5143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4D13CB-128F-4B7B-A093-29012EDA1F66}" type="datetimeFigureOut">
              <a:rPr lang="en-US" smtClean="0"/>
              <a:pPr/>
              <a:t>11/22/19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9B1761-C58C-4ACA-944F-4F6B9A77CDA1}" type="slidenum">
              <a:rPr lang="en-US" smtClean="0"/>
              <a:pPr/>
              <a:t>‹#›</a:t>
            </a:fld>
            <a:endParaRPr lang="en-US"/>
          </a:p>
        </p:txBody>
      </p:sp>
    </p:spTree>
    <p:extLst>
      <p:ext uri="{BB962C8B-B14F-4D97-AF65-F5344CB8AC3E}">
        <p14:creationId xmlns:p14="http://schemas.microsoft.com/office/powerpoint/2010/main" val="1669356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en-US" b="1" dirty="0" err="1" smtClean="0">
                <a:solidFill>
                  <a:srgbClr val="FF6600"/>
                </a:solidFill>
                <a:cs typeface="Times New Roman" pitchFamily="18" charset="0"/>
              </a:rPr>
              <a:t>التخطيط</a:t>
            </a:r>
            <a:r>
              <a:rPr lang="en-US" b="1" dirty="0" smtClean="0">
                <a:solidFill>
                  <a:srgbClr val="FF6600"/>
                </a:solidFill>
                <a:cs typeface="Times New Roman" pitchFamily="18" charset="0"/>
              </a:rPr>
              <a:t> </a:t>
            </a:r>
            <a:r>
              <a:rPr lang="en-US" b="1" dirty="0" err="1" smtClean="0">
                <a:solidFill>
                  <a:srgbClr val="FF6600"/>
                </a:solidFill>
                <a:cs typeface="Times New Roman" pitchFamily="18" charset="0"/>
              </a:rPr>
              <a:t>الاستراتيجي</a:t>
            </a:r>
            <a:r>
              <a:rPr lang="en-US" b="1" dirty="0" smtClean="0">
                <a:solidFill>
                  <a:srgbClr val="FF6600"/>
                </a:solidFill>
                <a:cs typeface="Times New Roman" pitchFamily="18" charset="0"/>
              </a:rPr>
              <a:t> </a:t>
            </a:r>
            <a:r>
              <a:rPr lang="ar-JO" b="1" dirty="0" err="1" smtClean="0">
                <a:solidFill>
                  <a:srgbClr val="FF6600"/>
                </a:solidFill>
                <a:cs typeface="Times New Roman" pitchFamily="18" charset="0"/>
              </a:rPr>
              <a:t>لل</a:t>
            </a:r>
            <a:r>
              <a:rPr lang="en-US" b="1" dirty="0" err="1" smtClean="0">
                <a:solidFill>
                  <a:srgbClr val="FF6600"/>
                </a:solidFill>
                <a:cs typeface="Times New Roman" pitchFamily="18" charset="0"/>
              </a:rPr>
              <a:t>نقابات</a:t>
            </a:r>
            <a:r>
              <a:rPr lang="en-US" b="1" dirty="0" smtClean="0">
                <a:solidFill>
                  <a:srgbClr val="FF6600"/>
                </a:solidFill>
                <a:cs typeface="Times New Roman" pitchFamily="18" charset="0"/>
              </a:rPr>
              <a:t> </a:t>
            </a:r>
            <a:r>
              <a:rPr lang="en-US" b="1" dirty="0" err="1" smtClean="0">
                <a:solidFill>
                  <a:srgbClr val="FF6600"/>
                </a:solidFill>
                <a:cs typeface="Times New Roman" pitchFamily="18" charset="0"/>
              </a:rPr>
              <a:t>العمال</a:t>
            </a:r>
            <a:r>
              <a:rPr lang="ar-JO" b="1" dirty="0" err="1" smtClean="0">
                <a:solidFill>
                  <a:srgbClr val="FF6600"/>
                </a:solidFill>
                <a:cs typeface="Times New Roman" pitchFamily="18" charset="0"/>
              </a:rPr>
              <a:t>ية</a:t>
            </a:r>
            <a:endParaRPr lang="en-GB"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dirty="0" smtClean="0"/>
              <a:t>لا تحتاج إلى شرح</a:t>
            </a:r>
            <a:endParaRPr lang="en-GB"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dirty="0" smtClean="0"/>
              <a:t>لا تحتاج إلى شرح</a:t>
            </a:r>
            <a:endParaRPr lang="en-GB"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JO" dirty="0" smtClean="0"/>
              <a:t>تاليا بعض الخطوات </a:t>
            </a:r>
            <a:r>
              <a:rPr lang="ar-JO" dirty="0" err="1" smtClean="0"/>
              <a:t>الأساسية:</a:t>
            </a:r>
            <a:endParaRPr lang="ar-JO" dirty="0" smtClean="0"/>
          </a:p>
          <a:p>
            <a:pPr algn="r" rtl="1"/>
            <a:endParaRPr lang="ar-JO" dirty="0" smtClean="0"/>
          </a:p>
          <a:p>
            <a:pPr marL="228600" indent="-228600" algn="r" rtl="1">
              <a:buAutoNum type="arabicPeriod"/>
            </a:pPr>
            <a:r>
              <a:rPr lang="ar-JO" dirty="0" smtClean="0"/>
              <a:t>في كل خطة يجب أن تكون قادرا على أن تظهر بوضوح ما تحاول </a:t>
            </a:r>
            <a:r>
              <a:rPr lang="ar-JO" dirty="0" err="1" smtClean="0"/>
              <a:t>تحقيقه.</a:t>
            </a:r>
            <a:r>
              <a:rPr lang="ar-JO" dirty="0" smtClean="0"/>
              <a:t> ما هو </a:t>
            </a:r>
            <a:r>
              <a:rPr lang="ar-JO" dirty="0" err="1" smtClean="0"/>
              <a:t>هدفك؟</a:t>
            </a:r>
            <a:r>
              <a:rPr lang="ar-JO" dirty="0" smtClean="0"/>
              <a:t> ما هي </a:t>
            </a:r>
            <a:r>
              <a:rPr lang="ar-JO" dirty="0" err="1" smtClean="0"/>
              <a:t>رؤيتك؟</a:t>
            </a:r>
            <a:r>
              <a:rPr lang="ar-JO" dirty="0" smtClean="0"/>
              <a:t> هذا يجب أن يكون واضحا </a:t>
            </a:r>
            <a:r>
              <a:rPr lang="ar-JO" dirty="0" err="1" smtClean="0"/>
              <a:t>تماما.</a:t>
            </a:r>
            <a:r>
              <a:rPr lang="ar-JO" dirty="0" smtClean="0"/>
              <a:t> لن تستطيع إقناع الآخرين من اجل دعمك، إذا كانوا لا يفهمون ما تحاول </a:t>
            </a:r>
            <a:r>
              <a:rPr lang="ar-JO" dirty="0" err="1" smtClean="0"/>
              <a:t>تحقيقه.</a:t>
            </a:r>
            <a:r>
              <a:rPr lang="ar-JO" dirty="0" smtClean="0"/>
              <a:t> يجب أن تكون قادر على تلخيص ما تريد في بضع جمل قصيرة.</a:t>
            </a:r>
          </a:p>
          <a:p>
            <a:pPr marL="228600" indent="-228600" algn="r" rtl="1">
              <a:buAutoNum type="arabicPeriod"/>
            </a:pPr>
            <a:endParaRPr lang="ar-JO" dirty="0" smtClean="0"/>
          </a:p>
          <a:p>
            <a:pPr algn="r" rtl="1"/>
            <a:r>
              <a:rPr lang="ar-JO" dirty="0" err="1" smtClean="0"/>
              <a:t>2.</a:t>
            </a:r>
            <a:r>
              <a:rPr lang="ar-JO" dirty="0" smtClean="0"/>
              <a:t> تقييم البيئة </a:t>
            </a:r>
            <a:r>
              <a:rPr lang="ar-JO" dirty="0" err="1" smtClean="0"/>
              <a:t>الحالية.</a:t>
            </a:r>
            <a:r>
              <a:rPr lang="ar-JO" dirty="0" smtClean="0"/>
              <a:t> هذا يعني الفهم الواضح للوضع </a:t>
            </a:r>
            <a:r>
              <a:rPr lang="ar-JO" dirty="0" err="1" smtClean="0"/>
              <a:t>الراهن.</a:t>
            </a:r>
            <a:r>
              <a:rPr lang="ar-JO" dirty="0" smtClean="0"/>
              <a:t> البحث ورسم </a:t>
            </a:r>
            <a:r>
              <a:rPr lang="ar-JO" dirty="0" err="1" smtClean="0"/>
              <a:t>الخرائط </a:t>
            </a:r>
            <a:r>
              <a:rPr lang="ar-JO" dirty="0" smtClean="0"/>
              <a:t>(الاحصاء) يجب أن يبين الموقف </a:t>
            </a:r>
            <a:r>
              <a:rPr lang="ar-JO" dirty="0" err="1" smtClean="0"/>
              <a:t>بوضوح.</a:t>
            </a:r>
            <a:r>
              <a:rPr lang="ar-JO" dirty="0" smtClean="0"/>
              <a:t> قد تختار تأكيد هذا بعمل تحليل </a:t>
            </a:r>
            <a:r>
              <a:rPr lang="en-GB" dirty="0" smtClean="0"/>
              <a:t>SWOT </a:t>
            </a:r>
            <a:r>
              <a:rPr lang="ar-JO" dirty="0" smtClean="0"/>
              <a:t> لإظهار حجم المشكلة وما يجب القيام به.</a:t>
            </a:r>
          </a:p>
          <a:p>
            <a:pPr algn="r" rtl="1"/>
            <a:endParaRPr lang="ar-JO" dirty="0" smtClean="0"/>
          </a:p>
          <a:p>
            <a:pPr algn="r" rtl="1"/>
            <a:r>
              <a:rPr lang="ar-JO" dirty="0" err="1" smtClean="0"/>
              <a:t>3.</a:t>
            </a:r>
            <a:r>
              <a:rPr lang="ar-JO" dirty="0" smtClean="0"/>
              <a:t> الأولويات </a:t>
            </a:r>
            <a:r>
              <a:rPr lang="ar-JO" dirty="0" err="1" smtClean="0"/>
              <a:t>والأهداف.</a:t>
            </a:r>
            <a:r>
              <a:rPr lang="ar-JO" dirty="0" smtClean="0"/>
              <a:t> ما الذي ينبغي القيام </a:t>
            </a:r>
            <a:r>
              <a:rPr lang="ar-JO" dirty="0" err="1" smtClean="0"/>
              <a:t>به؟</a:t>
            </a:r>
            <a:r>
              <a:rPr lang="ar-JO" dirty="0" smtClean="0"/>
              <a:t> وكيف نقيس </a:t>
            </a:r>
            <a:r>
              <a:rPr lang="ar-JO" dirty="0" err="1" smtClean="0"/>
              <a:t>تقدمنا؟</a:t>
            </a:r>
            <a:r>
              <a:rPr lang="ar-JO" dirty="0" smtClean="0"/>
              <a:t> هذه الاولويات </a:t>
            </a:r>
            <a:r>
              <a:rPr lang="ar-JO" dirty="0" err="1" smtClean="0"/>
              <a:t>والاهداف</a:t>
            </a:r>
            <a:r>
              <a:rPr lang="ar-JO" dirty="0" smtClean="0"/>
              <a:t> يجب</a:t>
            </a:r>
            <a:r>
              <a:rPr lang="ar-JO" baseline="0" dirty="0" smtClean="0"/>
              <a:t> </a:t>
            </a:r>
            <a:r>
              <a:rPr lang="ar-JO" dirty="0" smtClean="0"/>
              <a:t>أن تكون </a:t>
            </a:r>
            <a:r>
              <a:rPr lang="ar-JO" dirty="0" err="1" smtClean="0"/>
              <a:t>ذكية </a:t>
            </a:r>
            <a:r>
              <a:rPr lang="ar-JO" dirty="0" smtClean="0"/>
              <a:t>– ومحددة، وقابلة للقياس، وقابلة للتحقيق، وواقعية، ومحددة زمنيا.</a:t>
            </a:r>
          </a:p>
          <a:p>
            <a:pPr algn="r" rtl="1"/>
            <a:endParaRPr lang="ar-JO" dirty="0" smtClean="0"/>
          </a:p>
          <a:p>
            <a:pPr algn="r" rtl="1"/>
            <a:r>
              <a:rPr lang="ar-JO" dirty="0" err="1" smtClean="0"/>
              <a:t>4.</a:t>
            </a:r>
            <a:r>
              <a:rPr lang="ar-JO" dirty="0" smtClean="0"/>
              <a:t> خطة العمل هي الطريقة التي ترصد من خلالها التقدم أثناء</a:t>
            </a:r>
            <a:r>
              <a:rPr lang="ar-JO" baseline="0" dirty="0" smtClean="0"/>
              <a:t> </a:t>
            </a:r>
            <a:r>
              <a:rPr lang="ar-JO" dirty="0" err="1" smtClean="0"/>
              <a:t>العمل.</a:t>
            </a:r>
            <a:r>
              <a:rPr lang="ar-JO" dirty="0" smtClean="0"/>
              <a:t> و</a:t>
            </a:r>
            <a:r>
              <a:rPr lang="ar-JO" baseline="0" dirty="0" smtClean="0"/>
              <a:t>من </a:t>
            </a:r>
            <a:r>
              <a:rPr lang="ar-JO" dirty="0" smtClean="0"/>
              <a:t>الذي سيكون </a:t>
            </a:r>
            <a:r>
              <a:rPr lang="ar-JO" dirty="0" err="1" smtClean="0"/>
              <a:t>مسؤولا</a:t>
            </a:r>
            <a:r>
              <a:rPr lang="ar-JO" dirty="0" smtClean="0"/>
              <a:t> عن تحقيق هذه الأهداف.</a:t>
            </a:r>
          </a:p>
          <a:p>
            <a:pPr algn="r" rtl="1"/>
            <a:endParaRPr lang="ar-JO" dirty="0" smtClean="0"/>
          </a:p>
          <a:p>
            <a:pPr algn="r" rtl="1"/>
            <a:r>
              <a:rPr lang="ar-JO" dirty="0" err="1" smtClean="0"/>
              <a:t>5.</a:t>
            </a:r>
            <a:r>
              <a:rPr lang="ar-JO" dirty="0" smtClean="0"/>
              <a:t> التقييم أمر بالغ </a:t>
            </a:r>
            <a:r>
              <a:rPr lang="ar-JO" dirty="0" err="1" smtClean="0"/>
              <a:t>الأهمية.</a:t>
            </a:r>
            <a:r>
              <a:rPr lang="ar-JO" dirty="0" smtClean="0"/>
              <a:t> انه ليس فقط اداة لتقييم نجاحنا، ولكنه أيضا ضروري لنتعلم دروسنا ونعمل على تحسين أدائنا في المستقبل.</a:t>
            </a:r>
            <a:endParaRPr lang="en-GB" b="0"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dirty="0" smtClean="0"/>
              <a:t>لا تحتاج إلى شرح</a:t>
            </a:r>
            <a:endParaRPr lang="en-GB"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dirty="0" smtClean="0"/>
              <a:t>لا تحتاج إلى شرح</a:t>
            </a:r>
            <a:endParaRPr lang="en-GB"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JO" dirty="0" smtClean="0"/>
              <a:t>لذلك بالنسبة للنقابات،</a:t>
            </a:r>
            <a:r>
              <a:rPr lang="ar-JO" baseline="0" dirty="0" smtClean="0"/>
              <a:t> فإن عملنا هو أكثر بكثير مما يعتقده البعض</a:t>
            </a:r>
            <a:endParaRPr lang="en-GB"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dirty="0" smtClean="0"/>
              <a:t>لا تحتاج إلى شرح</a:t>
            </a:r>
            <a:endParaRPr lang="en-GB"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dirty="0" smtClean="0"/>
              <a:t>لا تحتاج إلى شرح</a:t>
            </a:r>
            <a:endParaRPr lang="en-GB"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dirty="0" smtClean="0"/>
              <a:t>لا تحتاج إلى شرح</a:t>
            </a:r>
            <a:endParaRPr lang="en-GB"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dirty="0" smtClean="0"/>
              <a:t>لا تحتاج إلى شرح</a:t>
            </a:r>
            <a:endParaRPr lang="en-GB"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JO" dirty="0" smtClean="0"/>
              <a:t>هل يوجد لدى نقابتك </a:t>
            </a:r>
            <a:r>
              <a:rPr lang="ar-JO" dirty="0" err="1" smtClean="0"/>
              <a:t>خطة؟</a:t>
            </a:r>
            <a:endParaRPr lang="ar-JO" dirty="0" smtClean="0"/>
          </a:p>
          <a:p>
            <a:pPr algn="r" rtl="1"/>
            <a:endParaRPr lang="ar-JO" dirty="0" smtClean="0"/>
          </a:p>
          <a:p>
            <a:pPr algn="r" rtl="1"/>
            <a:r>
              <a:rPr lang="ar-JO" dirty="0" smtClean="0"/>
              <a:t>ما الذي تسعى الخطة إلى </a:t>
            </a:r>
            <a:r>
              <a:rPr lang="ar-JO" dirty="0" err="1" smtClean="0"/>
              <a:t>تحقيقه؟</a:t>
            </a:r>
            <a:r>
              <a:rPr lang="ar-JO" dirty="0" smtClean="0"/>
              <a:t> هل يمكنك تلخيص الأمر في جملة </a:t>
            </a:r>
            <a:r>
              <a:rPr lang="ar-JO" dirty="0" err="1" smtClean="0"/>
              <a:t>واحدة؟</a:t>
            </a:r>
            <a:endParaRPr lang="ar-JO" dirty="0" smtClean="0"/>
          </a:p>
          <a:p>
            <a:pPr algn="r" rtl="1"/>
            <a:endParaRPr lang="ar-JO" dirty="0" smtClean="0"/>
          </a:p>
          <a:p>
            <a:pPr algn="r" rtl="1"/>
            <a:r>
              <a:rPr lang="ar-JO" dirty="0" smtClean="0"/>
              <a:t>العديد من النقابات لديها </a:t>
            </a:r>
            <a:r>
              <a:rPr lang="ar-JO" dirty="0" err="1" smtClean="0"/>
              <a:t>خطط.</a:t>
            </a:r>
            <a:r>
              <a:rPr lang="ar-JO" dirty="0" smtClean="0"/>
              <a:t> ولكن ليست كلها ناجحة.</a:t>
            </a:r>
          </a:p>
          <a:p>
            <a:pPr algn="r" rtl="1"/>
            <a:endParaRPr lang="ar-JO" dirty="0" smtClean="0"/>
          </a:p>
          <a:p>
            <a:pPr algn="r" rtl="1"/>
            <a:r>
              <a:rPr lang="ar-JO" dirty="0" smtClean="0"/>
              <a:t>بعضها خطط كبيرة، على الورق، ولكنها ليست واقعية.</a:t>
            </a:r>
          </a:p>
          <a:p>
            <a:pPr algn="r" rtl="1"/>
            <a:r>
              <a:rPr lang="ar-JO" dirty="0" smtClean="0"/>
              <a:t>بعضها خطط سيئة فقط.</a:t>
            </a:r>
          </a:p>
          <a:p>
            <a:pPr algn="r" rtl="1"/>
            <a:r>
              <a:rPr lang="ar-JO" dirty="0" smtClean="0"/>
              <a:t>بعض الخطط مكلفة جدا حتى يتم تنفيذها.</a:t>
            </a:r>
          </a:p>
          <a:p>
            <a:pPr algn="r" rtl="1"/>
            <a:r>
              <a:rPr lang="ar-JO" dirty="0" smtClean="0"/>
              <a:t>وبعض الخطط تبقى</a:t>
            </a:r>
            <a:r>
              <a:rPr lang="ar-JO" baseline="0" dirty="0" smtClean="0"/>
              <a:t> </a:t>
            </a:r>
            <a:r>
              <a:rPr lang="ar-JO" dirty="0" smtClean="0"/>
              <a:t>مجرد غبار على الرف حتى يتم </a:t>
            </a:r>
            <a:r>
              <a:rPr lang="ar-JO" dirty="0" err="1" smtClean="0"/>
              <a:t>نسيانها.</a:t>
            </a:r>
            <a:endParaRPr lang="ar-JO" dirty="0" smtClean="0"/>
          </a:p>
          <a:p>
            <a:pPr algn="r" rtl="1"/>
            <a:endParaRPr lang="ar-JO" dirty="0" smtClean="0"/>
          </a:p>
          <a:p>
            <a:pPr algn="r" rtl="1"/>
            <a:r>
              <a:rPr lang="ar-JO" dirty="0" smtClean="0"/>
              <a:t>هذه كلها ليست الخطط التي نبحث عنها.</a:t>
            </a:r>
            <a:endParaRPr lang="en-GB"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dirty="0" smtClean="0"/>
              <a:t>لا تحتاج إلى شرح</a:t>
            </a:r>
            <a:endParaRPr lang="en-GB"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dirty="0" smtClean="0"/>
              <a:t>لا تحتاج إلى شرح</a:t>
            </a:r>
            <a:endParaRPr lang="en-GB"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dirty="0" smtClean="0"/>
              <a:t>لا تحتاج إلى شرح</a:t>
            </a:r>
            <a:endParaRPr lang="en-GB"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JO" dirty="0" smtClean="0"/>
              <a:t>هذا مثال لتحليل</a:t>
            </a:r>
            <a:r>
              <a:rPr lang="ar-JO" baseline="0" dirty="0" smtClean="0"/>
              <a:t> </a:t>
            </a:r>
            <a:r>
              <a:rPr lang="en-US" baseline="0" dirty="0" err="1" smtClean="0"/>
              <a:t>SWOT</a:t>
            </a:r>
            <a:r>
              <a:rPr lang="ar-JO" baseline="0" dirty="0" smtClean="0"/>
              <a:t> لأحد مشاريع الـ</a:t>
            </a:r>
            <a:r>
              <a:rPr lang="en-US" baseline="0" dirty="0" err="1" smtClean="0"/>
              <a:t>ITF</a:t>
            </a:r>
            <a:endParaRPr lang="en-GB"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dirty="0" smtClean="0"/>
              <a:t>لا تحتاج إلى شرح</a:t>
            </a:r>
            <a:endParaRPr lang="en-GB"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dirty="0" smtClean="0"/>
              <a:t>لا تحتاج إلى شرح</a:t>
            </a:r>
            <a:endParaRPr lang="en-GB"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dirty="0" smtClean="0"/>
              <a:t>لا تحتاج إلى شرح</a:t>
            </a:r>
            <a:endParaRPr lang="en-GB"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dirty="0" smtClean="0"/>
              <a:t>لا تحتاج إلى شرح</a:t>
            </a:r>
            <a:endParaRPr lang="en-GB"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JO" dirty="0" smtClean="0"/>
              <a:t>تقييم المعوقات التي قد تمنع العمال من الاشتراك في حملاتنا هو أمر مهم جدا من أجل أن نتمكن من التغلب عليها.</a:t>
            </a:r>
          </a:p>
          <a:p>
            <a:pPr algn="r" rtl="1"/>
            <a:endParaRPr lang="ar-JO" dirty="0" smtClean="0"/>
          </a:p>
          <a:p>
            <a:pPr algn="r" rtl="1"/>
            <a:r>
              <a:rPr lang="ar-JO" dirty="0" smtClean="0"/>
              <a:t>ومن الأهمية بمكان أن نفهم الامور التي تعمل على تسهيل العمل، حتى نتمكن من البحث عنها وتشجعها.</a:t>
            </a:r>
            <a:endParaRPr lang="en-GB"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dirty="0" smtClean="0"/>
              <a:t>لا تحتاج إلى شرح</a:t>
            </a:r>
            <a:endParaRPr lang="en-GB"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JO" dirty="0" smtClean="0"/>
              <a:t>لا تحتاج إلى شرح</a:t>
            </a:r>
            <a:endParaRPr lang="en-GB"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dirty="0" smtClean="0"/>
              <a:t>لا تحتاج إلى شرح</a:t>
            </a:r>
            <a:endParaRPr lang="en-GB"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dirty="0" smtClean="0"/>
              <a:t>لا تحتاج إلى شرح</a:t>
            </a:r>
            <a:endParaRPr lang="en-GB"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dirty="0" smtClean="0"/>
              <a:t>تتعلق القدرة التنظيمية بجميع أبعاد الهيكل الداخلي </a:t>
            </a:r>
            <a:r>
              <a:rPr lang="ar-JO" dirty="0" err="1" smtClean="0"/>
              <a:t>للنقابة.</a:t>
            </a:r>
            <a:r>
              <a:rPr lang="ar-JO" dirty="0" smtClean="0"/>
              <a:t> وبكلمة واحدة، انها فعالية </a:t>
            </a:r>
            <a:r>
              <a:rPr lang="ar-JO" dirty="0" err="1" smtClean="0"/>
              <a:t>نقابتك.</a:t>
            </a:r>
            <a:r>
              <a:rPr lang="ar-JO" dirty="0" smtClean="0"/>
              <a:t> ويمكن لهذه العوامل أن تتأثر الى حد كبير بالقرارات التي تقوم </a:t>
            </a:r>
            <a:r>
              <a:rPr lang="ar-JO" dirty="0" err="1" smtClean="0"/>
              <a:t>بها.</a:t>
            </a:r>
            <a:r>
              <a:rPr lang="ar-JO" dirty="0" smtClean="0"/>
              <a:t> لذلك، على سبيل المثال، نقابة ذات قدرة تنظيمية عالية يمكن أن تحتوي </a:t>
            </a:r>
            <a:r>
              <a:rPr lang="ar-JO" dirty="0" err="1" smtClean="0"/>
              <a:t>على:</a:t>
            </a:r>
            <a:endParaRPr lang="ar-JO"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ar-JO" dirty="0" smtClean="0"/>
              <a:t> قادة مؤهلين ذوي خبرة</a:t>
            </a:r>
          </a:p>
          <a:p>
            <a:pPr marL="0" marR="0" indent="0" algn="r" defTabSz="914400" rtl="1" eaLnBrk="1" fontAlgn="auto" latinLnBrk="0" hangingPunct="1">
              <a:lnSpc>
                <a:spcPct val="100000"/>
              </a:lnSpc>
              <a:spcBef>
                <a:spcPts val="0"/>
              </a:spcBef>
              <a:spcAft>
                <a:spcPts val="0"/>
              </a:spcAft>
              <a:buClrTx/>
              <a:buSzTx/>
              <a:buFontTx/>
              <a:buNone/>
              <a:tabLst/>
              <a:defRPr/>
            </a:pPr>
            <a:r>
              <a:rPr lang="ar-JO" dirty="0" smtClean="0"/>
              <a:t> موارد مالية لازمة لتمويل أولوياتها</a:t>
            </a:r>
          </a:p>
          <a:p>
            <a:pPr marL="0" marR="0" indent="0" algn="r" defTabSz="914400" rtl="1" eaLnBrk="1" fontAlgn="auto" latinLnBrk="0" hangingPunct="1">
              <a:lnSpc>
                <a:spcPct val="100000"/>
              </a:lnSpc>
              <a:spcBef>
                <a:spcPts val="0"/>
              </a:spcBef>
              <a:spcAft>
                <a:spcPts val="0"/>
              </a:spcAft>
              <a:buClrTx/>
              <a:buSzTx/>
              <a:buFontTx/>
              <a:buNone/>
              <a:tabLst/>
              <a:defRPr/>
            </a:pPr>
            <a:r>
              <a:rPr lang="ar-JO" dirty="0" smtClean="0"/>
              <a:t> عضوية كبيرة</a:t>
            </a:r>
          </a:p>
          <a:p>
            <a:pPr marL="0" marR="0" indent="0" algn="r" defTabSz="914400" rtl="1" eaLnBrk="1" fontAlgn="auto" latinLnBrk="0" hangingPunct="1">
              <a:lnSpc>
                <a:spcPct val="100000"/>
              </a:lnSpc>
              <a:spcBef>
                <a:spcPts val="0"/>
              </a:spcBef>
              <a:spcAft>
                <a:spcPts val="0"/>
              </a:spcAft>
              <a:buClrTx/>
              <a:buSzTx/>
              <a:buFontTx/>
              <a:buNone/>
              <a:tabLst/>
              <a:defRPr/>
            </a:pPr>
            <a:r>
              <a:rPr lang="ar-JO" dirty="0" smtClean="0"/>
              <a:t> شبكة ممثلين قوية وقدرة على حشد الأعضاء للأعمال</a:t>
            </a:r>
            <a:r>
              <a:rPr lang="ar-JO" baseline="0" dirty="0" smtClean="0"/>
              <a:t> النقابية</a:t>
            </a:r>
            <a:endParaRPr lang="ar-JO" dirty="0" smtClean="0"/>
          </a:p>
          <a:p>
            <a:pPr marL="0" marR="0" indent="0" algn="r" defTabSz="914400" rtl="1" eaLnBrk="1" fontAlgn="auto" latinLnBrk="0" hangingPunct="1">
              <a:lnSpc>
                <a:spcPct val="100000"/>
              </a:lnSpc>
              <a:spcBef>
                <a:spcPts val="0"/>
              </a:spcBef>
              <a:spcAft>
                <a:spcPts val="0"/>
              </a:spcAft>
              <a:buClrTx/>
              <a:buSzTx/>
              <a:buFontTx/>
              <a:buNone/>
              <a:tabLst/>
              <a:defRPr/>
            </a:pPr>
            <a:endParaRPr lang="ar-JO"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ar-JO" dirty="0" smtClean="0"/>
              <a:t>النقابات تحتاج كل من النفوذ والفعالية التنظيمية من</a:t>
            </a:r>
            <a:r>
              <a:rPr lang="ar-JO" baseline="0" dirty="0" smtClean="0"/>
              <a:t> أجل </a:t>
            </a:r>
            <a:r>
              <a:rPr lang="ar-JO" dirty="0" smtClean="0"/>
              <a:t>فرص</a:t>
            </a:r>
            <a:r>
              <a:rPr lang="ar-JO" baseline="0" dirty="0" smtClean="0"/>
              <a:t> افضل </a:t>
            </a:r>
            <a:r>
              <a:rPr lang="ar-JO" dirty="0" smtClean="0"/>
              <a:t> لتحقيق أهدافها.</a:t>
            </a:r>
            <a:endParaRPr lang="en-GB"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dirty="0" smtClean="0"/>
              <a:t>لا تحتاج إلى شرح</a:t>
            </a:r>
            <a:endParaRPr lang="en-GB"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JO" dirty="0" smtClean="0"/>
              <a:t>لا تحتاج إلى شرح</a:t>
            </a:r>
            <a:endParaRPr lang="en-GB"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JO" sz="1200" b="1" i="0" kern="1200" dirty="0" smtClean="0">
                <a:solidFill>
                  <a:schemeClr val="tx1"/>
                </a:solidFill>
                <a:latin typeface="+mn-lt"/>
                <a:ea typeface="+mn-ea"/>
                <a:cs typeface="+mn-cs"/>
              </a:rPr>
              <a:t>التخطيط الاستراتيجي هي عملية تحدث</a:t>
            </a:r>
            <a:r>
              <a:rPr lang="ar-JO" sz="1200" b="1" i="0" kern="1200" baseline="0" dirty="0" smtClean="0">
                <a:solidFill>
                  <a:schemeClr val="tx1"/>
                </a:solidFill>
                <a:latin typeface="+mn-lt"/>
                <a:ea typeface="+mn-ea"/>
                <a:cs typeface="+mn-cs"/>
              </a:rPr>
              <a:t> احيانا</a:t>
            </a:r>
            <a:r>
              <a:rPr lang="ar-JO" sz="1200" b="1" i="0" kern="1200" dirty="0" smtClean="0">
                <a:solidFill>
                  <a:schemeClr val="tx1"/>
                </a:solidFill>
                <a:latin typeface="+mn-lt"/>
                <a:ea typeface="+mn-ea"/>
                <a:cs typeface="+mn-cs"/>
              </a:rPr>
              <a:t>، ولكن الخيارات الاستراتيجية يمكن أن تحدث كل </a:t>
            </a:r>
            <a:r>
              <a:rPr lang="ar-JO" sz="1200" b="1" i="0" kern="1200" dirty="0" err="1" smtClean="0">
                <a:solidFill>
                  <a:schemeClr val="tx1"/>
                </a:solidFill>
                <a:latin typeface="+mn-lt"/>
                <a:ea typeface="+mn-ea"/>
                <a:cs typeface="+mn-cs"/>
              </a:rPr>
              <a:t>يوم.</a:t>
            </a:r>
            <a:r>
              <a:rPr lang="ar-JO" sz="1200" b="0" i="0" kern="1200" dirty="0" smtClean="0">
                <a:solidFill>
                  <a:schemeClr val="tx1"/>
                </a:solidFill>
                <a:latin typeface="+mn-lt"/>
                <a:ea typeface="+mn-ea"/>
                <a:cs typeface="+mn-cs"/>
              </a:rPr>
              <a:t> في مقالته عام 2005، يلاحظ </a:t>
            </a:r>
            <a:r>
              <a:rPr lang="ar-JO" sz="1200" b="1" i="0" kern="1200" dirty="0" smtClean="0">
                <a:solidFill>
                  <a:schemeClr val="tx1"/>
                </a:solidFill>
                <a:latin typeface="+mn-lt"/>
                <a:ea typeface="+mn-ea"/>
                <a:cs typeface="+mn-cs"/>
              </a:rPr>
              <a:t>ديفيد ويل </a:t>
            </a:r>
            <a:r>
              <a:rPr lang="ar-JO" sz="1200" b="0" i="0" kern="1200" dirty="0" smtClean="0">
                <a:solidFill>
                  <a:schemeClr val="tx1"/>
                </a:solidFill>
                <a:latin typeface="+mn-lt"/>
                <a:ea typeface="+mn-ea"/>
                <a:cs typeface="+mn-cs"/>
              </a:rPr>
              <a:t>أن المشكلة مع التخطيط الاستراتيجي الرسمي هو أنه في كثير من </a:t>
            </a:r>
            <a:r>
              <a:rPr lang="ar-JO" sz="1200" b="0" i="0" kern="1200" dirty="0" err="1" smtClean="0">
                <a:solidFill>
                  <a:schemeClr val="tx1"/>
                </a:solidFill>
                <a:latin typeface="+mn-lt"/>
                <a:ea typeface="+mn-ea"/>
                <a:cs typeface="+mn-cs"/>
              </a:rPr>
              <a:t>الأحيان </a:t>
            </a:r>
            <a:r>
              <a:rPr lang="ar-JO" sz="1200" b="0" i="0" kern="1200" dirty="0" smtClean="0">
                <a:solidFill>
                  <a:schemeClr val="tx1"/>
                </a:solidFill>
                <a:latin typeface="+mn-lt"/>
                <a:ea typeface="+mn-ea"/>
                <a:cs typeface="+mn-cs"/>
              </a:rPr>
              <a:t>"نهج الفرصة</a:t>
            </a:r>
            <a:r>
              <a:rPr lang="ar-JO" sz="1200" b="0" i="0" kern="1200" baseline="0" dirty="0" smtClean="0">
                <a:solidFill>
                  <a:schemeClr val="tx1"/>
                </a:solidFill>
                <a:latin typeface="+mn-lt"/>
                <a:ea typeface="+mn-ea"/>
                <a:cs typeface="+mn-cs"/>
              </a:rPr>
              <a:t> ال</a:t>
            </a:r>
            <a:r>
              <a:rPr lang="ar-JO" sz="1200" b="0" i="0" kern="1200" dirty="0" smtClean="0">
                <a:solidFill>
                  <a:schemeClr val="tx1"/>
                </a:solidFill>
                <a:latin typeface="+mn-lt"/>
                <a:ea typeface="+mn-ea"/>
                <a:cs typeface="+mn-cs"/>
              </a:rPr>
              <a:t>واحدة لتقييم موقف النقابة الحالي" ويحدث خارج عملية صنع القرار </a:t>
            </a:r>
            <a:r>
              <a:rPr lang="ar-JO" sz="1200" b="0" i="0" kern="1200" dirty="0" err="1" smtClean="0">
                <a:solidFill>
                  <a:schemeClr val="tx1"/>
                </a:solidFill>
                <a:latin typeface="+mn-lt"/>
                <a:ea typeface="+mn-ea"/>
                <a:cs typeface="+mn-cs"/>
              </a:rPr>
              <a:t>الجارية.</a:t>
            </a:r>
            <a:r>
              <a:rPr lang="ar-JO" sz="1200" b="0" i="0" kern="1200" dirty="0" smtClean="0">
                <a:solidFill>
                  <a:schemeClr val="tx1"/>
                </a:solidFill>
                <a:latin typeface="+mn-lt"/>
                <a:ea typeface="+mn-ea"/>
                <a:cs typeface="+mn-cs"/>
              </a:rPr>
              <a:t> في حين أنه يجادل بأن التخطيط الاستراتيجي لا يزال وسيلة جيدة </a:t>
            </a:r>
            <a:r>
              <a:rPr lang="ar-JO" sz="1200" b="0" i="0" kern="1200" dirty="0" err="1" smtClean="0">
                <a:solidFill>
                  <a:schemeClr val="tx1"/>
                </a:solidFill>
                <a:latin typeface="+mn-lt"/>
                <a:ea typeface="+mn-ea"/>
                <a:cs typeface="+mn-cs"/>
              </a:rPr>
              <a:t>لإنشاء </a:t>
            </a:r>
            <a:r>
              <a:rPr lang="ar-JO" sz="1200" b="0" i="0" kern="1200" dirty="0" smtClean="0">
                <a:solidFill>
                  <a:schemeClr val="tx1"/>
                </a:solidFill>
                <a:latin typeface="+mn-lt"/>
                <a:ea typeface="+mn-ea"/>
                <a:cs typeface="+mn-cs"/>
              </a:rPr>
              <a:t>"الاستراتيجية الأساسية“ </a:t>
            </a:r>
            <a:r>
              <a:rPr lang="ar-JO" sz="1200" b="0" i="0" kern="1200" dirty="0" err="1" smtClean="0">
                <a:solidFill>
                  <a:schemeClr val="tx1"/>
                </a:solidFill>
                <a:latin typeface="+mn-lt"/>
                <a:ea typeface="+mn-ea"/>
                <a:cs typeface="+mn-cs"/>
              </a:rPr>
              <a:t>للنقابة.</a:t>
            </a:r>
            <a:r>
              <a:rPr lang="ar-JO" sz="1200" b="0" i="0" kern="1200" dirty="0" smtClean="0">
                <a:solidFill>
                  <a:schemeClr val="tx1"/>
                </a:solidFill>
                <a:latin typeface="+mn-lt"/>
                <a:ea typeface="+mn-ea"/>
                <a:cs typeface="+mn-cs"/>
              </a:rPr>
              <a:t> الخيار الاستراتيجي هو وسيلة للتقييم وإصدار القرارات</a:t>
            </a:r>
            <a:r>
              <a:rPr lang="ar-JO" sz="1200" b="0" i="0" kern="1200" baseline="0" dirty="0" smtClean="0">
                <a:solidFill>
                  <a:schemeClr val="tx1"/>
                </a:solidFill>
                <a:latin typeface="+mn-lt"/>
                <a:ea typeface="+mn-ea"/>
                <a:cs typeface="+mn-cs"/>
              </a:rPr>
              <a:t> </a:t>
            </a:r>
            <a:r>
              <a:rPr lang="ar-JO" sz="1200" b="0" i="0" kern="1200" dirty="0" smtClean="0">
                <a:solidFill>
                  <a:schemeClr val="tx1"/>
                </a:solidFill>
                <a:latin typeface="+mn-lt"/>
                <a:ea typeface="+mn-ea"/>
                <a:cs typeface="+mn-cs"/>
              </a:rPr>
              <a:t>اليومية في ضوء الأهداف الاستراتيجية للنقابة.</a:t>
            </a:r>
            <a:endParaRPr lang="en-GB" b="0" i="0"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dirty="0" smtClean="0"/>
              <a:t>لا تحتاج إلى شرح</a:t>
            </a:r>
            <a:endParaRPr lang="en-GB"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dirty="0" smtClean="0"/>
              <a:t>لا تحتاج إلى شرح</a:t>
            </a:r>
            <a:endParaRPr lang="en-GB"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JO" sz="1200" b="1" kern="1200" dirty="0" smtClean="0">
                <a:solidFill>
                  <a:schemeClr val="tx1"/>
                </a:solidFill>
                <a:latin typeface="+mn-lt"/>
                <a:ea typeface="+mn-ea"/>
                <a:cs typeface="+mn-cs"/>
              </a:rPr>
              <a:t>أسئلة أساسية عند صنع القرارات </a:t>
            </a:r>
            <a:r>
              <a:rPr lang="ar-JO" sz="1200" b="1" kern="1200" dirty="0" err="1" smtClean="0">
                <a:solidFill>
                  <a:schemeClr val="tx1"/>
                </a:solidFill>
                <a:latin typeface="+mn-lt"/>
                <a:ea typeface="+mn-ea"/>
                <a:cs typeface="+mn-cs"/>
              </a:rPr>
              <a:t>اليومية:</a:t>
            </a:r>
            <a:endParaRPr lang="ar-JO" sz="1200" b="1" kern="1200" dirty="0" smtClean="0">
              <a:solidFill>
                <a:schemeClr val="tx1"/>
              </a:solidFill>
              <a:latin typeface="+mn-lt"/>
              <a:ea typeface="+mn-ea"/>
              <a:cs typeface="+mn-cs"/>
            </a:endParaRPr>
          </a:p>
          <a:p>
            <a:pPr algn="r" rtl="1"/>
            <a:r>
              <a:rPr lang="ar-JO" sz="1200" b="0" kern="1200" dirty="0" smtClean="0">
                <a:solidFill>
                  <a:schemeClr val="tx1"/>
                </a:solidFill>
                <a:latin typeface="+mn-lt"/>
                <a:ea typeface="+mn-ea"/>
                <a:cs typeface="+mn-cs"/>
              </a:rPr>
              <a:t> هل يزيد القرار من سلطة ونفوذ </a:t>
            </a:r>
            <a:r>
              <a:rPr lang="ar-JO" sz="1200" b="0" kern="1200" dirty="0" err="1" smtClean="0">
                <a:solidFill>
                  <a:schemeClr val="tx1"/>
                </a:solidFill>
                <a:latin typeface="+mn-lt"/>
                <a:ea typeface="+mn-ea"/>
                <a:cs typeface="+mn-cs"/>
              </a:rPr>
              <a:t>نقابتنا؟</a:t>
            </a:r>
            <a:endParaRPr lang="ar-JO" sz="1200" b="0" kern="1200" dirty="0" smtClean="0">
              <a:solidFill>
                <a:schemeClr val="tx1"/>
              </a:solidFill>
              <a:latin typeface="+mn-lt"/>
              <a:ea typeface="+mn-ea"/>
              <a:cs typeface="+mn-cs"/>
            </a:endParaRPr>
          </a:p>
          <a:p>
            <a:pPr algn="r" rtl="1"/>
            <a:r>
              <a:rPr lang="ar-JO" sz="1200" b="0" kern="1200" dirty="0" smtClean="0">
                <a:solidFill>
                  <a:schemeClr val="tx1"/>
                </a:solidFill>
                <a:latin typeface="+mn-lt"/>
                <a:ea typeface="+mn-ea"/>
                <a:cs typeface="+mn-cs"/>
              </a:rPr>
              <a:t> هل يجعل القرار نقابتنا أكثر </a:t>
            </a:r>
            <a:r>
              <a:rPr lang="ar-JO" sz="1200" b="0" kern="1200" dirty="0" err="1" smtClean="0">
                <a:solidFill>
                  <a:schemeClr val="tx1"/>
                </a:solidFill>
                <a:latin typeface="+mn-lt"/>
                <a:ea typeface="+mn-ea"/>
                <a:cs typeface="+mn-cs"/>
              </a:rPr>
              <a:t>فعالية؟</a:t>
            </a:r>
            <a:endParaRPr lang="ar-JO" sz="1200" b="0" kern="1200" dirty="0" smtClean="0">
              <a:solidFill>
                <a:schemeClr val="tx1"/>
              </a:solidFill>
              <a:latin typeface="+mn-lt"/>
              <a:ea typeface="+mn-ea"/>
              <a:cs typeface="+mn-cs"/>
            </a:endParaRPr>
          </a:p>
          <a:p>
            <a:pPr algn="r" rtl="1"/>
            <a:r>
              <a:rPr lang="ar-JO" sz="1200" b="1" kern="1200" dirty="0" smtClean="0">
                <a:solidFill>
                  <a:schemeClr val="tx1"/>
                </a:solidFill>
                <a:latin typeface="+mn-lt"/>
                <a:ea typeface="+mn-ea"/>
                <a:cs typeface="+mn-cs"/>
              </a:rPr>
              <a:t>الهدف</a:t>
            </a:r>
            <a:r>
              <a:rPr lang="ar-JO" sz="1200" b="0" kern="1200" dirty="0" smtClean="0">
                <a:solidFill>
                  <a:schemeClr val="tx1"/>
                </a:solidFill>
                <a:latin typeface="+mn-lt"/>
                <a:ea typeface="+mn-ea"/>
                <a:cs typeface="+mn-cs"/>
              </a:rPr>
              <a:t>: من</a:t>
            </a:r>
            <a:r>
              <a:rPr lang="ar-JO" sz="1200" b="0" kern="1200" baseline="0" dirty="0" smtClean="0">
                <a:solidFill>
                  <a:schemeClr val="tx1"/>
                </a:solidFill>
                <a:latin typeface="+mn-lt"/>
                <a:ea typeface="+mn-ea"/>
                <a:cs typeface="+mn-cs"/>
              </a:rPr>
              <a:t> اجل </a:t>
            </a:r>
            <a:r>
              <a:rPr lang="ar-JO" sz="1200" b="0" kern="1200" dirty="0" smtClean="0">
                <a:solidFill>
                  <a:schemeClr val="tx1"/>
                </a:solidFill>
                <a:latin typeface="+mn-lt"/>
                <a:ea typeface="+mn-ea"/>
                <a:cs typeface="+mn-cs"/>
              </a:rPr>
              <a:t>ممارسة السلطة فإن النقابات تحتاج إلى تنظيمات </a:t>
            </a:r>
            <a:r>
              <a:rPr lang="ar-JO" sz="1200" b="0" kern="1200" baseline="0" dirty="0" smtClean="0">
                <a:solidFill>
                  <a:schemeClr val="tx1"/>
                </a:solidFill>
                <a:latin typeface="+mn-lt"/>
                <a:ea typeface="+mn-ea"/>
                <a:cs typeface="+mn-cs"/>
              </a:rPr>
              <a:t>قوية </a:t>
            </a:r>
            <a:r>
              <a:rPr lang="ar-JO" sz="1200" b="0" kern="1200" dirty="0" smtClean="0">
                <a:solidFill>
                  <a:schemeClr val="tx1"/>
                </a:solidFill>
                <a:latin typeface="+mn-lt"/>
                <a:ea typeface="+mn-ea"/>
                <a:cs typeface="+mn-cs"/>
              </a:rPr>
              <a:t>وفعالة</a:t>
            </a:r>
            <a:endParaRPr lang="en-GB" b="0"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dirty="0" smtClean="0"/>
              <a:t>لا تحتاج إلى شرح</a:t>
            </a:r>
            <a:endParaRPr lang="en-GB" dirty="0"/>
          </a:p>
        </p:txBody>
      </p:sp>
      <p:sp>
        <p:nvSpPr>
          <p:cNvPr id="4" name="Slide Number Placeholder 3"/>
          <p:cNvSpPr>
            <a:spLocks noGrp="1"/>
          </p:cNvSpPr>
          <p:nvPr>
            <p:ph type="sldNum" sz="quarter" idx="10"/>
          </p:nvPr>
        </p:nvSpPr>
        <p:spPr/>
        <p:txBody>
          <a:bodyPr/>
          <a:lstStyle/>
          <a:p>
            <a:fld id="{A29B1761-C58C-4ACA-944F-4F6B9A77CDA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ACA5D1-C20C-44D4-A4D3-E716A0CD2191}" type="datetimeFigureOut">
              <a:rPr lang="en-US" smtClean="0"/>
              <a:pPr/>
              <a:t>11/22/19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4B1D-7B5C-445C-B904-8F78D5D284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ACA5D1-C20C-44D4-A4D3-E716A0CD2191}" type="datetimeFigureOut">
              <a:rPr lang="en-US" smtClean="0"/>
              <a:pPr/>
              <a:t>11/22/19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4B1D-7B5C-445C-B904-8F78D5D284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ACA5D1-C20C-44D4-A4D3-E716A0CD2191}" type="datetimeFigureOut">
              <a:rPr lang="en-US" smtClean="0"/>
              <a:pPr/>
              <a:t>11/22/19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4B1D-7B5C-445C-B904-8F78D5D2848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BA2C4B5-42E6-4040-882B-910BB895351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ACA5D1-C20C-44D4-A4D3-E716A0CD2191}" type="datetimeFigureOut">
              <a:rPr lang="en-US" smtClean="0"/>
              <a:pPr/>
              <a:t>11/22/19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4B1D-7B5C-445C-B904-8F78D5D284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ACA5D1-C20C-44D4-A4D3-E716A0CD2191}" type="datetimeFigureOut">
              <a:rPr lang="en-US" smtClean="0"/>
              <a:pPr/>
              <a:t>11/22/19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4B1D-7B5C-445C-B904-8F78D5D284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ACA5D1-C20C-44D4-A4D3-E716A0CD2191}" type="datetimeFigureOut">
              <a:rPr lang="en-US" smtClean="0"/>
              <a:pPr/>
              <a:t>11/22/19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4B1D-7B5C-445C-B904-8F78D5D284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ACA5D1-C20C-44D4-A4D3-E716A0CD2191}" type="datetimeFigureOut">
              <a:rPr lang="en-US" smtClean="0"/>
              <a:pPr/>
              <a:t>11/22/19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534B1D-7B5C-445C-B904-8F78D5D284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ACA5D1-C20C-44D4-A4D3-E716A0CD2191}" type="datetimeFigureOut">
              <a:rPr lang="en-US" smtClean="0"/>
              <a:pPr/>
              <a:t>11/22/19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534B1D-7B5C-445C-B904-8F78D5D284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ACA5D1-C20C-44D4-A4D3-E716A0CD2191}" type="datetimeFigureOut">
              <a:rPr lang="en-US" smtClean="0"/>
              <a:pPr/>
              <a:t>11/22/19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534B1D-7B5C-445C-B904-8F78D5D284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ACA5D1-C20C-44D4-A4D3-E716A0CD2191}" type="datetimeFigureOut">
              <a:rPr lang="en-US" smtClean="0"/>
              <a:pPr/>
              <a:t>11/22/19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4B1D-7B5C-445C-B904-8F78D5D284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ACA5D1-C20C-44D4-A4D3-E716A0CD2191}" type="datetimeFigureOut">
              <a:rPr lang="en-US" smtClean="0"/>
              <a:pPr/>
              <a:t>11/22/19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4B1D-7B5C-445C-B904-8F78D5D284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ACA5D1-C20C-44D4-A4D3-E716A0CD2191}" type="datetimeFigureOut">
              <a:rPr lang="en-US" smtClean="0"/>
              <a:pPr/>
              <a:t>11/22/19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34B1D-7B5C-445C-B904-8F78D5D284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5" Type="http://schemas.openxmlformats.org/officeDocument/2006/relationships/image" Target="../media/image20.jpeg"/><Relationship Id="rId6" Type="http://schemas.openxmlformats.org/officeDocument/2006/relationships/image" Target="../media/image21.jpe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3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3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32.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3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3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066800"/>
          </a:xfrm>
        </p:spPr>
        <p:txBody>
          <a:bodyPr>
            <a:normAutofit/>
          </a:bodyPr>
          <a:lstStyle/>
          <a:p>
            <a:pPr rtl="1"/>
            <a:r>
              <a:rPr lang="en-US" b="1" dirty="0" smtClean="0">
                <a:solidFill>
                  <a:srgbClr val="FF6600"/>
                </a:solidFill>
                <a:cs typeface="Times New Roman" pitchFamily="18" charset="0"/>
              </a:rPr>
              <a:t>التخطيط </a:t>
            </a:r>
            <a:r>
              <a:rPr lang="en-US" b="1" dirty="0" err="1" smtClean="0">
                <a:solidFill>
                  <a:srgbClr val="FF6600"/>
                </a:solidFill>
                <a:cs typeface="Times New Roman" pitchFamily="18" charset="0"/>
              </a:rPr>
              <a:t>الاستراتيجي</a:t>
            </a:r>
            <a:r>
              <a:rPr lang="en-US" b="1" dirty="0" smtClean="0">
                <a:solidFill>
                  <a:srgbClr val="FF6600"/>
                </a:solidFill>
                <a:cs typeface="Times New Roman" pitchFamily="18" charset="0"/>
              </a:rPr>
              <a:t> </a:t>
            </a:r>
            <a:r>
              <a:rPr lang="ar-JO" b="1" dirty="0" err="1" smtClean="0">
                <a:solidFill>
                  <a:srgbClr val="FF6600"/>
                </a:solidFill>
                <a:cs typeface="Times New Roman" pitchFamily="18" charset="0"/>
              </a:rPr>
              <a:t>لل</a:t>
            </a:r>
            <a:r>
              <a:rPr lang="en-US" b="1" dirty="0" err="1" smtClean="0">
                <a:solidFill>
                  <a:srgbClr val="FF6600"/>
                </a:solidFill>
                <a:cs typeface="Times New Roman" pitchFamily="18" charset="0"/>
              </a:rPr>
              <a:t>نقابات</a:t>
            </a:r>
            <a:r>
              <a:rPr lang="en-US" b="1" dirty="0" smtClean="0">
                <a:solidFill>
                  <a:srgbClr val="FF6600"/>
                </a:solidFill>
                <a:cs typeface="Times New Roman" pitchFamily="18" charset="0"/>
              </a:rPr>
              <a:t> </a:t>
            </a:r>
            <a:r>
              <a:rPr lang="en-US" b="1" dirty="0" err="1" smtClean="0">
                <a:solidFill>
                  <a:srgbClr val="FF6600"/>
                </a:solidFill>
                <a:cs typeface="Times New Roman" pitchFamily="18" charset="0"/>
              </a:rPr>
              <a:t>العمال</a:t>
            </a:r>
            <a:r>
              <a:rPr lang="ar-JO" b="1" dirty="0" err="1" smtClean="0">
                <a:solidFill>
                  <a:srgbClr val="FF6600"/>
                </a:solidFill>
                <a:cs typeface="Times New Roman" pitchFamily="18" charset="0"/>
              </a:rPr>
              <a:t>ية</a:t>
            </a:r>
            <a:endParaRPr lang="en-US" b="1" dirty="0">
              <a:solidFill>
                <a:srgbClr val="FF6600"/>
              </a:solidFill>
              <a:cs typeface="Times New Roman" pitchFamily="18" charset="0"/>
            </a:endParaRPr>
          </a:p>
        </p:txBody>
      </p:sp>
      <p:sp>
        <p:nvSpPr>
          <p:cNvPr id="8" name="TextBox 7"/>
          <p:cNvSpPr txBox="1"/>
          <p:nvPr/>
        </p:nvSpPr>
        <p:spPr>
          <a:xfrm>
            <a:off x="0" y="5459159"/>
            <a:ext cx="9144000" cy="1354217"/>
          </a:xfrm>
          <a:prstGeom prst="rect">
            <a:avLst/>
          </a:prstGeom>
          <a:noFill/>
        </p:spPr>
        <p:txBody>
          <a:bodyPr wrap="square" rtlCol="0">
            <a:spAutoFit/>
          </a:bodyPr>
          <a:lstStyle/>
          <a:p>
            <a:pPr algn="ctr" rtl="1"/>
            <a:r>
              <a:rPr lang="en-GB" sz="4400" b="1" dirty="0" err="1" smtClean="0">
                <a:solidFill>
                  <a:srgbClr val="FF6600"/>
                </a:solidFill>
                <a:latin typeface="+mj-lt"/>
                <a:cs typeface="Times New Roman" pitchFamily="18" charset="0"/>
              </a:rPr>
              <a:t>برنامج</a:t>
            </a:r>
            <a:r>
              <a:rPr lang="en-GB" sz="4400" b="1" dirty="0" smtClean="0">
                <a:solidFill>
                  <a:srgbClr val="FF6600"/>
                </a:solidFill>
                <a:latin typeface="+mj-lt"/>
                <a:cs typeface="Times New Roman" pitchFamily="18" charset="0"/>
              </a:rPr>
              <a:t> </a:t>
            </a:r>
            <a:r>
              <a:rPr lang="ar-JO" sz="4400" b="1" dirty="0" smtClean="0">
                <a:solidFill>
                  <a:srgbClr val="FF6600"/>
                </a:solidFill>
                <a:latin typeface="+mj-lt"/>
                <a:cs typeface="Times New Roman" pitchFamily="18" charset="0"/>
              </a:rPr>
              <a:t>الـ</a:t>
            </a:r>
            <a:r>
              <a:rPr lang="en-US" sz="4400" b="1" dirty="0" err="1" smtClean="0">
                <a:solidFill>
                  <a:srgbClr val="FF6600"/>
                </a:solidFill>
                <a:latin typeface="+mj-lt"/>
                <a:cs typeface="Times New Roman" pitchFamily="18" charset="0"/>
              </a:rPr>
              <a:t>ITF</a:t>
            </a:r>
            <a:r>
              <a:rPr lang="ar-JO" sz="4400" b="1" dirty="0" smtClean="0">
                <a:solidFill>
                  <a:srgbClr val="FF6600"/>
                </a:solidFill>
                <a:latin typeface="+mj-lt"/>
                <a:cs typeface="Times New Roman" pitchFamily="18" charset="0"/>
              </a:rPr>
              <a:t> </a:t>
            </a:r>
            <a:r>
              <a:rPr lang="en-GB" sz="4400" b="1" dirty="0" err="1" smtClean="0">
                <a:solidFill>
                  <a:srgbClr val="FF6600"/>
                </a:solidFill>
                <a:latin typeface="+mj-lt"/>
                <a:cs typeface="Times New Roman" pitchFamily="18" charset="0"/>
              </a:rPr>
              <a:t>لتنمية</a:t>
            </a:r>
            <a:r>
              <a:rPr lang="ar-JO" sz="4400" b="1" dirty="0" smtClean="0">
                <a:solidFill>
                  <a:srgbClr val="FF6600"/>
                </a:solidFill>
                <a:latin typeface="+mj-lt"/>
                <a:cs typeface="Times New Roman" pitchFamily="18" charset="0"/>
              </a:rPr>
              <a:t> المرأة</a:t>
            </a:r>
            <a:endParaRPr lang="en-GB" sz="4400" b="1" dirty="0" smtClean="0">
              <a:solidFill>
                <a:srgbClr val="FF6600"/>
              </a:solidFill>
              <a:latin typeface="+mj-lt"/>
              <a:cs typeface="Times New Roman" pitchFamily="18" charset="0"/>
            </a:endParaRPr>
          </a:p>
          <a:p>
            <a:pPr algn="ctr" rtl="1"/>
            <a:r>
              <a:rPr lang="en-GB" b="1" dirty="0" smtClean="0">
                <a:solidFill>
                  <a:srgbClr val="000090"/>
                </a:solidFill>
                <a:latin typeface="Times New Roman" pitchFamily="18" charset="0"/>
                <a:cs typeface="Times New Roman" pitchFamily="18" charset="0"/>
              </a:rPr>
              <a:t> </a:t>
            </a:r>
            <a:endParaRPr lang="en-GB" sz="2000" dirty="0" smtClean="0">
              <a:solidFill>
                <a:srgbClr val="000090"/>
              </a:solidFill>
              <a:latin typeface="Times New Roman" pitchFamily="18" charset="0"/>
              <a:cs typeface="Times New Roman" pitchFamily="18" charset="0"/>
            </a:endParaRPr>
          </a:p>
          <a:p>
            <a:pPr algn="ctr" rtl="1"/>
            <a:r>
              <a:rPr lang="en-US" sz="2000" b="1" dirty="0" smtClean="0">
                <a:solidFill>
                  <a:srgbClr val="000090"/>
                </a:solidFill>
                <a:latin typeface="Times New Roman" pitchFamily="18" charset="0"/>
                <a:cs typeface="Times New Roman" pitchFamily="18" charset="0"/>
              </a:rPr>
              <a:t> </a:t>
            </a:r>
            <a:endParaRPr lang="en-US" sz="2000" dirty="0">
              <a:solidFill>
                <a:srgbClr val="000090"/>
              </a:solidFill>
              <a:latin typeface="Times New Roman" pitchFamily="18" charset="0"/>
              <a:cs typeface="Times New Roman" pitchFamily="18" charset="0"/>
            </a:endParaRPr>
          </a:p>
        </p:txBody>
      </p:sp>
      <p:pic>
        <p:nvPicPr>
          <p:cNvPr id="7" name="Content Placeholder 6" descr="unity-is-strength.gif"/>
          <p:cNvPicPr>
            <a:picLocks noGrp="1"/>
          </p:cNvPicPr>
          <p:nvPr>
            <p:ph idx="1"/>
          </p:nvPr>
        </p:nvPicPr>
        <p:blipFill>
          <a:blip r:embed="rId3" cstate="print"/>
          <a:stretch>
            <a:fillRect/>
          </a:stretch>
        </p:blipFill>
        <p:spPr>
          <a:xfrm>
            <a:off x="2133600" y="1295400"/>
            <a:ext cx="4657558" cy="3962400"/>
          </a:xfrm>
          <a:prstGeom prst="rect">
            <a:avLst/>
          </a:prstGeom>
        </p:spPr>
      </p:pic>
      <p:pic>
        <p:nvPicPr>
          <p:cNvPr id="9" name="Picture 8" descr="Logo colour"/>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5562600"/>
            <a:ext cx="1031032" cy="1021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43000"/>
          </a:xfrm>
        </p:spPr>
        <p:txBody>
          <a:bodyPr lIns="90488" tIns="44450" rIns="90488" bIns="44450" anchor="b">
            <a:normAutofit fontScale="97959"/>
          </a:bodyPr>
          <a:lstStyle/>
          <a:p>
            <a:pPr rtl="1" eaLnBrk="1" hangingPunct="1"/>
            <a:r>
              <a:rPr lang="en-US" sz="4000" b="1" dirty="0" smtClean="0">
                <a:solidFill>
                  <a:srgbClr val="FF6600"/>
                </a:solidFill>
              </a:rPr>
              <a:t>ما هو التخطيط الاستراتيجي ؟ </a:t>
            </a:r>
            <a:endParaRPr lang="en-US" sz="4000" dirty="0" smtClean="0">
              <a:solidFill>
                <a:srgbClr val="FF6600"/>
              </a:solidFill>
            </a:endParaRPr>
          </a:p>
        </p:txBody>
      </p:sp>
      <p:sp>
        <p:nvSpPr>
          <p:cNvPr id="62467" name="Rectangle 3"/>
          <p:cNvSpPr>
            <a:spLocks noGrp="1" noChangeArrowheads="1"/>
          </p:cNvSpPr>
          <p:nvPr>
            <p:ph type="body" idx="1"/>
          </p:nvPr>
        </p:nvSpPr>
        <p:spPr>
          <a:xfrm>
            <a:off x="228600" y="1447800"/>
            <a:ext cx="8415366" cy="4637088"/>
          </a:xfrm>
        </p:spPr>
        <p:txBody>
          <a:bodyPr lIns="90488" tIns="44450" rIns="90488" bIns="44450">
            <a:normAutofit/>
          </a:bodyPr>
          <a:lstStyle/>
          <a:p>
            <a:pPr marL="609600" indent="-609600" algn="r" rtl="1" eaLnBrk="1" hangingPunct="1">
              <a:lnSpc>
                <a:spcPct val="90000"/>
              </a:lnSpc>
              <a:buFont typeface="Monotype Sorts" pitchFamily="2" charset="2"/>
              <a:buChar char="o"/>
            </a:pPr>
            <a:r>
              <a:rPr lang="en-US" sz="2800" b="1" dirty="0" smtClean="0"/>
              <a:t>تعريف موضوعي: </a:t>
            </a:r>
            <a:r>
              <a:rPr lang="ar-JO" sz="2800" b="1" dirty="0" smtClean="0"/>
              <a:t> </a:t>
            </a:r>
            <a:r>
              <a:rPr lang="en-US" sz="2800" b="1" dirty="0" err="1" smtClean="0">
                <a:solidFill>
                  <a:srgbClr val="FF6600"/>
                </a:solidFill>
              </a:rPr>
              <a:t>وسيلة</a:t>
            </a:r>
            <a:r>
              <a:rPr lang="en-US" sz="2800" b="1" dirty="0" smtClean="0">
                <a:solidFill>
                  <a:srgbClr val="FF6600"/>
                </a:solidFill>
              </a:rPr>
              <a:t> منهجية لاتخاذ </a:t>
            </a:r>
            <a:r>
              <a:rPr lang="en-US" sz="2800" b="1" dirty="0" err="1" smtClean="0">
                <a:solidFill>
                  <a:srgbClr val="FF6600"/>
                </a:solidFill>
              </a:rPr>
              <a:t>القرارات</a:t>
            </a:r>
            <a:r>
              <a:rPr lang="en-US" sz="2800" b="1" dirty="0" smtClean="0">
                <a:solidFill>
                  <a:srgbClr val="FF6600"/>
                </a:solidFill>
              </a:rPr>
              <a:t> </a:t>
            </a:r>
            <a:r>
              <a:rPr lang="ar-JO" sz="2800" b="1" dirty="0" smtClean="0">
                <a:solidFill>
                  <a:srgbClr val="FF6600"/>
                </a:solidFill>
              </a:rPr>
              <a:t>المتعلقة </a:t>
            </a:r>
            <a:r>
              <a:rPr lang="ar-JO" sz="2800" b="1" dirty="0" err="1" smtClean="0">
                <a:solidFill>
                  <a:srgbClr val="FF6600"/>
                </a:solidFill>
              </a:rPr>
              <a:t>بسمتقبل</a:t>
            </a:r>
            <a:r>
              <a:rPr lang="ar-JO" sz="2800" b="1" dirty="0" smtClean="0">
                <a:solidFill>
                  <a:srgbClr val="FF6600"/>
                </a:solidFill>
              </a:rPr>
              <a:t> النقابة.</a:t>
            </a:r>
            <a:r>
              <a:rPr lang="en-US" sz="2800" b="1" dirty="0" smtClean="0">
                <a:solidFill>
                  <a:srgbClr val="FF6600"/>
                </a:solidFill>
              </a:rPr>
              <a:t> </a:t>
            </a:r>
          </a:p>
          <a:p>
            <a:pPr marL="609600" indent="-609600" algn="r" rtl="1" eaLnBrk="1" hangingPunct="1">
              <a:lnSpc>
                <a:spcPct val="90000"/>
              </a:lnSpc>
              <a:buFont typeface="Monotype Sorts" pitchFamily="2" charset="2"/>
              <a:buChar char="o"/>
            </a:pPr>
            <a:endParaRPr lang="en-US" sz="2800" b="1" dirty="0" smtClean="0"/>
          </a:p>
          <a:p>
            <a:pPr marL="609600" indent="-609600" algn="r" rtl="1" eaLnBrk="1" hangingPunct="1">
              <a:lnSpc>
                <a:spcPct val="90000"/>
              </a:lnSpc>
              <a:buFont typeface="Monotype Sorts" pitchFamily="2" charset="2"/>
              <a:buChar char="o"/>
            </a:pPr>
            <a:r>
              <a:rPr lang="en-US" sz="2800" b="1" dirty="0" err="1" smtClean="0"/>
              <a:t>تعريف</a:t>
            </a:r>
            <a:r>
              <a:rPr lang="en-US" sz="2800" b="1" dirty="0" smtClean="0"/>
              <a:t> </a:t>
            </a:r>
            <a:r>
              <a:rPr lang="en-US" sz="2800" b="1" dirty="0" err="1" smtClean="0"/>
              <a:t>عملي</a:t>
            </a:r>
            <a:r>
              <a:rPr lang="en-US" sz="2800" b="1" dirty="0" smtClean="0"/>
              <a:t>:</a:t>
            </a:r>
            <a:r>
              <a:rPr lang="ar-JO" sz="2800" b="1" dirty="0" smtClean="0"/>
              <a:t> </a:t>
            </a:r>
            <a:r>
              <a:rPr lang="ar-JO" sz="2800" b="1" dirty="0" smtClean="0">
                <a:solidFill>
                  <a:srgbClr val="FF6600"/>
                </a:solidFill>
              </a:rPr>
              <a:t>وسيلة منهجية</a:t>
            </a:r>
            <a:r>
              <a:rPr lang="en-US" sz="2800" b="1" dirty="0" smtClean="0">
                <a:solidFill>
                  <a:srgbClr val="FF6600"/>
                </a:solidFill>
              </a:rPr>
              <a:t> لإشراك جميع صناع القرار </a:t>
            </a:r>
            <a:r>
              <a:rPr lang="en-US" sz="2800" b="1" dirty="0" err="1" smtClean="0">
                <a:solidFill>
                  <a:srgbClr val="FF6600"/>
                </a:solidFill>
              </a:rPr>
              <a:t>في</a:t>
            </a:r>
            <a:r>
              <a:rPr lang="en-US" sz="2800" b="1" dirty="0" smtClean="0">
                <a:solidFill>
                  <a:srgbClr val="FF6600"/>
                </a:solidFill>
              </a:rPr>
              <a:t> </a:t>
            </a:r>
            <a:r>
              <a:rPr lang="ar-JO" sz="2800" b="1" dirty="0" smtClean="0">
                <a:solidFill>
                  <a:srgbClr val="FF6600"/>
                </a:solidFill>
              </a:rPr>
              <a:t>النقابة</a:t>
            </a:r>
            <a:r>
              <a:rPr lang="en-US" sz="2800" b="1" dirty="0" smtClean="0">
                <a:solidFill>
                  <a:srgbClr val="FF6600"/>
                </a:solidFill>
              </a:rPr>
              <a:t> </a:t>
            </a:r>
            <a:r>
              <a:rPr lang="ar-JO" sz="2800" b="1" dirty="0" smtClean="0">
                <a:solidFill>
                  <a:srgbClr val="FF6600"/>
                </a:solidFill>
              </a:rPr>
              <a:t>في عملية </a:t>
            </a:r>
            <a:r>
              <a:rPr lang="en-US" sz="2800" b="1" dirty="0" err="1" smtClean="0">
                <a:solidFill>
                  <a:srgbClr val="FF6600"/>
                </a:solidFill>
              </a:rPr>
              <a:t>فهم</a:t>
            </a:r>
            <a:r>
              <a:rPr lang="en-US" sz="2800" b="1" dirty="0" smtClean="0">
                <a:solidFill>
                  <a:srgbClr val="FF6600"/>
                </a:solidFill>
              </a:rPr>
              <a:t> ما </a:t>
            </a:r>
            <a:r>
              <a:rPr lang="en-US" sz="2800" b="1" dirty="0" err="1" smtClean="0">
                <a:solidFill>
                  <a:srgbClr val="FF6600"/>
                </a:solidFill>
              </a:rPr>
              <a:t>هو</a:t>
            </a:r>
            <a:r>
              <a:rPr lang="en-US" sz="2800" b="1" dirty="0" smtClean="0">
                <a:solidFill>
                  <a:srgbClr val="FF6600"/>
                </a:solidFill>
              </a:rPr>
              <a:t> </a:t>
            </a:r>
            <a:r>
              <a:rPr lang="ar-JO" sz="2800" b="1" dirty="0" smtClean="0">
                <a:solidFill>
                  <a:srgbClr val="FF6600"/>
                </a:solidFill>
              </a:rPr>
              <a:t>ال</a:t>
            </a:r>
            <a:r>
              <a:rPr lang="en-US" sz="2800" b="1" dirty="0" err="1" smtClean="0">
                <a:solidFill>
                  <a:srgbClr val="FF6600"/>
                </a:solidFill>
              </a:rPr>
              <a:t>مطلوب</a:t>
            </a:r>
            <a:r>
              <a:rPr lang="en-US" sz="2800" b="1" dirty="0" smtClean="0">
                <a:solidFill>
                  <a:srgbClr val="FF6600"/>
                </a:solidFill>
              </a:rPr>
              <a:t> </a:t>
            </a:r>
            <a:r>
              <a:rPr lang="ar-JO" sz="2800" b="1" dirty="0" smtClean="0">
                <a:solidFill>
                  <a:srgbClr val="FF6600"/>
                </a:solidFill>
              </a:rPr>
              <a:t>من اجل </a:t>
            </a:r>
            <a:r>
              <a:rPr lang="en-US" sz="2800" b="1" dirty="0" err="1" smtClean="0">
                <a:solidFill>
                  <a:srgbClr val="FF6600"/>
                </a:solidFill>
              </a:rPr>
              <a:t>المستقبل</a:t>
            </a:r>
            <a:r>
              <a:rPr lang="en-US" sz="2800" b="1" dirty="0" smtClean="0">
                <a:solidFill>
                  <a:srgbClr val="FF6600"/>
                </a:solidFill>
              </a:rPr>
              <a:t>. </a:t>
            </a:r>
          </a:p>
          <a:p>
            <a:pPr marL="609600" indent="-609600" algn="r" rtl="1" eaLnBrk="1" hangingPunct="1">
              <a:lnSpc>
                <a:spcPct val="90000"/>
              </a:lnSpc>
              <a:buFontTx/>
              <a:buNone/>
            </a:pPr>
            <a:endParaRPr lang="en-US" sz="2800" b="1" dirty="0" smtClean="0">
              <a:latin typeface="Times New Roman" pitchFamily="18" charset="0"/>
            </a:endParaRPr>
          </a:p>
          <a:p>
            <a:pPr marL="990600" lvl="1" indent="-533400" algn="r" rtl="1" eaLnBrk="1" hangingPunct="1">
              <a:lnSpc>
                <a:spcPct val="90000"/>
              </a:lnSpc>
              <a:buFontTx/>
              <a:buNone/>
            </a:pPr>
            <a:endParaRPr lang="en-US" b="1" dirty="0" smtClean="0">
              <a:latin typeface="Times New Roman" pitchFamily="18" charset="0"/>
            </a:endParaRPr>
          </a:p>
        </p:txBody>
      </p:sp>
      <p:pic>
        <p:nvPicPr>
          <p:cNvPr id="13316" name="Picture 3" descr="imagesCAFBU1Q0.jpg"/>
          <p:cNvPicPr>
            <a:picLocks noChangeAspect="1"/>
          </p:cNvPicPr>
          <p:nvPr/>
        </p:nvPicPr>
        <p:blipFill>
          <a:blip r:embed="rId3" cstate="print"/>
          <a:srcRect/>
          <a:stretch>
            <a:fillRect/>
          </a:stretch>
        </p:blipFill>
        <p:spPr bwMode="auto">
          <a:xfrm>
            <a:off x="2514600" y="3810000"/>
            <a:ext cx="4343400" cy="27416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additive="base">
                                        <p:cTn id="7" dur="500" fill="hold"/>
                                        <p:tgtEl>
                                          <p:spTgt spid="624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24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2467">
                                            <p:txEl>
                                              <p:pRg st="2" end="2"/>
                                            </p:txEl>
                                          </p:spTgt>
                                        </p:tgtEl>
                                        <p:attrNameLst>
                                          <p:attrName>style.visibility</p:attrName>
                                        </p:attrNameLst>
                                      </p:cBhvr>
                                      <p:to>
                                        <p:strVal val="visible"/>
                                      </p:to>
                                    </p:set>
                                    <p:anim calcmode="lin" valueType="num">
                                      <p:cBhvr additive="base">
                                        <p:cTn id="13" dur="500" fill="hold"/>
                                        <p:tgtEl>
                                          <p:spTgt spid="6246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24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143000"/>
          </a:xfrm>
        </p:spPr>
        <p:txBody>
          <a:bodyPr lIns="90488" tIns="44450" rIns="90488" bIns="44450" anchor="b"/>
          <a:lstStyle/>
          <a:p>
            <a:pPr rtl="1" eaLnBrk="1" hangingPunct="1"/>
            <a:r>
              <a:rPr lang="en-US" sz="4000" b="1" dirty="0" err="1" smtClean="0">
                <a:solidFill>
                  <a:srgbClr val="FF6600"/>
                </a:solidFill>
              </a:rPr>
              <a:t>التخطيط</a:t>
            </a:r>
            <a:r>
              <a:rPr lang="en-US" sz="4000" b="1" dirty="0" smtClean="0">
                <a:solidFill>
                  <a:srgbClr val="FF6600"/>
                </a:solidFill>
              </a:rPr>
              <a:t> </a:t>
            </a:r>
            <a:r>
              <a:rPr lang="en-US" sz="4000" b="1" dirty="0" err="1" smtClean="0">
                <a:solidFill>
                  <a:srgbClr val="FF6600"/>
                </a:solidFill>
              </a:rPr>
              <a:t>الاستراتيجي</a:t>
            </a:r>
            <a:r>
              <a:rPr lang="en-US" sz="4000" b="1" dirty="0" smtClean="0">
                <a:solidFill>
                  <a:srgbClr val="FF6600"/>
                </a:solidFill>
              </a:rPr>
              <a:t> </a:t>
            </a:r>
            <a:r>
              <a:rPr lang="ar-JO" sz="4000" b="1" u="sng" dirty="0" smtClean="0">
                <a:solidFill>
                  <a:srgbClr val="FF6600"/>
                </a:solidFill>
              </a:rPr>
              <a:t>ليس</a:t>
            </a:r>
            <a:endParaRPr lang="en-US" sz="4000" u="sng" dirty="0" smtClean="0">
              <a:solidFill>
                <a:srgbClr val="FF6600"/>
              </a:solidFill>
            </a:endParaRPr>
          </a:p>
        </p:txBody>
      </p:sp>
      <p:sp>
        <p:nvSpPr>
          <p:cNvPr id="62467" name="Rectangle 3"/>
          <p:cNvSpPr>
            <a:spLocks noGrp="1" noChangeArrowheads="1"/>
          </p:cNvSpPr>
          <p:nvPr>
            <p:ph type="body" idx="1"/>
          </p:nvPr>
        </p:nvSpPr>
        <p:spPr>
          <a:xfrm>
            <a:off x="228600" y="1447800"/>
            <a:ext cx="8763000" cy="4637088"/>
          </a:xfrm>
        </p:spPr>
        <p:txBody>
          <a:bodyPr lIns="90488" tIns="44450" rIns="90488" bIns="44450">
            <a:noAutofit/>
          </a:bodyPr>
          <a:lstStyle/>
          <a:p>
            <a:pPr marL="609600" indent="-609600" algn="r" rtl="1" eaLnBrk="1" hangingPunct="1">
              <a:lnSpc>
                <a:spcPct val="90000"/>
              </a:lnSpc>
              <a:buFontTx/>
              <a:buNone/>
            </a:pPr>
            <a:endParaRPr lang="en-US" sz="2800" b="1" dirty="0" smtClean="0">
              <a:latin typeface="Times New Roman" pitchFamily="18" charset="0"/>
            </a:endParaRPr>
          </a:p>
          <a:p>
            <a:pPr marL="609600" indent="-609600" algn="r" rtl="1" eaLnBrk="1" hangingPunct="1">
              <a:lnSpc>
                <a:spcPct val="90000"/>
              </a:lnSpc>
              <a:buFontTx/>
              <a:buNone/>
            </a:pPr>
            <a:endParaRPr lang="en-US" sz="2800" b="1" dirty="0" smtClean="0">
              <a:latin typeface="Times New Roman" pitchFamily="18" charset="0"/>
            </a:endParaRPr>
          </a:p>
          <a:p>
            <a:pPr marL="609600" indent="-609600" algn="r" rtl="1" eaLnBrk="1" hangingPunct="1">
              <a:lnSpc>
                <a:spcPct val="90000"/>
              </a:lnSpc>
              <a:buFontTx/>
              <a:buNone/>
            </a:pPr>
            <a:endParaRPr lang="en-US" sz="2800" b="1" dirty="0" smtClean="0">
              <a:latin typeface="Times New Roman" pitchFamily="18" charset="0"/>
            </a:endParaRPr>
          </a:p>
          <a:p>
            <a:pPr marL="609600" indent="-609600" algn="r" rtl="1" eaLnBrk="1" hangingPunct="1">
              <a:lnSpc>
                <a:spcPct val="90000"/>
              </a:lnSpc>
              <a:buFontTx/>
              <a:buNone/>
            </a:pPr>
            <a:endParaRPr lang="en-US" sz="2800" b="1" dirty="0" smtClean="0">
              <a:latin typeface="Times New Roman" pitchFamily="18" charset="0"/>
            </a:endParaRPr>
          </a:p>
          <a:p>
            <a:pPr marL="609600" indent="-609600" algn="r" rtl="1" eaLnBrk="1" hangingPunct="1">
              <a:lnSpc>
                <a:spcPct val="90000"/>
              </a:lnSpc>
              <a:buFontTx/>
              <a:buNone/>
            </a:pPr>
            <a:endParaRPr lang="en-US" sz="2800" b="1" dirty="0" smtClean="0">
              <a:latin typeface="Times New Roman" pitchFamily="18" charset="0"/>
            </a:endParaRPr>
          </a:p>
          <a:p>
            <a:pPr marL="990600" lvl="1" indent="-533400" algn="r" rtl="1" eaLnBrk="1" hangingPunct="1">
              <a:lnSpc>
                <a:spcPct val="90000"/>
              </a:lnSpc>
              <a:buFont typeface="Monotype Sorts" pitchFamily="2" charset="2"/>
              <a:buChar char="o"/>
            </a:pPr>
            <a:endParaRPr lang="en-US" dirty="0" smtClean="0">
              <a:latin typeface="Times New Roman" pitchFamily="18" charset="0"/>
            </a:endParaRPr>
          </a:p>
          <a:p>
            <a:pPr marL="990600" lvl="1" indent="-533400" algn="r" rtl="1" eaLnBrk="1" hangingPunct="1">
              <a:lnSpc>
                <a:spcPct val="90000"/>
              </a:lnSpc>
              <a:buFont typeface="Monotype Sorts" pitchFamily="2" charset="2"/>
              <a:buChar char="o"/>
            </a:pPr>
            <a:r>
              <a:rPr lang="ar-JO" dirty="0" smtClean="0">
                <a:latin typeface="Calibri"/>
                <a:cs typeface="Calibri"/>
              </a:rPr>
              <a:t>مجرد </a:t>
            </a:r>
            <a:r>
              <a:rPr lang="en-US" dirty="0" err="1" smtClean="0">
                <a:latin typeface="Calibri"/>
                <a:cs typeface="Calibri"/>
              </a:rPr>
              <a:t>عملية</a:t>
            </a:r>
            <a:r>
              <a:rPr lang="en-US" dirty="0" smtClean="0">
                <a:latin typeface="Calibri"/>
                <a:cs typeface="Calibri"/>
              </a:rPr>
              <a:t> ، </a:t>
            </a:r>
            <a:r>
              <a:rPr lang="ar-JO" dirty="0" smtClean="0">
                <a:latin typeface="Calibri"/>
                <a:cs typeface="Calibri"/>
              </a:rPr>
              <a:t>بدون</a:t>
            </a:r>
            <a:r>
              <a:rPr lang="en-US" dirty="0" smtClean="0">
                <a:latin typeface="Calibri"/>
                <a:cs typeface="Calibri"/>
              </a:rPr>
              <a:t> مضمون</a:t>
            </a:r>
          </a:p>
          <a:p>
            <a:pPr marL="990600" lvl="1" indent="-533400" algn="r" rtl="1" eaLnBrk="1" hangingPunct="1">
              <a:lnSpc>
                <a:spcPct val="90000"/>
              </a:lnSpc>
              <a:buFont typeface="Monotype Sorts" pitchFamily="2" charset="2"/>
              <a:buChar char="o"/>
            </a:pPr>
            <a:r>
              <a:rPr lang="ar-JO" dirty="0" smtClean="0">
                <a:latin typeface="Calibri"/>
                <a:cs typeface="Calibri"/>
              </a:rPr>
              <a:t>مجرد </a:t>
            </a:r>
            <a:r>
              <a:rPr lang="en-US" dirty="0" err="1" smtClean="0">
                <a:latin typeface="Calibri"/>
                <a:cs typeface="Calibri"/>
              </a:rPr>
              <a:t>مادة</a:t>
            </a:r>
            <a:r>
              <a:rPr lang="en-US" dirty="0" smtClean="0">
                <a:latin typeface="Calibri"/>
                <a:cs typeface="Calibri"/>
              </a:rPr>
              <a:t>، </a:t>
            </a:r>
            <a:r>
              <a:rPr lang="ar-JO" dirty="0" smtClean="0">
                <a:latin typeface="Calibri"/>
                <a:cs typeface="Calibri"/>
              </a:rPr>
              <a:t>بدون</a:t>
            </a:r>
            <a:r>
              <a:rPr lang="en-US" dirty="0" smtClean="0">
                <a:latin typeface="Calibri"/>
                <a:cs typeface="Calibri"/>
              </a:rPr>
              <a:t> عملية</a:t>
            </a:r>
          </a:p>
          <a:p>
            <a:pPr marL="990600" lvl="1" indent="-533400" algn="r" rtl="1" eaLnBrk="1" hangingPunct="1">
              <a:lnSpc>
                <a:spcPct val="90000"/>
              </a:lnSpc>
              <a:buFont typeface="Monotype Sorts" pitchFamily="2" charset="2"/>
              <a:buChar char="o"/>
            </a:pPr>
            <a:r>
              <a:rPr lang="ar-JO" dirty="0" smtClean="0">
                <a:latin typeface="Calibri"/>
                <a:cs typeface="Calibri"/>
              </a:rPr>
              <a:t>اتجاهات سائدة</a:t>
            </a:r>
            <a:endParaRPr lang="en-US" dirty="0" smtClean="0">
              <a:latin typeface="Calibri"/>
              <a:cs typeface="Calibri"/>
            </a:endParaRPr>
          </a:p>
          <a:p>
            <a:pPr marL="990600" lvl="1" indent="-533400" algn="r" rtl="1" eaLnBrk="1" hangingPunct="1">
              <a:lnSpc>
                <a:spcPct val="90000"/>
              </a:lnSpc>
              <a:buFont typeface="Monotype Sorts" pitchFamily="2" charset="2"/>
              <a:buChar char="o"/>
            </a:pPr>
            <a:r>
              <a:rPr lang="en-US" dirty="0" err="1" smtClean="0">
                <a:latin typeface="Calibri"/>
                <a:cs typeface="Calibri"/>
              </a:rPr>
              <a:t>صياغ</a:t>
            </a:r>
            <a:r>
              <a:rPr lang="ar-JO" dirty="0" smtClean="0">
                <a:latin typeface="Calibri"/>
                <a:cs typeface="Calibri"/>
              </a:rPr>
              <a:t>ات متعددة ل</a:t>
            </a:r>
            <a:r>
              <a:rPr lang="en-US" dirty="0" err="1" smtClean="0">
                <a:latin typeface="Calibri"/>
                <a:cs typeface="Calibri"/>
              </a:rPr>
              <a:t>بيان</a:t>
            </a:r>
            <a:r>
              <a:rPr lang="en-US" dirty="0" smtClean="0">
                <a:latin typeface="Calibri"/>
                <a:cs typeface="Calibri"/>
              </a:rPr>
              <a:t> المهمة</a:t>
            </a:r>
          </a:p>
          <a:p>
            <a:pPr marL="990600" lvl="1" indent="-533400" algn="r" rtl="1" eaLnBrk="1" hangingPunct="1">
              <a:lnSpc>
                <a:spcPct val="90000"/>
              </a:lnSpc>
              <a:buFont typeface="Monotype Sorts" pitchFamily="2" charset="2"/>
              <a:buChar char="o"/>
            </a:pPr>
            <a:endParaRPr lang="en-US" b="1" dirty="0" smtClean="0">
              <a:latin typeface="Times New Roman" pitchFamily="18" charset="0"/>
            </a:endParaRPr>
          </a:p>
        </p:txBody>
      </p:sp>
      <p:pic>
        <p:nvPicPr>
          <p:cNvPr id="14340" name="Picture 3" descr="imagesCAK4H3CV.jpg"/>
          <p:cNvPicPr>
            <a:picLocks noChangeAspect="1"/>
          </p:cNvPicPr>
          <p:nvPr/>
        </p:nvPicPr>
        <p:blipFill>
          <a:blip r:embed="rId3" cstate="print"/>
          <a:srcRect/>
          <a:stretch>
            <a:fillRect/>
          </a:stretch>
        </p:blipFill>
        <p:spPr bwMode="auto">
          <a:xfrm>
            <a:off x="3124200" y="1676400"/>
            <a:ext cx="2819400" cy="20653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7">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4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17638"/>
          </a:xfrm>
        </p:spPr>
        <p:txBody>
          <a:bodyPr>
            <a:normAutofit fontScale="98809"/>
          </a:bodyPr>
          <a:lstStyle/>
          <a:p>
            <a:pPr rtl="1"/>
            <a:r>
              <a:rPr lang="en-US" b="1" dirty="0">
                <a:solidFill>
                  <a:srgbClr val="FF6600"/>
                </a:solidFill>
                <a:cs typeface="Times New Roman" pitchFamily="18" charset="0"/>
              </a:rPr>
              <a:t>عملية التخطيط الاستراتيجي</a:t>
            </a:r>
            <a:r>
              <a:rPr lang="en-US" b="1" dirty="0" smtClean="0">
                <a:solidFill>
                  <a:srgbClr val="FF6600"/>
                </a:solidFill>
                <a:cs typeface="Times New Roman" pitchFamily="18" charset="0"/>
              </a:rPr>
              <a:t/>
            </a:r>
            <a:br>
              <a:rPr lang="en-US" b="1" dirty="0" smtClean="0">
                <a:solidFill>
                  <a:srgbClr val="FF6600"/>
                </a:solidFill>
                <a:cs typeface="Times New Roman" pitchFamily="18" charset="0"/>
              </a:rPr>
            </a:br>
            <a:r>
              <a:rPr lang="en-US" b="1" dirty="0" smtClean="0">
                <a:solidFill>
                  <a:srgbClr val="FF6600"/>
                </a:solidFill>
                <a:cs typeface="Times New Roman" pitchFamily="18" charset="0"/>
              </a:rPr>
              <a:t> </a:t>
            </a:r>
            <a:r>
              <a:rPr lang="ar-JO" b="1" dirty="0" smtClean="0">
                <a:solidFill>
                  <a:srgbClr val="FF6600"/>
                </a:solidFill>
                <a:cs typeface="Times New Roman" pitchFamily="18" charset="0"/>
              </a:rPr>
              <a:t>5 </a:t>
            </a:r>
            <a:r>
              <a:rPr lang="en-US" b="1" dirty="0" err="1" smtClean="0">
                <a:solidFill>
                  <a:srgbClr val="FF6600"/>
                </a:solidFill>
                <a:cs typeface="Times New Roman" pitchFamily="18" charset="0"/>
              </a:rPr>
              <a:t>خطوات</a:t>
            </a:r>
            <a:r>
              <a:rPr lang="en-US" b="1" dirty="0" smtClean="0">
                <a:solidFill>
                  <a:srgbClr val="FF6600"/>
                </a:solidFill>
                <a:cs typeface="Times New Roman" pitchFamily="18" charset="0"/>
              </a:rPr>
              <a:t> </a:t>
            </a:r>
            <a:r>
              <a:rPr lang="ar-JO" b="1" dirty="0" smtClean="0">
                <a:solidFill>
                  <a:srgbClr val="FF6600"/>
                </a:solidFill>
                <a:cs typeface="Times New Roman" pitchFamily="18" charset="0"/>
              </a:rPr>
              <a:t>اساسية</a:t>
            </a:r>
            <a:endParaRPr lang="en-US" b="1" dirty="0">
              <a:solidFill>
                <a:srgbClr val="FF6600"/>
              </a:solidFill>
              <a:cs typeface="Times New Roman" pitchFamily="18" charset="0"/>
            </a:endParaRPr>
          </a:p>
        </p:txBody>
      </p:sp>
      <p:sp>
        <p:nvSpPr>
          <p:cNvPr id="3" name="Content Placeholder 2"/>
          <p:cNvSpPr>
            <a:spLocks noGrp="1"/>
          </p:cNvSpPr>
          <p:nvPr>
            <p:ph idx="1"/>
          </p:nvPr>
        </p:nvSpPr>
        <p:spPr>
          <a:xfrm>
            <a:off x="943004" y="1585938"/>
            <a:ext cx="7772400" cy="4772020"/>
          </a:xfrm>
        </p:spPr>
        <p:txBody>
          <a:bodyPr>
            <a:noAutofit/>
          </a:bodyPr>
          <a:lstStyle/>
          <a:p>
            <a:pPr algn="r" rtl="1">
              <a:buNone/>
            </a:pPr>
            <a:r>
              <a:rPr lang="en-US" sz="2800" dirty="0"/>
              <a:t> </a:t>
            </a:r>
          </a:p>
          <a:p>
            <a:pPr marL="1163638" lvl="0" indent="-1163638" algn="r" rtl="1">
              <a:buFont typeface="+mj-lt"/>
              <a:buAutoNum type="arabicPeriod"/>
              <a:tabLst>
                <a:tab pos="1079500" algn="l"/>
              </a:tabLst>
            </a:pPr>
            <a:r>
              <a:rPr lang="ar-JO" b="1" dirty="0" smtClean="0">
                <a:solidFill>
                  <a:srgbClr val="FF6600"/>
                </a:solidFill>
                <a:cs typeface="Times New Roman" pitchFamily="18" charset="0"/>
              </a:rPr>
              <a:t>المهمة/ ال</a:t>
            </a:r>
            <a:r>
              <a:rPr lang="en-US" b="1" dirty="0" err="1" smtClean="0">
                <a:solidFill>
                  <a:srgbClr val="FF6600"/>
                </a:solidFill>
                <a:cs typeface="Times New Roman" pitchFamily="18" charset="0"/>
              </a:rPr>
              <a:t>رؤية</a:t>
            </a:r>
            <a:r>
              <a:rPr lang="en-US" b="1" dirty="0" smtClean="0">
                <a:solidFill>
                  <a:srgbClr val="FF6600"/>
                </a:solidFill>
                <a:cs typeface="Times New Roman" pitchFamily="18" charset="0"/>
              </a:rPr>
              <a:t>/</a:t>
            </a:r>
            <a:r>
              <a:rPr lang="ar-JO" b="1" dirty="0" smtClean="0">
                <a:solidFill>
                  <a:srgbClr val="FF6600"/>
                </a:solidFill>
                <a:cs typeface="Times New Roman" pitchFamily="18" charset="0"/>
              </a:rPr>
              <a:t> ال</a:t>
            </a:r>
            <a:r>
              <a:rPr lang="en-US" b="1" dirty="0" err="1" smtClean="0">
                <a:solidFill>
                  <a:srgbClr val="FF6600"/>
                </a:solidFill>
                <a:cs typeface="Times New Roman" pitchFamily="18" charset="0"/>
              </a:rPr>
              <a:t>قيم</a:t>
            </a:r>
            <a:r>
              <a:rPr lang="ar-JO" b="1" dirty="0" smtClean="0">
                <a:solidFill>
                  <a:srgbClr val="FF6600"/>
                </a:solidFill>
                <a:cs typeface="Times New Roman" pitchFamily="18" charset="0"/>
              </a:rPr>
              <a:t> </a:t>
            </a:r>
            <a:r>
              <a:rPr lang="en-US" b="1" dirty="0" smtClean="0">
                <a:solidFill>
                  <a:srgbClr val="FF6600"/>
                </a:solidFill>
                <a:cs typeface="Times New Roman" pitchFamily="18" charset="0"/>
              </a:rPr>
              <a:t>/</a:t>
            </a:r>
            <a:r>
              <a:rPr lang="en-US" b="1" dirty="0" err="1" smtClean="0">
                <a:solidFill>
                  <a:srgbClr val="FF6600"/>
                </a:solidFill>
                <a:cs typeface="Times New Roman" pitchFamily="18" charset="0"/>
              </a:rPr>
              <a:t>الاهداف</a:t>
            </a:r>
            <a:r>
              <a:rPr lang="en-US" b="1" dirty="0" smtClean="0">
                <a:solidFill>
                  <a:srgbClr val="FF6600"/>
                </a:solidFill>
                <a:cs typeface="Times New Roman" pitchFamily="18" charset="0"/>
              </a:rPr>
              <a:t>   </a:t>
            </a:r>
          </a:p>
          <a:p>
            <a:pPr marL="1163638" lvl="0" indent="-1163638" algn="r" rtl="1">
              <a:buFont typeface="+mj-lt"/>
              <a:buAutoNum type="arabicPeriod"/>
              <a:tabLst>
                <a:tab pos="1079500" algn="l"/>
              </a:tabLst>
            </a:pPr>
            <a:r>
              <a:rPr lang="en-US" b="1" dirty="0" err="1" smtClean="0">
                <a:solidFill>
                  <a:srgbClr val="FF6600"/>
                </a:solidFill>
                <a:cs typeface="Times New Roman" pitchFamily="18" charset="0"/>
              </a:rPr>
              <a:t>تقييم</a:t>
            </a:r>
            <a:r>
              <a:rPr lang="en-US" b="1" dirty="0" smtClean="0">
                <a:solidFill>
                  <a:srgbClr val="FF6600"/>
                </a:solidFill>
                <a:cs typeface="Times New Roman" pitchFamily="18" charset="0"/>
              </a:rPr>
              <a:t> </a:t>
            </a:r>
            <a:r>
              <a:rPr lang="ar-JO" b="1" dirty="0" smtClean="0">
                <a:solidFill>
                  <a:srgbClr val="FF6600"/>
                </a:solidFill>
                <a:cs typeface="Times New Roman" pitchFamily="18" charset="0"/>
              </a:rPr>
              <a:t>البيئة </a:t>
            </a:r>
            <a:r>
              <a:rPr lang="en-US" b="1" dirty="0" err="1" smtClean="0">
                <a:solidFill>
                  <a:srgbClr val="FF6600"/>
                </a:solidFill>
                <a:cs typeface="Times New Roman" pitchFamily="18" charset="0"/>
              </a:rPr>
              <a:t>الحالي</a:t>
            </a:r>
            <a:r>
              <a:rPr lang="ar-JO" b="1" dirty="0" smtClean="0">
                <a:solidFill>
                  <a:srgbClr val="FF6600"/>
                </a:solidFill>
                <a:cs typeface="Times New Roman" pitchFamily="18" charset="0"/>
              </a:rPr>
              <a:t>ة</a:t>
            </a:r>
            <a:r>
              <a:rPr lang="en-US" b="1" dirty="0" smtClean="0">
                <a:solidFill>
                  <a:srgbClr val="FF6600"/>
                </a:solidFill>
                <a:cs typeface="Times New Roman" pitchFamily="18" charset="0"/>
              </a:rPr>
              <a:t> </a:t>
            </a:r>
            <a:r>
              <a:rPr lang="ar-JO" b="1" dirty="0" err="1" smtClean="0">
                <a:solidFill>
                  <a:srgbClr val="FF6600"/>
                </a:solidFill>
                <a:cs typeface="Times New Roman" pitchFamily="18" charset="0"/>
              </a:rPr>
              <a:t>(</a:t>
            </a:r>
            <a:r>
              <a:rPr lang="en-US" b="1" dirty="0" err="1" smtClean="0">
                <a:solidFill>
                  <a:srgbClr val="FF6600"/>
                </a:solidFill>
                <a:cs typeface="Times New Roman" pitchFamily="18" charset="0"/>
              </a:rPr>
              <a:t>القو</a:t>
            </a:r>
            <a:r>
              <a:rPr lang="ar-JO" b="1" dirty="0" err="1" smtClean="0">
                <a:solidFill>
                  <a:srgbClr val="FF6600"/>
                </a:solidFill>
                <a:cs typeface="Times New Roman" pitchFamily="18" charset="0"/>
              </a:rPr>
              <a:t>ى/  ...</a:t>
            </a:r>
            <a:r>
              <a:rPr lang="ar-JO" b="1" dirty="0" smtClean="0">
                <a:solidFill>
                  <a:srgbClr val="FF6600"/>
                </a:solidFill>
                <a:cs typeface="Times New Roman" pitchFamily="18" charset="0"/>
              </a:rPr>
              <a:t> </a:t>
            </a:r>
            <a:r>
              <a:rPr lang="ar-JO" b="1" dirty="0" err="1" smtClean="0">
                <a:solidFill>
                  <a:srgbClr val="FF6600"/>
                </a:solidFill>
                <a:cs typeface="Times New Roman" pitchFamily="18" charset="0"/>
              </a:rPr>
              <a:t>)</a:t>
            </a:r>
            <a:endParaRPr lang="en-US" b="1" dirty="0" smtClean="0">
              <a:solidFill>
                <a:srgbClr val="FF6600"/>
              </a:solidFill>
              <a:cs typeface="Times New Roman" pitchFamily="18" charset="0"/>
            </a:endParaRPr>
          </a:p>
          <a:p>
            <a:pPr marL="1163638" lvl="0" indent="-1163638" algn="r" rtl="1">
              <a:buFont typeface="+mj-lt"/>
              <a:buAutoNum type="arabicPeriod"/>
              <a:tabLst>
                <a:tab pos="1079500" algn="l"/>
              </a:tabLst>
            </a:pPr>
            <a:r>
              <a:rPr lang="en-US" b="1" dirty="0" err="1" smtClean="0">
                <a:solidFill>
                  <a:srgbClr val="FF6600"/>
                </a:solidFill>
                <a:cs typeface="Times New Roman" pitchFamily="18" charset="0"/>
              </a:rPr>
              <a:t>نقاط</a:t>
            </a:r>
            <a:r>
              <a:rPr lang="en-US" b="1" dirty="0" smtClean="0">
                <a:solidFill>
                  <a:srgbClr val="FF6600"/>
                </a:solidFill>
                <a:cs typeface="Times New Roman" pitchFamily="18" charset="0"/>
              </a:rPr>
              <a:t> الضعف</a:t>
            </a:r>
            <a:r>
              <a:rPr lang="en-US" b="1" dirty="0">
                <a:solidFill>
                  <a:srgbClr val="FF6600"/>
                </a:solidFill>
                <a:cs typeface="Times New Roman" pitchFamily="18" charset="0"/>
              </a:rPr>
              <a:t> ، </a:t>
            </a:r>
            <a:r>
              <a:rPr lang="en-US" b="1" dirty="0" err="1">
                <a:solidFill>
                  <a:srgbClr val="FF6600"/>
                </a:solidFill>
                <a:cs typeface="Times New Roman" pitchFamily="18" charset="0"/>
              </a:rPr>
              <a:t>الفرص</a:t>
            </a:r>
            <a:r>
              <a:rPr lang="en-US" b="1" dirty="0">
                <a:solidFill>
                  <a:srgbClr val="FF6600"/>
                </a:solidFill>
                <a:cs typeface="Times New Roman" pitchFamily="18" charset="0"/>
              </a:rPr>
              <a:t>/</a:t>
            </a:r>
            <a:r>
              <a:rPr lang="en-US" b="1" dirty="0" err="1" smtClean="0">
                <a:solidFill>
                  <a:srgbClr val="FF6600"/>
                </a:solidFill>
                <a:cs typeface="Times New Roman" pitchFamily="18" charset="0"/>
              </a:rPr>
              <a:t>التهديدات</a:t>
            </a:r>
            <a:r>
              <a:rPr lang="en-US" b="1" dirty="0" smtClean="0">
                <a:solidFill>
                  <a:srgbClr val="FF6600"/>
                </a:solidFill>
                <a:cs typeface="Times New Roman" pitchFamily="18" charset="0"/>
              </a:rPr>
              <a:t> </a:t>
            </a:r>
            <a:r>
              <a:rPr lang="ar-JO" b="1" dirty="0" err="1" smtClean="0">
                <a:solidFill>
                  <a:srgbClr val="FF6600"/>
                </a:solidFill>
                <a:cs typeface="Times New Roman" pitchFamily="18" charset="0"/>
              </a:rPr>
              <a:t>-</a:t>
            </a:r>
            <a:r>
              <a:rPr lang="en-US" b="1" dirty="0" err="1" smtClean="0">
                <a:solidFill>
                  <a:srgbClr val="FF6600"/>
                </a:solidFill>
                <a:cs typeface="Times New Roman" pitchFamily="18" charset="0"/>
              </a:rPr>
              <a:t>SWOT</a:t>
            </a:r>
            <a:r>
              <a:rPr lang="en-US" b="1" dirty="0" smtClean="0">
                <a:solidFill>
                  <a:srgbClr val="FF6600"/>
                </a:solidFill>
                <a:cs typeface="Times New Roman" pitchFamily="18" charset="0"/>
              </a:rPr>
              <a:t>  </a:t>
            </a:r>
          </a:p>
          <a:p>
            <a:pPr marL="1163638" lvl="0" indent="-1163638" algn="r" rtl="1">
              <a:buFont typeface="+mj-lt"/>
              <a:buAutoNum type="arabicPeriod"/>
              <a:tabLst>
                <a:tab pos="1079500" algn="l"/>
              </a:tabLst>
            </a:pPr>
            <a:r>
              <a:rPr lang="en-US" b="1" dirty="0" err="1" smtClean="0">
                <a:solidFill>
                  <a:srgbClr val="FF6600"/>
                </a:solidFill>
                <a:cs typeface="Times New Roman" pitchFamily="18" charset="0"/>
              </a:rPr>
              <a:t>وضع</a:t>
            </a:r>
            <a:r>
              <a:rPr lang="en-US" b="1" dirty="0" smtClean="0">
                <a:solidFill>
                  <a:srgbClr val="FF6600"/>
                </a:solidFill>
                <a:cs typeface="Times New Roman" pitchFamily="18" charset="0"/>
              </a:rPr>
              <a:t> </a:t>
            </a:r>
            <a:r>
              <a:rPr lang="ar-JO" b="1" dirty="0" smtClean="0">
                <a:solidFill>
                  <a:srgbClr val="FF6600"/>
                </a:solidFill>
                <a:cs typeface="Times New Roman" pitchFamily="18" charset="0"/>
              </a:rPr>
              <a:t>ال</a:t>
            </a:r>
            <a:r>
              <a:rPr lang="en-US" b="1" dirty="0" err="1" smtClean="0">
                <a:solidFill>
                  <a:srgbClr val="FF6600"/>
                </a:solidFill>
                <a:cs typeface="Times New Roman" pitchFamily="18" charset="0"/>
              </a:rPr>
              <a:t>أولويات</a:t>
            </a:r>
            <a:r>
              <a:rPr lang="en-US" b="1" dirty="0" smtClean="0">
                <a:solidFill>
                  <a:srgbClr val="FF6600"/>
                </a:solidFill>
                <a:cs typeface="Times New Roman" pitchFamily="18" charset="0"/>
              </a:rPr>
              <a:t> و</a:t>
            </a:r>
            <a:r>
              <a:rPr lang="ar-JO" b="1" dirty="0" smtClean="0">
                <a:solidFill>
                  <a:srgbClr val="FF6600"/>
                </a:solidFill>
                <a:cs typeface="Times New Roman" pitchFamily="18" charset="0"/>
              </a:rPr>
              <a:t>ال</a:t>
            </a:r>
            <a:r>
              <a:rPr lang="en-US" b="1" dirty="0" err="1" smtClean="0">
                <a:solidFill>
                  <a:srgbClr val="FF6600"/>
                </a:solidFill>
                <a:cs typeface="Times New Roman" pitchFamily="18" charset="0"/>
              </a:rPr>
              <a:t>أهداف</a:t>
            </a:r>
            <a:r>
              <a:rPr lang="en-US" b="1" dirty="0" smtClean="0">
                <a:solidFill>
                  <a:srgbClr val="FF6600"/>
                </a:solidFill>
                <a:cs typeface="Times New Roman" pitchFamily="18" charset="0"/>
              </a:rPr>
              <a:t> </a:t>
            </a:r>
            <a:endParaRPr lang="en-US" b="1" dirty="0">
              <a:solidFill>
                <a:srgbClr val="FF6600"/>
              </a:solidFill>
              <a:cs typeface="Times New Roman" pitchFamily="18" charset="0"/>
            </a:endParaRPr>
          </a:p>
          <a:p>
            <a:pPr marL="1163638" lvl="0" indent="-1163638" algn="r" rtl="1">
              <a:buFont typeface="+mj-lt"/>
              <a:buAutoNum type="arabicPeriod"/>
              <a:tabLst>
                <a:tab pos="1079500" algn="l"/>
              </a:tabLst>
            </a:pPr>
            <a:r>
              <a:rPr lang="en-US" b="1" dirty="0" err="1" smtClean="0">
                <a:solidFill>
                  <a:srgbClr val="FF6600"/>
                </a:solidFill>
                <a:cs typeface="Times New Roman" pitchFamily="18" charset="0"/>
              </a:rPr>
              <a:t>خطة</a:t>
            </a:r>
            <a:r>
              <a:rPr lang="en-US" b="1" dirty="0" smtClean="0">
                <a:solidFill>
                  <a:srgbClr val="FF6600"/>
                </a:solidFill>
                <a:cs typeface="Times New Roman" pitchFamily="18" charset="0"/>
              </a:rPr>
              <a:t> العمل </a:t>
            </a:r>
          </a:p>
          <a:p>
            <a:pPr marL="1163638" lvl="0" indent="-1163638" algn="r" rtl="1">
              <a:buFont typeface="+mj-lt"/>
              <a:buAutoNum type="arabicPeriod"/>
              <a:tabLst>
                <a:tab pos="1079500" algn="l"/>
              </a:tabLst>
            </a:pPr>
            <a:r>
              <a:rPr lang="ar-JO" b="1" dirty="0" smtClean="0">
                <a:solidFill>
                  <a:srgbClr val="FF6600"/>
                </a:solidFill>
                <a:cs typeface="Times New Roman" pitchFamily="18" charset="0"/>
              </a:rPr>
              <a:t>ال</a:t>
            </a:r>
            <a:r>
              <a:rPr lang="en-US" b="1" dirty="0" err="1" smtClean="0">
                <a:solidFill>
                  <a:srgbClr val="FF6600"/>
                </a:solidFill>
                <a:cs typeface="Times New Roman" pitchFamily="18" charset="0"/>
              </a:rPr>
              <a:t>تقييم</a:t>
            </a:r>
            <a:r>
              <a:rPr lang="en-US" b="1" dirty="0" smtClean="0">
                <a:solidFill>
                  <a:srgbClr val="FF6600"/>
                </a:solidFill>
                <a:cs typeface="Times New Roman" pitchFamily="18" charset="0"/>
              </a:rPr>
              <a:t> </a:t>
            </a:r>
            <a:r>
              <a:rPr lang="en-US" sz="2800" dirty="0">
                <a:solidFill>
                  <a:srgbClr val="FF6600"/>
                </a:solidFill>
                <a:latin typeface="Times New Roman" pitchFamily="18" charset="0"/>
                <a:cs typeface="Times New Roman" pitchFamily="18" charset="0"/>
              </a:rPr>
              <a:t/>
            </a:r>
            <a:br>
              <a:rPr lang="en-US" sz="2800" dirty="0">
                <a:solidFill>
                  <a:srgbClr val="FF6600"/>
                </a:solidFill>
                <a:latin typeface="Times New Roman" pitchFamily="18" charset="0"/>
                <a:cs typeface="Times New Roman" pitchFamily="18" charset="0"/>
              </a:rPr>
            </a:br>
            <a:endParaRPr lang="en-US" sz="2800" dirty="0">
              <a:solidFill>
                <a:srgbClr val="FF6600"/>
              </a:solidFill>
              <a:latin typeface="Times New Roman" pitchFamily="18" charset="0"/>
              <a:cs typeface="Times New Roman" pitchFamily="18" charset="0"/>
            </a:endParaRPr>
          </a:p>
        </p:txBody>
      </p:sp>
      <p:pic>
        <p:nvPicPr>
          <p:cNvPr id="1945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457200"/>
            <a:ext cx="2286000" cy="228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pPr rtl="1"/>
            <a:r>
              <a:rPr lang="ar-JO" b="1" dirty="0" err="1" smtClean="0">
                <a:solidFill>
                  <a:srgbClr val="FF6600"/>
                </a:solidFill>
                <a:cs typeface="Times New Roman" pitchFamily="18" charset="0"/>
              </a:rPr>
              <a:t>1.</a:t>
            </a:r>
            <a:r>
              <a:rPr lang="ar-JO" b="1" dirty="0" smtClean="0">
                <a:solidFill>
                  <a:srgbClr val="FF6600"/>
                </a:solidFill>
                <a:cs typeface="Times New Roman" pitchFamily="18" charset="0"/>
              </a:rPr>
              <a:t> المهمة/ ال</a:t>
            </a:r>
            <a:r>
              <a:rPr lang="en-US" b="1" dirty="0" err="1" smtClean="0">
                <a:solidFill>
                  <a:srgbClr val="FF6600"/>
                </a:solidFill>
                <a:cs typeface="Times New Roman" pitchFamily="18" charset="0"/>
              </a:rPr>
              <a:t>رؤية</a:t>
            </a:r>
            <a:r>
              <a:rPr lang="ar-JO" b="1" dirty="0" smtClean="0">
                <a:solidFill>
                  <a:srgbClr val="FF6600"/>
                </a:solidFill>
                <a:cs typeface="Times New Roman" pitchFamily="18" charset="0"/>
              </a:rPr>
              <a:t>/ ال</a:t>
            </a:r>
            <a:r>
              <a:rPr lang="en-US" b="1" dirty="0" err="1" smtClean="0">
                <a:solidFill>
                  <a:srgbClr val="FF6600"/>
                </a:solidFill>
                <a:cs typeface="Times New Roman" pitchFamily="18" charset="0"/>
              </a:rPr>
              <a:t>قيم</a:t>
            </a:r>
            <a:endParaRPr lang="en-US" b="1" dirty="0">
              <a:solidFill>
                <a:srgbClr val="FF6600"/>
              </a:solidFill>
              <a:cs typeface="Times New Roman" pitchFamily="18" charset="0"/>
            </a:endParaRPr>
          </a:p>
        </p:txBody>
      </p:sp>
      <p:sp>
        <p:nvSpPr>
          <p:cNvPr id="3" name="Content Placeholder 2"/>
          <p:cNvSpPr>
            <a:spLocks noGrp="1"/>
          </p:cNvSpPr>
          <p:nvPr>
            <p:ph idx="1"/>
          </p:nvPr>
        </p:nvSpPr>
        <p:spPr>
          <a:xfrm>
            <a:off x="285720" y="1371600"/>
            <a:ext cx="8858280" cy="3486160"/>
          </a:xfrm>
        </p:spPr>
        <p:txBody>
          <a:bodyPr>
            <a:noAutofit/>
          </a:bodyPr>
          <a:lstStyle/>
          <a:p>
            <a:pPr algn="r" rtl="1">
              <a:buNone/>
            </a:pPr>
            <a:r>
              <a:rPr lang="en-US" sz="2800" b="1" dirty="0" smtClean="0">
                <a:cs typeface="Times New Roman" pitchFamily="18" charset="0"/>
              </a:rPr>
              <a:t>	</a:t>
            </a:r>
            <a:r>
              <a:rPr lang="ar-JO" sz="2800" b="1" dirty="0" smtClean="0">
                <a:solidFill>
                  <a:srgbClr val="FF6600"/>
                </a:solidFill>
                <a:cs typeface="Times New Roman" pitchFamily="18" charset="0"/>
              </a:rPr>
              <a:t>المهمة </a:t>
            </a:r>
            <a:r>
              <a:rPr lang="en-US" sz="2800" b="1" dirty="0" err="1" smtClean="0">
                <a:solidFill>
                  <a:srgbClr val="FF6600"/>
                </a:solidFill>
                <a:cs typeface="Times New Roman" pitchFamily="18" charset="0"/>
              </a:rPr>
              <a:t>هي</a:t>
            </a:r>
            <a:r>
              <a:rPr lang="en-US" sz="2800" b="1" dirty="0" smtClean="0">
                <a:solidFill>
                  <a:srgbClr val="FF6600"/>
                </a:solidFill>
                <a:cs typeface="Times New Roman" pitchFamily="18" charset="0"/>
              </a:rPr>
              <a:t> </a:t>
            </a:r>
            <a:r>
              <a:rPr lang="ar-JO" sz="2800" b="1" dirty="0" smtClean="0">
                <a:solidFill>
                  <a:srgbClr val="FF6600"/>
                </a:solidFill>
                <a:cs typeface="Times New Roman" pitchFamily="18" charset="0"/>
              </a:rPr>
              <a:t>الهدف الدافع</a:t>
            </a:r>
            <a:r>
              <a:rPr lang="en-US" sz="2800" b="1" dirty="0" smtClean="0">
                <a:solidFill>
                  <a:srgbClr val="FF6600"/>
                </a:solidFill>
                <a:cs typeface="Times New Roman" pitchFamily="18" charset="0"/>
              </a:rPr>
              <a:t> </a:t>
            </a:r>
            <a:r>
              <a:rPr lang="en-US" sz="2800" b="1" dirty="0" err="1" smtClean="0">
                <a:solidFill>
                  <a:srgbClr val="FF6600"/>
                </a:solidFill>
                <a:cs typeface="Times New Roman" pitchFamily="18" charset="0"/>
              </a:rPr>
              <a:t>وراء</a:t>
            </a:r>
            <a:r>
              <a:rPr lang="en-US" sz="2800" b="1" dirty="0" smtClean="0">
                <a:solidFill>
                  <a:srgbClr val="FF6600"/>
                </a:solidFill>
                <a:cs typeface="Times New Roman" pitchFamily="18" charset="0"/>
              </a:rPr>
              <a:t> </a:t>
            </a:r>
            <a:r>
              <a:rPr lang="en-US" sz="2800" b="1" dirty="0" err="1" smtClean="0">
                <a:solidFill>
                  <a:srgbClr val="FF6600"/>
                </a:solidFill>
                <a:cs typeface="Times New Roman" pitchFamily="18" charset="0"/>
              </a:rPr>
              <a:t>خط</a:t>
            </a:r>
            <a:r>
              <a:rPr lang="ar-JO" sz="2800" b="1" dirty="0" smtClean="0">
                <a:solidFill>
                  <a:srgbClr val="FF6600"/>
                </a:solidFill>
                <a:cs typeface="Times New Roman" pitchFamily="18" charset="0"/>
              </a:rPr>
              <a:t>تك بأكملها</a:t>
            </a:r>
            <a:r>
              <a:rPr lang="en-US" sz="2800" b="1" dirty="0" smtClean="0">
                <a:solidFill>
                  <a:srgbClr val="FF6600"/>
                </a:solidFill>
                <a:cs typeface="Times New Roman" pitchFamily="18" charset="0"/>
              </a:rPr>
              <a:t>. </a:t>
            </a:r>
            <a:endParaRPr lang="en-US" sz="2800" dirty="0" smtClean="0">
              <a:solidFill>
                <a:srgbClr val="FF6600"/>
              </a:solidFill>
              <a:cs typeface="Times New Roman" pitchFamily="18" charset="0"/>
            </a:endParaRPr>
          </a:p>
          <a:p>
            <a:pPr algn="r" rtl="1">
              <a:buNone/>
            </a:pPr>
            <a:r>
              <a:rPr lang="ar-JO" sz="2800" dirty="0" smtClean="0">
                <a:cs typeface="Times New Roman" pitchFamily="18" charset="0"/>
              </a:rPr>
              <a:t>	</a:t>
            </a:r>
            <a:r>
              <a:rPr lang="en-US" sz="2800" dirty="0" err="1" smtClean="0">
                <a:cs typeface="Times New Roman" pitchFamily="18" charset="0"/>
              </a:rPr>
              <a:t>من</a:t>
            </a:r>
            <a:r>
              <a:rPr lang="en-US" sz="2800" dirty="0" smtClean="0">
                <a:cs typeface="Times New Roman" pitchFamily="18" charset="0"/>
              </a:rPr>
              <a:t> </a:t>
            </a:r>
            <a:r>
              <a:rPr lang="ar-JO" sz="2800" dirty="0" smtClean="0">
                <a:cs typeface="Times New Roman" pitchFamily="18" charset="0"/>
              </a:rPr>
              <a:t>المغري احيانا </a:t>
            </a:r>
            <a:r>
              <a:rPr lang="en-US" sz="2800" dirty="0" err="1" smtClean="0">
                <a:cs typeface="Times New Roman" pitchFamily="18" charset="0"/>
              </a:rPr>
              <a:t>تخطي</a:t>
            </a:r>
            <a:r>
              <a:rPr lang="en-US" sz="2800" dirty="0" smtClean="0">
                <a:cs typeface="Times New Roman" pitchFamily="18" charset="0"/>
              </a:rPr>
              <a:t> هذه </a:t>
            </a:r>
            <a:r>
              <a:rPr lang="en-US" sz="2800" dirty="0" err="1" smtClean="0">
                <a:cs typeface="Times New Roman" pitchFamily="18" charset="0"/>
              </a:rPr>
              <a:t>الخطوة</a:t>
            </a:r>
            <a:r>
              <a:rPr lang="en-US" sz="2800" dirty="0" smtClean="0">
                <a:cs typeface="Times New Roman" pitchFamily="18" charset="0"/>
              </a:rPr>
              <a:t> </a:t>
            </a:r>
            <a:r>
              <a:rPr lang="ar-JO" sz="2800" dirty="0" smtClean="0">
                <a:cs typeface="Times New Roman" pitchFamily="18" charset="0"/>
              </a:rPr>
              <a:t>وإظهار الجوهر الحقيقي ل</a:t>
            </a:r>
            <a:r>
              <a:rPr lang="en-US" sz="2800" dirty="0" err="1" smtClean="0">
                <a:cs typeface="Times New Roman" pitchFamily="18" charset="0"/>
              </a:rPr>
              <a:t>لتخطيط</a:t>
            </a:r>
            <a:r>
              <a:rPr lang="en-US" sz="2800" dirty="0" smtClean="0">
                <a:cs typeface="Times New Roman" pitchFamily="18" charset="0"/>
              </a:rPr>
              <a:t> </a:t>
            </a:r>
            <a:r>
              <a:rPr lang="en-US" sz="2800" dirty="0" err="1" smtClean="0">
                <a:cs typeface="Times New Roman" pitchFamily="18" charset="0"/>
              </a:rPr>
              <a:t>الاستراتيجي</a:t>
            </a:r>
            <a:r>
              <a:rPr lang="en-US" sz="2800" dirty="0" smtClean="0">
                <a:cs typeface="Times New Roman" pitchFamily="18" charset="0"/>
              </a:rPr>
              <a:t> </a:t>
            </a:r>
            <a:r>
              <a:rPr lang="ar-JO" sz="2800" dirty="0" smtClean="0">
                <a:cs typeface="Times New Roman" pitchFamily="18" charset="0"/>
              </a:rPr>
              <a:t>على أنه تحديد خ</a:t>
            </a:r>
            <a:r>
              <a:rPr lang="en-US" sz="2800" dirty="0" err="1" smtClean="0">
                <a:cs typeface="Times New Roman" pitchFamily="18" charset="0"/>
              </a:rPr>
              <a:t>طة</a:t>
            </a:r>
            <a:r>
              <a:rPr lang="en-US" sz="2800" dirty="0" smtClean="0">
                <a:cs typeface="Times New Roman" pitchFamily="18" charset="0"/>
              </a:rPr>
              <a:t> </a:t>
            </a:r>
            <a:r>
              <a:rPr lang="ar-JO" sz="2800" dirty="0" smtClean="0">
                <a:cs typeface="Times New Roman" pitchFamily="18" charset="0"/>
              </a:rPr>
              <a:t>والقيام بالخطوات اللازمة ل</a:t>
            </a:r>
            <a:r>
              <a:rPr lang="en-US" sz="2800" dirty="0" err="1" smtClean="0">
                <a:cs typeface="Times New Roman" pitchFamily="18" charset="0"/>
              </a:rPr>
              <a:t>تنفيذ</a:t>
            </a:r>
            <a:r>
              <a:rPr lang="en-US" sz="2800" dirty="0" smtClean="0">
                <a:cs typeface="Times New Roman" pitchFamily="18" charset="0"/>
              </a:rPr>
              <a:t> </a:t>
            </a:r>
            <a:r>
              <a:rPr lang="ar-JO" sz="2800" dirty="0" smtClean="0">
                <a:cs typeface="Times New Roman" pitchFamily="18" charset="0"/>
              </a:rPr>
              <a:t>هذه </a:t>
            </a:r>
            <a:r>
              <a:rPr lang="en-US" sz="2800" dirty="0" err="1" smtClean="0">
                <a:cs typeface="Times New Roman" pitchFamily="18" charset="0"/>
              </a:rPr>
              <a:t>الخطة</a:t>
            </a:r>
            <a:r>
              <a:rPr lang="en-US" sz="2800" dirty="0" smtClean="0">
                <a:cs typeface="Times New Roman" pitchFamily="18" charset="0"/>
              </a:rPr>
              <a:t>. </a:t>
            </a:r>
            <a:r>
              <a:rPr lang="ar-JO" sz="2800" dirty="0" smtClean="0">
                <a:cs typeface="Times New Roman" pitchFamily="18" charset="0"/>
              </a:rPr>
              <a:t> </a:t>
            </a:r>
            <a:r>
              <a:rPr lang="en-US" sz="2800" dirty="0" err="1" smtClean="0">
                <a:cs typeface="Times New Roman" pitchFamily="18" charset="0"/>
              </a:rPr>
              <a:t>ومع</a:t>
            </a:r>
            <a:r>
              <a:rPr lang="en-US" sz="2800" dirty="0" smtClean="0">
                <a:cs typeface="Times New Roman" pitchFamily="18" charset="0"/>
              </a:rPr>
              <a:t> ذلك، فإن التحدي الحقيقي الذي يواجه العمال </a:t>
            </a:r>
            <a:r>
              <a:rPr lang="en-US" sz="2800" dirty="0" err="1" smtClean="0">
                <a:cs typeface="Times New Roman" pitchFamily="18" charset="0"/>
              </a:rPr>
              <a:t>كثيرا</a:t>
            </a:r>
            <a:r>
              <a:rPr lang="en-US" sz="2800" dirty="0" smtClean="0">
                <a:cs typeface="Times New Roman" pitchFamily="18" charset="0"/>
              </a:rPr>
              <a:t> </a:t>
            </a:r>
            <a:r>
              <a:rPr lang="en-US" sz="2800" dirty="0" err="1" smtClean="0">
                <a:cs typeface="Times New Roman" pitchFamily="18" charset="0"/>
              </a:rPr>
              <a:t>هو</a:t>
            </a:r>
            <a:r>
              <a:rPr lang="en-US" sz="2800" dirty="0" smtClean="0">
                <a:cs typeface="Times New Roman" pitchFamily="18" charset="0"/>
              </a:rPr>
              <a:t> </a:t>
            </a:r>
            <a:r>
              <a:rPr lang="ar-JO" sz="2800" dirty="0" smtClean="0">
                <a:cs typeface="Times New Roman" pitchFamily="18" charset="0"/>
              </a:rPr>
              <a:t>ليس </a:t>
            </a:r>
            <a:r>
              <a:rPr lang="en-US" sz="2800" dirty="0" err="1" smtClean="0">
                <a:cs typeface="Times New Roman" pitchFamily="18" charset="0"/>
              </a:rPr>
              <a:t>عدم</a:t>
            </a:r>
            <a:r>
              <a:rPr lang="en-US" sz="2800" dirty="0" smtClean="0">
                <a:cs typeface="Times New Roman" pitchFamily="18" charset="0"/>
              </a:rPr>
              <a:t> وجود خطة جيدة - </a:t>
            </a:r>
            <a:r>
              <a:rPr lang="en-US" sz="2800" dirty="0" err="1" smtClean="0">
                <a:cs typeface="Times New Roman" pitchFamily="18" charset="0"/>
              </a:rPr>
              <a:t>ولكن</a:t>
            </a:r>
            <a:r>
              <a:rPr lang="en-US" sz="2800" dirty="0" smtClean="0">
                <a:cs typeface="Times New Roman" pitchFamily="18" charset="0"/>
              </a:rPr>
              <a:t> تحفيز الاعضاء على المشاركة </a:t>
            </a:r>
            <a:r>
              <a:rPr lang="en-US" sz="2800" dirty="0" err="1" smtClean="0">
                <a:cs typeface="Times New Roman" pitchFamily="18" charset="0"/>
              </a:rPr>
              <a:t>في</a:t>
            </a:r>
            <a:r>
              <a:rPr lang="en-US" sz="2800" dirty="0" smtClean="0">
                <a:cs typeface="Times New Roman" pitchFamily="18" charset="0"/>
              </a:rPr>
              <a:t> </a:t>
            </a:r>
            <a:r>
              <a:rPr lang="ar-JO" sz="2800" dirty="0" smtClean="0">
                <a:cs typeface="Times New Roman" pitchFamily="18" charset="0"/>
              </a:rPr>
              <a:t>ال</a:t>
            </a:r>
            <a:r>
              <a:rPr lang="en-US" sz="2800" dirty="0" err="1" smtClean="0">
                <a:cs typeface="Times New Roman" pitchFamily="18" charset="0"/>
              </a:rPr>
              <a:t>خطة</a:t>
            </a:r>
            <a:r>
              <a:rPr lang="en-US" sz="2800" dirty="0" smtClean="0">
                <a:cs typeface="Times New Roman" pitchFamily="18" charset="0"/>
              </a:rPr>
              <a:t> !  </a:t>
            </a:r>
            <a:endParaRPr lang="en-US" sz="1600" dirty="0" smtClean="0">
              <a:solidFill>
                <a:srgbClr val="FF6600"/>
              </a:solidFill>
              <a:cs typeface="Times New Roman" pitchFamily="18" charset="0"/>
            </a:endParaRPr>
          </a:p>
          <a:p>
            <a:pPr algn="r" rtl="1">
              <a:buNone/>
            </a:pPr>
            <a:endParaRPr lang="ar-JO" sz="2800" b="1" dirty="0" smtClean="0">
              <a:solidFill>
                <a:srgbClr val="FF6600"/>
              </a:solidFill>
              <a:cs typeface="Times New Roman" pitchFamily="18" charset="0"/>
            </a:endParaRPr>
          </a:p>
          <a:p>
            <a:pPr algn="r" rtl="1">
              <a:buNone/>
            </a:pPr>
            <a:r>
              <a:rPr lang="en-US" sz="2800" b="1" dirty="0" smtClean="0">
                <a:solidFill>
                  <a:srgbClr val="FF6600"/>
                </a:solidFill>
                <a:cs typeface="Times New Roman" pitchFamily="18" charset="0"/>
              </a:rPr>
              <a:t>	</a:t>
            </a:r>
            <a:r>
              <a:rPr lang="en-US" sz="2800" b="1" dirty="0" err="1" smtClean="0">
                <a:solidFill>
                  <a:srgbClr val="FF6600"/>
                </a:solidFill>
                <a:cs typeface="Times New Roman" pitchFamily="18" charset="0"/>
              </a:rPr>
              <a:t>لماذا</a:t>
            </a:r>
            <a:r>
              <a:rPr lang="en-US" sz="2800" b="1" dirty="0" smtClean="0">
                <a:solidFill>
                  <a:srgbClr val="FF6600"/>
                </a:solidFill>
                <a:cs typeface="Times New Roman" pitchFamily="18" charset="0"/>
              </a:rPr>
              <a:t> </a:t>
            </a:r>
            <a:r>
              <a:rPr lang="ar-JO" sz="2800" b="1" dirty="0" smtClean="0">
                <a:solidFill>
                  <a:srgbClr val="FF6600"/>
                </a:solidFill>
                <a:cs typeface="Times New Roman" pitchFamily="18" charset="0"/>
              </a:rPr>
              <a:t>نقابتنا تهمنا </a:t>
            </a:r>
            <a:r>
              <a:rPr lang="en-US" sz="2800" b="1" dirty="0" err="1" smtClean="0">
                <a:solidFill>
                  <a:srgbClr val="FF6600"/>
                </a:solidFill>
                <a:cs typeface="Times New Roman" pitchFamily="18" charset="0"/>
              </a:rPr>
              <a:t>في</a:t>
            </a:r>
            <a:r>
              <a:rPr lang="en-US" sz="2800" b="1" dirty="0" smtClean="0">
                <a:solidFill>
                  <a:srgbClr val="FF6600"/>
                </a:solidFill>
                <a:cs typeface="Times New Roman" pitchFamily="18" charset="0"/>
              </a:rPr>
              <a:t> </a:t>
            </a:r>
            <a:r>
              <a:rPr lang="en-US" sz="2800" b="1" dirty="0" err="1" smtClean="0">
                <a:solidFill>
                  <a:srgbClr val="FF6600"/>
                </a:solidFill>
                <a:cs typeface="Times New Roman" pitchFamily="18" charset="0"/>
              </a:rPr>
              <a:t>هذ</a:t>
            </a:r>
            <a:r>
              <a:rPr lang="ar-JO" sz="2800" b="1" dirty="0" smtClean="0">
                <a:solidFill>
                  <a:srgbClr val="FF6600"/>
                </a:solidFill>
                <a:cs typeface="Times New Roman" pitchFamily="18" charset="0"/>
              </a:rPr>
              <a:t>ا </a:t>
            </a:r>
            <a:r>
              <a:rPr lang="en-US" sz="2800" b="1" dirty="0" err="1" smtClean="0">
                <a:solidFill>
                  <a:srgbClr val="FF6600"/>
                </a:solidFill>
                <a:cs typeface="Times New Roman" pitchFamily="18" charset="0"/>
              </a:rPr>
              <a:t>الوقت</a:t>
            </a:r>
            <a:r>
              <a:rPr lang="ar-JO" sz="2800" b="1" dirty="0" smtClean="0">
                <a:solidFill>
                  <a:srgbClr val="FF6600"/>
                </a:solidFill>
                <a:cs typeface="Times New Roman" pitchFamily="18" charset="0"/>
              </a:rPr>
              <a:t> بالذات</a:t>
            </a:r>
            <a:r>
              <a:rPr lang="en-US" sz="2800" b="1" dirty="0" smtClean="0">
                <a:solidFill>
                  <a:srgbClr val="FF6600"/>
                </a:solidFill>
                <a:cs typeface="Times New Roman" pitchFamily="18" charset="0"/>
              </a:rPr>
              <a:t>؟ </a:t>
            </a:r>
            <a:r>
              <a:rPr lang="en-US" sz="2800" dirty="0" smtClean="0">
                <a:solidFill>
                  <a:srgbClr val="FF6600"/>
                </a:solidFill>
                <a:cs typeface="Times New Roman" pitchFamily="18" charset="0"/>
              </a:rPr>
              <a:t>  </a:t>
            </a:r>
          </a:p>
          <a:p>
            <a:pPr algn="r" rtl="1">
              <a:buNone/>
            </a:pPr>
            <a:r>
              <a:rPr lang="ar-JO" sz="2800" dirty="0" smtClean="0">
                <a:cs typeface="Times New Roman" pitchFamily="18" charset="0"/>
              </a:rPr>
              <a:t>	</a:t>
            </a:r>
            <a:r>
              <a:rPr lang="en-US" sz="2800" dirty="0" err="1" smtClean="0">
                <a:cs typeface="Times New Roman" pitchFamily="18" charset="0"/>
              </a:rPr>
              <a:t>ماذا</a:t>
            </a:r>
            <a:r>
              <a:rPr lang="en-US" sz="2800" dirty="0" smtClean="0">
                <a:cs typeface="Times New Roman" pitchFamily="18" charset="0"/>
              </a:rPr>
              <a:t> </a:t>
            </a:r>
            <a:r>
              <a:rPr lang="ar-JO" sz="2800" dirty="0" smtClean="0">
                <a:cs typeface="Times New Roman" pitchFamily="18" charset="0"/>
              </a:rPr>
              <a:t>ت</a:t>
            </a:r>
            <a:r>
              <a:rPr lang="en-US" sz="2800" dirty="0" err="1" smtClean="0">
                <a:cs typeface="Times New Roman" pitchFamily="18" charset="0"/>
              </a:rPr>
              <a:t>ريد</a:t>
            </a:r>
            <a:r>
              <a:rPr lang="en-US" sz="2800" dirty="0" smtClean="0">
                <a:cs typeface="Times New Roman" pitchFamily="18" charset="0"/>
              </a:rPr>
              <a:t> </a:t>
            </a:r>
            <a:r>
              <a:rPr lang="ar-JO" sz="2800" dirty="0" smtClean="0">
                <a:cs typeface="Times New Roman" pitchFamily="18" charset="0"/>
              </a:rPr>
              <a:t>النقابة </a:t>
            </a:r>
            <a:r>
              <a:rPr lang="en-US" sz="2800" dirty="0" err="1" smtClean="0">
                <a:cs typeface="Times New Roman" pitchFamily="18" charset="0"/>
              </a:rPr>
              <a:t>تحقيق</a:t>
            </a:r>
            <a:r>
              <a:rPr lang="ar-JO" sz="2800" dirty="0" smtClean="0">
                <a:cs typeface="Times New Roman" pitchFamily="18" charset="0"/>
              </a:rPr>
              <a:t>ه</a:t>
            </a:r>
            <a:r>
              <a:rPr lang="en-US" sz="2800" dirty="0" smtClean="0">
                <a:cs typeface="Times New Roman" pitchFamily="18" charset="0"/>
              </a:rPr>
              <a:t> في أوسع معنى ؟ و لماذا هذا </a:t>
            </a:r>
            <a:r>
              <a:rPr lang="en-US" sz="2800" dirty="0" err="1" smtClean="0">
                <a:cs typeface="Times New Roman" pitchFamily="18" charset="0"/>
              </a:rPr>
              <a:t>الأمر</a:t>
            </a:r>
            <a:r>
              <a:rPr lang="en-US" sz="2800" dirty="0" smtClean="0">
                <a:cs typeface="Times New Roman" pitchFamily="18" charset="0"/>
              </a:rPr>
              <a:t> </a:t>
            </a:r>
            <a:r>
              <a:rPr lang="ar-JO" sz="2800" dirty="0" smtClean="0">
                <a:cs typeface="Times New Roman" pitchFamily="18" charset="0"/>
              </a:rPr>
              <a:t>سوف يهم ليس فقط </a:t>
            </a:r>
            <a:r>
              <a:rPr lang="en-US" sz="2800" dirty="0" err="1" smtClean="0">
                <a:cs typeface="Times New Roman" pitchFamily="18" charset="0"/>
              </a:rPr>
              <a:t>أعضاء</a:t>
            </a:r>
            <a:r>
              <a:rPr lang="en-US" sz="2800" dirty="0" smtClean="0">
                <a:cs typeface="Times New Roman" pitchFamily="18" charset="0"/>
              </a:rPr>
              <a:t> </a:t>
            </a:r>
            <a:r>
              <a:rPr lang="ar-JO" sz="2800" dirty="0" smtClean="0">
                <a:cs typeface="Times New Roman" pitchFamily="18" charset="0"/>
              </a:rPr>
              <a:t>النقابة </a:t>
            </a:r>
            <a:r>
              <a:rPr lang="ar-JO" sz="2800" dirty="0" err="1" smtClean="0">
                <a:cs typeface="Times New Roman" pitchFamily="18" charset="0"/>
              </a:rPr>
              <a:t>وانما</a:t>
            </a:r>
            <a:r>
              <a:rPr lang="ar-JO" sz="2800" dirty="0" smtClean="0">
                <a:cs typeface="Times New Roman" pitchFamily="18" charset="0"/>
              </a:rPr>
              <a:t> </a:t>
            </a:r>
            <a:r>
              <a:rPr lang="en-US" sz="2800" dirty="0" err="1" smtClean="0">
                <a:cs typeface="Times New Roman" pitchFamily="18" charset="0"/>
              </a:rPr>
              <a:t>المجتمع</a:t>
            </a:r>
            <a:r>
              <a:rPr lang="en-US" sz="2800" dirty="0" smtClean="0">
                <a:cs typeface="Times New Roman" pitchFamily="18" charset="0"/>
              </a:rPr>
              <a:t> ككل ؟ </a:t>
            </a:r>
          </a:p>
        </p:txBody>
      </p:sp>
      <p:pic>
        <p:nvPicPr>
          <p:cNvPr id="1026" name="Picture 2" descr="RA org"/>
          <p:cNvPicPr>
            <a:picLocks noChangeAspect="1" noChangeArrowheads="1"/>
          </p:cNvPicPr>
          <p:nvPr/>
        </p:nvPicPr>
        <p:blipFill>
          <a:blip r:embed="rId3" cstate="print"/>
          <a:srcRect/>
          <a:stretch>
            <a:fillRect/>
          </a:stretch>
        </p:blipFill>
        <p:spPr bwMode="auto">
          <a:xfrm>
            <a:off x="2285984" y="5181600"/>
            <a:ext cx="1768368" cy="14489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14"/>
            <a:ext cx="9144000" cy="914400"/>
          </a:xfrm>
        </p:spPr>
        <p:txBody>
          <a:bodyPr/>
          <a:lstStyle/>
          <a:p>
            <a:pPr rtl="1"/>
            <a:r>
              <a:rPr lang="ar-JO" b="1" dirty="0" err="1" smtClean="0">
                <a:solidFill>
                  <a:srgbClr val="FF6600"/>
                </a:solidFill>
                <a:cs typeface="Times New Roman" pitchFamily="18" charset="0"/>
              </a:rPr>
              <a:t>1.</a:t>
            </a:r>
            <a:r>
              <a:rPr lang="ar-JO" b="1" dirty="0" smtClean="0">
                <a:solidFill>
                  <a:srgbClr val="FF6600"/>
                </a:solidFill>
                <a:cs typeface="Times New Roman" pitchFamily="18" charset="0"/>
              </a:rPr>
              <a:t> المهمة/ ال</a:t>
            </a:r>
            <a:r>
              <a:rPr lang="en-US" b="1" dirty="0" err="1" smtClean="0">
                <a:solidFill>
                  <a:srgbClr val="FF6600"/>
                </a:solidFill>
                <a:cs typeface="Times New Roman" pitchFamily="18" charset="0"/>
              </a:rPr>
              <a:t>رؤية</a:t>
            </a:r>
            <a:r>
              <a:rPr lang="ar-JO" b="1" dirty="0" smtClean="0">
                <a:solidFill>
                  <a:srgbClr val="FF6600"/>
                </a:solidFill>
                <a:cs typeface="Times New Roman" pitchFamily="18" charset="0"/>
              </a:rPr>
              <a:t>/ ال</a:t>
            </a:r>
            <a:r>
              <a:rPr lang="en-US" b="1" dirty="0" err="1" smtClean="0">
                <a:solidFill>
                  <a:srgbClr val="FF6600"/>
                </a:solidFill>
                <a:cs typeface="Times New Roman" pitchFamily="18" charset="0"/>
              </a:rPr>
              <a:t>قيم</a:t>
            </a:r>
            <a:endParaRPr lang="en-US" b="1" dirty="0">
              <a:solidFill>
                <a:srgbClr val="FF6600"/>
              </a:solidFill>
              <a:cs typeface="Times New Roman" pitchFamily="18" charset="0"/>
            </a:endParaRPr>
          </a:p>
        </p:txBody>
      </p:sp>
      <p:sp>
        <p:nvSpPr>
          <p:cNvPr id="3" name="Content Placeholder 2"/>
          <p:cNvSpPr>
            <a:spLocks noGrp="1"/>
          </p:cNvSpPr>
          <p:nvPr>
            <p:ph idx="1"/>
          </p:nvPr>
        </p:nvSpPr>
        <p:spPr>
          <a:xfrm>
            <a:off x="285720" y="1133500"/>
            <a:ext cx="8858280" cy="5867400"/>
          </a:xfrm>
        </p:spPr>
        <p:txBody>
          <a:bodyPr>
            <a:normAutofit/>
          </a:bodyPr>
          <a:lstStyle/>
          <a:p>
            <a:pPr algn="r" rtl="1">
              <a:buNone/>
            </a:pPr>
            <a:r>
              <a:rPr lang="en-US" sz="2800" b="1" dirty="0" smtClean="0">
                <a:cs typeface="Times New Roman" pitchFamily="18" charset="0"/>
              </a:rPr>
              <a:t>	</a:t>
            </a:r>
            <a:r>
              <a:rPr lang="ar-JO" sz="2800" b="1" dirty="0" smtClean="0">
                <a:solidFill>
                  <a:srgbClr val="FF6600"/>
                </a:solidFill>
                <a:cs typeface="Times New Roman" pitchFamily="18" charset="0"/>
              </a:rPr>
              <a:t>القيم </a:t>
            </a:r>
            <a:r>
              <a:rPr lang="ar-JO" sz="2800" dirty="0" smtClean="0">
                <a:cs typeface="Times New Roman" pitchFamily="18" charset="0"/>
              </a:rPr>
              <a:t>عبارة عن آراء</a:t>
            </a:r>
            <a:r>
              <a:rPr lang="en-US" sz="2800" dirty="0" smtClean="0">
                <a:cs typeface="Times New Roman" pitchFamily="18" charset="0"/>
              </a:rPr>
              <a:t> حول ما </a:t>
            </a:r>
            <a:r>
              <a:rPr lang="en-US" sz="2800" dirty="0" err="1" smtClean="0">
                <a:cs typeface="Times New Roman" pitchFamily="18" charset="0"/>
              </a:rPr>
              <a:t>هو</a:t>
            </a:r>
            <a:r>
              <a:rPr lang="en-US" sz="2800" dirty="0" smtClean="0">
                <a:cs typeface="Times New Roman" pitchFamily="18" charset="0"/>
              </a:rPr>
              <a:t> </a:t>
            </a:r>
            <a:r>
              <a:rPr lang="en-US" sz="2800" dirty="0" err="1" smtClean="0">
                <a:cs typeface="Times New Roman" pitchFamily="18" charset="0"/>
              </a:rPr>
              <a:t>حق</a:t>
            </a:r>
            <a:r>
              <a:rPr lang="ar-JO" sz="2800" dirty="0" err="1" smtClean="0">
                <a:cs typeface="Times New Roman" pitchFamily="18" charset="0"/>
              </a:rPr>
              <a:t>،</a:t>
            </a:r>
            <a:r>
              <a:rPr lang="en-US" sz="2800" dirty="0" smtClean="0">
                <a:cs typeface="Times New Roman" pitchFamily="18" charset="0"/>
              </a:rPr>
              <a:t> </a:t>
            </a:r>
            <a:r>
              <a:rPr lang="ar-JO" sz="2800" dirty="0" smtClean="0">
                <a:cs typeface="Times New Roman" pitchFamily="18" charset="0"/>
              </a:rPr>
              <a:t>أ</a:t>
            </a:r>
            <a:r>
              <a:rPr lang="en-US" sz="2800" dirty="0" smtClean="0">
                <a:cs typeface="Times New Roman" pitchFamily="18" charset="0"/>
              </a:rPr>
              <a:t>و</a:t>
            </a:r>
            <a:r>
              <a:rPr lang="ar-JO" sz="2800" dirty="0" smtClean="0">
                <a:cs typeface="Times New Roman" pitchFamily="18" charset="0"/>
              </a:rPr>
              <a:t> منصف، أو </a:t>
            </a:r>
            <a:r>
              <a:rPr lang="en-US" sz="2800" dirty="0" err="1" smtClean="0">
                <a:cs typeface="Times New Roman" pitchFamily="18" charset="0"/>
              </a:rPr>
              <a:t>عادل</a:t>
            </a:r>
            <a:r>
              <a:rPr lang="ar-JO" sz="2800" dirty="0" err="1" smtClean="0">
                <a:cs typeface="Times New Roman" pitchFamily="18" charset="0"/>
              </a:rPr>
              <a:t>.</a:t>
            </a:r>
            <a:r>
              <a:rPr lang="en-US" sz="2800" dirty="0" smtClean="0">
                <a:cs typeface="Times New Roman" pitchFamily="18" charset="0"/>
              </a:rPr>
              <a:t> </a:t>
            </a:r>
            <a:r>
              <a:rPr lang="ar-JO" sz="2800" dirty="0" smtClean="0">
                <a:cs typeface="Times New Roman" pitchFamily="18" charset="0"/>
              </a:rPr>
              <a:t>وهي ت</a:t>
            </a:r>
            <a:r>
              <a:rPr lang="en-US" sz="2800" dirty="0" err="1" smtClean="0">
                <a:cs typeface="Times New Roman" pitchFamily="18" charset="0"/>
              </a:rPr>
              <a:t>صف</a:t>
            </a:r>
            <a:r>
              <a:rPr lang="en-US" sz="2800" dirty="0" smtClean="0">
                <a:cs typeface="Times New Roman" pitchFamily="18" charset="0"/>
              </a:rPr>
              <a:t> الأفكار التي تهمّ </a:t>
            </a:r>
            <a:r>
              <a:rPr lang="en-US" sz="2800" dirty="0" err="1" smtClean="0">
                <a:cs typeface="Times New Roman" pitchFamily="18" charset="0"/>
              </a:rPr>
              <a:t>الناس</a:t>
            </a:r>
            <a:r>
              <a:rPr lang="en-US" sz="2800" dirty="0" smtClean="0">
                <a:cs typeface="Times New Roman" pitchFamily="18" charset="0"/>
              </a:rPr>
              <a:t> </a:t>
            </a:r>
            <a:r>
              <a:rPr lang="ar-JO" sz="2800" dirty="0" smtClean="0">
                <a:cs typeface="Times New Roman" pitchFamily="18" charset="0"/>
              </a:rPr>
              <a:t>بشكل كبير، و</a:t>
            </a:r>
            <a:r>
              <a:rPr lang="en-US" sz="2800" dirty="0" err="1" smtClean="0">
                <a:cs typeface="Times New Roman" pitchFamily="18" charset="0"/>
              </a:rPr>
              <a:t>الأشياء</a:t>
            </a:r>
            <a:r>
              <a:rPr lang="en-US" sz="2800" dirty="0" smtClean="0">
                <a:cs typeface="Times New Roman" pitchFamily="18" charset="0"/>
              </a:rPr>
              <a:t> التي </a:t>
            </a:r>
            <a:r>
              <a:rPr lang="en-US" sz="2800" dirty="0" err="1" smtClean="0">
                <a:cs typeface="Times New Roman" pitchFamily="18" charset="0"/>
              </a:rPr>
              <a:t>سوف</a:t>
            </a:r>
            <a:r>
              <a:rPr lang="en-US" sz="2800" dirty="0" smtClean="0">
                <a:cs typeface="Times New Roman" pitchFamily="18" charset="0"/>
              </a:rPr>
              <a:t> </a:t>
            </a:r>
            <a:r>
              <a:rPr lang="ar-JO" sz="2800" dirty="0" smtClean="0">
                <a:cs typeface="Times New Roman" pitchFamily="18" charset="0"/>
              </a:rPr>
              <a:t>ي</a:t>
            </a:r>
            <a:r>
              <a:rPr lang="en-US" sz="2800" dirty="0" err="1" smtClean="0">
                <a:cs typeface="Times New Roman" pitchFamily="18" charset="0"/>
              </a:rPr>
              <a:t>قدم</a:t>
            </a:r>
            <a:r>
              <a:rPr lang="en-US" sz="2800" dirty="0" smtClean="0">
                <a:cs typeface="Times New Roman" pitchFamily="18" charset="0"/>
              </a:rPr>
              <a:t> </a:t>
            </a:r>
            <a:r>
              <a:rPr lang="ar-JO" sz="2800" dirty="0" smtClean="0">
                <a:cs typeface="Times New Roman" pitchFamily="18" charset="0"/>
              </a:rPr>
              <a:t>الناس </a:t>
            </a:r>
            <a:r>
              <a:rPr lang="en-US" sz="2800" dirty="0" err="1" smtClean="0">
                <a:cs typeface="Times New Roman" pitchFamily="18" charset="0"/>
              </a:rPr>
              <a:t>التضحيات</a:t>
            </a:r>
            <a:r>
              <a:rPr lang="en-US" sz="2800" dirty="0" smtClean="0">
                <a:cs typeface="Times New Roman" pitchFamily="18" charset="0"/>
              </a:rPr>
              <a:t> من أجل الحصول عليها. </a:t>
            </a:r>
          </a:p>
          <a:p>
            <a:pPr algn="r" rtl="1">
              <a:buNone/>
            </a:pPr>
            <a:endParaRPr lang="en-US" sz="2800" b="1" dirty="0" smtClean="0">
              <a:cs typeface="Times New Roman" pitchFamily="18" charset="0"/>
            </a:endParaRPr>
          </a:p>
          <a:p>
            <a:pPr algn="r" rtl="1">
              <a:buNone/>
            </a:pPr>
            <a:r>
              <a:rPr lang="en-US" sz="2800" b="1" dirty="0" smtClean="0">
                <a:cs typeface="Times New Roman" pitchFamily="18" charset="0"/>
              </a:rPr>
              <a:t>	</a:t>
            </a:r>
            <a:r>
              <a:rPr lang="en-US" sz="2800" b="1" dirty="0" err="1" smtClean="0">
                <a:solidFill>
                  <a:srgbClr val="FF6600"/>
                </a:solidFill>
                <a:cs typeface="Times New Roman" pitchFamily="18" charset="0"/>
              </a:rPr>
              <a:t>المعتقدات</a:t>
            </a:r>
            <a:r>
              <a:rPr lang="en-US" sz="2800" b="1" dirty="0" smtClean="0">
                <a:cs typeface="Times New Roman" pitchFamily="18" charset="0"/>
              </a:rPr>
              <a:t> </a:t>
            </a:r>
            <a:r>
              <a:rPr lang="ar-JO" sz="2800" b="1" dirty="0" smtClean="0">
                <a:cs typeface="Times New Roman" pitchFamily="18" charset="0"/>
              </a:rPr>
              <a:t> </a:t>
            </a:r>
            <a:r>
              <a:rPr lang="ar-JO" sz="2800" dirty="0" smtClean="0">
                <a:cs typeface="Times New Roman" pitchFamily="18" charset="0"/>
              </a:rPr>
              <a:t>هي</a:t>
            </a:r>
            <a:r>
              <a:rPr lang="ar-JO" sz="2800" b="1" dirty="0" smtClean="0">
                <a:cs typeface="Times New Roman" pitchFamily="18" charset="0"/>
              </a:rPr>
              <a:t> </a:t>
            </a:r>
            <a:r>
              <a:rPr lang="en-US" sz="2800" dirty="0" err="1" smtClean="0">
                <a:cs typeface="Times New Roman" pitchFamily="18" charset="0"/>
              </a:rPr>
              <a:t>الافتراضات</a:t>
            </a:r>
            <a:r>
              <a:rPr lang="en-US" sz="2800" dirty="0" smtClean="0">
                <a:cs typeface="Times New Roman" pitchFamily="18" charset="0"/>
              </a:rPr>
              <a:t> الأساسية </a:t>
            </a:r>
            <a:r>
              <a:rPr lang="en-US" sz="2800" dirty="0" err="1" smtClean="0">
                <a:cs typeface="Times New Roman" pitchFamily="18" charset="0"/>
              </a:rPr>
              <a:t>التي</a:t>
            </a:r>
            <a:r>
              <a:rPr lang="en-US" sz="2800" dirty="0" smtClean="0">
                <a:cs typeface="Times New Roman" pitchFamily="18" charset="0"/>
              </a:rPr>
              <a:t> </a:t>
            </a:r>
            <a:r>
              <a:rPr lang="ar-JO" sz="2800" dirty="0" smtClean="0">
                <a:cs typeface="Times New Roman" pitchFamily="18" charset="0"/>
              </a:rPr>
              <a:t>تبنى عليها </a:t>
            </a:r>
            <a:r>
              <a:rPr lang="en-US" sz="2800" dirty="0" err="1" smtClean="0">
                <a:cs typeface="Times New Roman" pitchFamily="18" charset="0"/>
              </a:rPr>
              <a:t>القرارات</a:t>
            </a:r>
            <a:r>
              <a:rPr lang="en-US" sz="2800" dirty="0" smtClean="0">
                <a:cs typeface="Times New Roman" pitchFamily="18" charset="0"/>
              </a:rPr>
              <a:t>. وهي تشمل توقعاتنا حول الناس، </a:t>
            </a:r>
            <a:r>
              <a:rPr lang="ar-JO" sz="2800" dirty="0" smtClean="0">
                <a:cs typeface="Times New Roman" pitchFamily="18" charset="0"/>
              </a:rPr>
              <a:t>والسلطة،</a:t>
            </a:r>
            <a:r>
              <a:rPr lang="en-US" sz="2800" dirty="0" smtClean="0">
                <a:cs typeface="Times New Roman" pitchFamily="18" charset="0"/>
              </a:rPr>
              <a:t> </a:t>
            </a:r>
            <a:r>
              <a:rPr lang="ar-JO" sz="2800" dirty="0" smtClean="0">
                <a:cs typeface="Times New Roman" pitchFamily="18" charset="0"/>
              </a:rPr>
              <a:t>و</a:t>
            </a:r>
            <a:r>
              <a:rPr lang="en-US" sz="2800" dirty="0" err="1" smtClean="0">
                <a:cs typeface="Times New Roman" pitchFamily="18" charset="0"/>
              </a:rPr>
              <a:t>ما</a:t>
            </a:r>
            <a:r>
              <a:rPr lang="en-US" sz="2800" dirty="0" smtClean="0">
                <a:cs typeface="Times New Roman" pitchFamily="18" charset="0"/>
              </a:rPr>
              <a:t> </a:t>
            </a:r>
            <a:r>
              <a:rPr lang="en-US" sz="2800" dirty="0" err="1" smtClean="0">
                <a:cs typeface="Times New Roman" pitchFamily="18" charset="0"/>
              </a:rPr>
              <a:t>يجعل</a:t>
            </a:r>
            <a:r>
              <a:rPr lang="en-US" sz="2800" dirty="0" smtClean="0">
                <a:cs typeface="Times New Roman" pitchFamily="18" charset="0"/>
              </a:rPr>
              <a:t> </a:t>
            </a:r>
            <a:r>
              <a:rPr lang="en-US" sz="2800" dirty="0" err="1" smtClean="0">
                <a:cs typeface="Times New Roman" pitchFamily="18" charset="0"/>
              </a:rPr>
              <a:t>الأشياء</a:t>
            </a:r>
            <a:r>
              <a:rPr lang="ar-JO" sz="2800" dirty="0" smtClean="0">
                <a:cs typeface="Times New Roman" pitchFamily="18" charset="0"/>
              </a:rPr>
              <a:t> تحدث</a:t>
            </a:r>
            <a:r>
              <a:rPr lang="en-US" sz="2800" dirty="0" smtClean="0">
                <a:cs typeface="Times New Roman" pitchFamily="18" charset="0"/>
              </a:rPr>
              <a:t>، وما إلى ذلك. </a:t>
            </a:r>
          </a:p>
          <a:p>
            <a:pPr algn="r" rtl="1">
              <a:buNone/>
            </a:pPr>
            <a:endParaRPr lang="en-US" sz="2800" dirty="0" smtClean="0">
              <a:cs typeface="Times New Roman" pitchFamily="18" charset="0"/>
            </a:endParaRPr>
          </a:p>
          <a:p>
            <a:pPr algn="r" rtl="1">
              <a:buNone/>
            </a:pPr>
            <a:r>
              <a:rPr lang="en-US" sz="2800" b="1" dirty="0" smtClean="0">
                <a:cs typeface="Times New Roman" pitchFamily="18" charset="0"/>
              </a:rPr>
              <a:t>	</a:t>
            </a:r>
            <a:r>
              <a:rPr lang="en-US" sz="2800" b="1" dirty="0" err="1" smtClean="0">
                <a:solidFill>
                  <a:srgbClr val="FF6600"/>
                </a:solidFill>
                <a:cs typeface="Times New Roman" pitchFamily="18" charset="0"/>
              </a:rPr>
              <a:t>القيم</a:t>
            </a:r>
            <a:r>
              <a:rPr lang="en-US" sz="2800" dirty="0" smtClean="0">
                <a:solidFill>
                  <a:srgbClr val="FF6600"/>
                </a:solidFill>
                <a:cs typeface="Times New Roman" pitchFamily="18" charset="0"/>
              </a:rPr>
              <a:t> </a:t>
            </a:r>
            <a:r>
              <a:rPr lang="en-US" sz="2800" b="1" dirty="0" err="1" smtClean="0">
                <a:solidFill>
                  <a:srgbClr val="FF6600"/>
                </a:solidFill>
                <a:cs typeface="Times New Roman" pitchFamily="18" charset="0"/>
              </a:rPr>
              <a:t>والمعتقدات</a:t>
            </a:r>
            <a:r>
              <a:rPr lang="en-US" sz="2800" b="1" dirty="0" smtClean="0">
                <a:cs typeface="Times New Roman" pitchFamily="18" charset="0"/>
              </a:rPr>
              <a:t> </a:t>
            </a:r>
            <a:r>
              <a:rPr lang="en-US" sz="2800" dirty="0" err="1" smtClean="0">
                <a:cs typeface="Times New Roman" pitchFamily="18" charset="0"/>
              </a:rPr>
              <a:t>تح</a:t>
            </a:r>
            <a:r>
              <a:rPr lang="ar-JO" sz="2800" dirty="0" err="1" smtClean="0">
                <a:cs typeface="Times New Roman" pitchFamily="18" charset="0"/>
              </a:rPr>
              <a:t>دد</a:t>
            </a:r>
            <a:r>
              <a:rPr lang="en-US" sz="2800" dirty="0" smtClean="0">
                <a:cs typeface="Times New Roman" pitchFamily="18" charset="0"/>
              </a:rPr>
              <a:t> الأهداف التي </a:t>
            </a:r>
            <a:r>
              <a:rPr lang="en-US" sz="2800" dirty="0" err="1" smtClean="0">
                <a:cs typeface="Times New Roman" pitchFamily="18" charset="0"/>
              </a:rPr>
              <a:t>يجب</a:t>
            </a:r>
            <a:r>
              <a:rPr lang="en-US" sz="2800" dirty="0" smtClean="0">
                <a:cs typeface="Times New Roman" pitchFamily="18" charset="0"/>
              </a:rPr>
              <a:t> </a:t>
            </a:r>
            <a:r>
              <a:rPr lang="ar-JO" sz="2800" dirty="0" smtClean="0">
                <a:cs typeface="Times New Roman" pitchFamily="18" charset="0"/>
              </a:rPr>
              <a:t>توجيه</a:t>
            </a:r>
            <a:r>
              <a:rPr lang="en-US" sz="2800" dirty="0" smtClean="0">
                <a:cs typeface="Times New Roman" pitchFamily="18" charset="0"/>
              </a:rPr>
              <a:t> </a:t>
            </a:r>
            <a:r>
              <a:rPr lang="en-US" sz="2800" dirty="0" err="1" smtClean="0">
                <a:cs typeface="Times New Roman" pitchFamily="18" charset="0"/>
              </a:rPr>
              <a:t>المنظمة</a:t>
            </a:r>
            <a:r>
              <a:rPr lang="en-US" sz="2800" dirty="0" smtClean="0">
                <a:cs typeface="Times New Roman" pitchFamily="18" charset="0"/>
              </a:rPr>
              <a:t> </a:t>
            </a:r>
            <a:r>
              <a:rPr lang="ar-JO" sz="2800" dirty="0" smtClean="0">
                <a:cs typeface="Times New Roman" pitchFamily="18" charset="0"/>
              </a:rPr>
              <a:t>باتجاهها</a:t>
            </a:r>
            <a:r>
              <a:rPr lang="en-US" sz="2800" dirty="0" smtClean="0">
                <a:cs typeface="Times New Roman" pitchFamily="18" charset="0"/>
              </a:rPr>
              <a:t>، و</a:t>
            </a:r>
            <a:r>
              <a:rPr lang="ar-JO" sz="2800" dirty="0" smtClean="0">
                <a:cs typeface="Times New Roman" pitchFamily="18" charset="0"/>
              </a:rPr>
              <a:t>هي التي بناء عليها يتم قياس نجاح وقيمة المنظمة</a:t>
            </a:r>
            <a:r>
              <a:rPr lang="en-US" sz="2800" dirty="0" smtClean="0">
                <a:cs typeface="Times New Roman" pitchFamily="18" charset="0"/>
              </a:rPr>
              <a:t>. </a:t>
            </a:r>
          </a:p>
          <a:p>
            <a:pPr algn="r" rtl="1">
              <a:buNone/>
            </a:pP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0"/>
            <a:ext cx="9144000" cy="838200"/>
          </a:xfrm>
        </p:spPr>
        <p:txBody>
          <a:bodyPr/>
          <a:lstStyle/>
          <a:p>
            <a:pPr rtl="1"/>
            <a:r>
              <a:rPr lang="en-US" sz="3600" b="1" dirty="0" smtClean="0">
                <a:solidFill>
                  <a:srgbClr val="FF6600"/>
                </a:solidFill>
                <a:latin typeface="+mn-lt"/>
              </a:rPr>
              <a:t>النقابات </a:t>
            </a:r>
            <a:r>
              <a:rPr lang="en-US" sz="3600" b="1" dirty="0" err="1" smtClean="0">
                <a:solidFill>
                  <a:srgbClr val="FF6600"/>
                </a:solidFill>
                <a:latin typeface="+mn-lt"/>
              </a:rPr>
              <a:t>المهنية</a:t>
            </a:r>
            <a:r>
              <a:rPr lang="en-US" sz="3600" b="1" dirty="0" smtClean="0">
                <a:solidFill>
                  <a:srgbClr val="FF6600"/>
                </a:solidFill>
                <a:latin typeface="+mn-lt"/>
              </a:rPr>
              <a:t> – </a:t>
            </a:r>
            <a:r>
              <a:rPr lang="ar-JO" sz="3600" b="1" dirty="0" smtClean="0">
                <a:solidFill>
                  <a:srgbClr val="FF6600"/>
                </a:solidFill>
                <a:latin typeface="+mn-lt"/>
              </a:rPr>
              <a:t> ما وراء </a:t>
            </a:r>
            <a:r>
              <a:rPr lang="en-US" sz="3600" b="1" dirty="0" err="1" smtClean="0">
                <a:solidFill>
                  <a:srgbClr val="FF6600"/>
                </a:solidFill>
                <a:latin typeface="+mn-lt"/>
              </a:rPr>
              <a:t>الأجور</a:t>
            </a:r>
            <a:r>
              <a:rPr lang="en-US" sz="3600" b="1" dirty="0" smtClean="0">
                <a:solidFill>
                  <a:srgbClr val="FF6600"/>
                </a:solidFill>
                <a:latin typeface="+mn-lt"/>
              </a:rPr>
              <a:t> </a:t>
            </a:r>
            <a:r>
              <a:rPr lang="ar-JO" sz="3600" b="1" dirty="0" smtClean="0">
                <a:solidFill>
                  <a:srgbClr val="FF6600"/>
                </a:solidFill>
                <a:latin typeface="+mn-lt"/>
              </a:rPr>
              <a:t>والمنافع</a:t>
            </a:r>
            <a:r>
              <a:rPr lang="en-US" sz="3600" b="1" dirty="0" smtClean="0">
                <a:solidFill>
                  <a:srgbClr val="FF6600"/>
                </a:solidFill>
                <a:latin typeface="+mn-lt"/>
              </a:rPr>
              <a:t> </a:t>
            </a:r>
          </a:p>
        </p:txBody>
      </p:sp>
      <p:sp>
        <p:nvSpPr>
          <p:cNvPr id="98307" name="Rectangle 3"/>
          <p:cNvSpPr>
            <a:spLocks noGrp="1" noChangeArrowheads="1"/>
          </p:cNvSpPr>
          <p:nvPr>
            <p:ph type="body" sz="half" idx="3"/>
          </p:nvPr>
        </p:nvSpPr>
        <p:spPr>
          <a:xfrm>
            <a:off x="76200" y="2819400"/>
            <a:ext cx="8710642" cy="4038600"/>
          </a:xfrm>
        </p:spPr>
        <p:txBody>
          <a:bodyPr/>
          <a:lstStyle/>
          <a:p>
            <a:pPr algn="r" rtl="1">
              <a:lnSpc>
                <a:spcPct val="90000"/>
              </a:lnSpc>
            </a:pPr>
            <a:r>
              <a:rPr lang="ar-JO" sz="2400" dirty="0" smtClean="0"/>
              <a:t>هي منظمات </a:t>
            </a:r>
            <a:r>
              <a:rPr lang="ar-JO" sz="2400" b="1" dirty="0" smtClean="0">
                <a:solidFill>
                  <a:srgbClr val="FF6600"/>
                </a:solidFill>
              </a:rPr>
              <a:t>ل</a:t>
            </a:r>
            <a:r>
              <a:rPr lang="en-GB" sz="2400" b="1" dirty="0" err="1" smtClean="0">
                <a:solidFill>
                  <a:srgbClr val="FF6600"/>
                </a:solidFill>
              </a:rPr>
              <a:t>لفوز</a:t>
            </a:r>
            <a:r>
              <a:rPr lang="en-GB" sz="2400" b="1" dirty="0" smtClean="0">
                <a:solidFill>
                  <a:srgbClr val="FF6600"/>
                </a:solidFill>
              </a:rPr>
              <a:t> </a:t>
            </a:r>
            <a:r>
              <a:rPr lang="ar-JO" sz="2400" b="1" dirty="0" smtClean="0">
                <a:solidFill>
                  <a:srgbClr val="FF6600"/>
                </a:solidFill>
              </a:rPr>
              <a:t>بال</a:t>
            </a:r>
            <a:r>
              <a:rPr lang="en-GB" sz="2400" b="1" dirty="0" err="1" smtClean="0">
                <a:solidFill>
                  <a:srgbClr val="FF6600"/>
                </a:solidFill>
              </a:rPr>
              <a:t>حقوق</a:t>
            </a:r>
            <a:r>
              <a:rPr lang="en-GB" sz="2400" b="1" dirty="0" smtClean="0">
                <a:solidFill>
                  <a:srgbClr val="FF6600"/>
                </a:solidFill>
              </a:rPr>
              <a:t>  </a:t>
            </a:r>
          </a:p>
          <a:p>
            <a:pPr algn="r" rtl="1">
              <a:lnSpc>
                <a:spcPct val="90000"/>
              </a:lnSpc>
            </a:pPr>
            <a:r>
              <a:rPr lang="ar-JO" sz="2400" dirty="0" smtClean="0"/>
              <a:t>آليات </a:t>
            </a:r>
            <a:r>
              <a:rPr lang="ar-JO" sz="2400" b="1" dirty="0" smtClean="0">
                <a:solidFill>
                  <a:srgbClr val="FF6600"/>
                </a:solidFill>
              </a:rPr>
              <a:t>ل</a:t>
            </a:r>
            <a:r>
              <a:rPr lang="en-GB" sz="2400" b="1" dirty="0" err="1" smtClean="0">
                <a:solidFill>
                  <a:srgbClr val="FF6600"/>
                </a:solidFill>
              </a:rPr>
              <a:t>ممارسة</a:t>
            </a:r>
            <a:r>
              <a:rPr lang="en-GB" sz="2400" b="1" dirty="0" smtClean="0">
                <a:solidFill>
                  <a:srgbClr val="FF6600"/>
                </a:solidFill>
              </a:rPr>
              <a:t> الحقوق </a:t>
            </a:r>
          </a:p>
          <a:p>
            <a:pPr algn="r" rtl="1">
              <a:lnSpc>
                <a:spcPct val="90000"/>
              </a:lnSpc>
            </a:pPr>
            <a:r>
              <a:rPr lang="ar-JO" sz="2400" dirty="0" smtClean="0"/>
              <a:t>مدارس</a:t>
            </a:r>
            <a:r>
              <a:rPr lang="en-GB" sz="2400" b="1" dirty="0" smtClean="0">
                <a:solidFill>
                  <a:srgbClr val="FF6600"/>
                </a:solidFill>
              </a:rPr>
              <a:t> </a:t>
            </a:r>
            <a:r>
              <a:rPr lang="ar-JO" sz="2400" b="1" dirty="0" smtClean="0">
                <a:solidFill>
                  <a:srgbClr val="FF6600"/>
                </a:solidFill>
              </a:rPr>
              <a:t>ل</a:t>
            </a:r>
            <a:r>
              <a:rPr lang="en-GB" sz="2400" b="1" dirty="0" err="1" smtClean="0">
                <a:solidFill>
                  <a:srgbClr val="FF6600"/>
                </a:solidFill>
              </a:rPr>
              <a:t>لديمقراطية</a:t>
            </a:r>
            <a:r>
              <a:rPr lang="en-GB" sz="2400" dirty="0" smtClean="0"/>
              <a:t> - حق المشاركة في القرارات التي </a:t>
            </a:r>
            <a:r>
              <a:rPr lang="en-GB" sz="2400" dirty="0" err="1" smtClean="0"/>
              <a:t>تؤثر</a:t>
            </a:r>
            <a:r>
              <a:rPr lang="en-GB" sz="2400" dirty="0" smtClean="0"/>
              <a:t> </a:t>
            </a:r>
            <a:r>
              <a:rPr lang="ar-JO" sz="2400" dirty="0" smtClean="0"/>
              <a:t>عليك</a:t>
            </a:r>
            <a:r>
              <a:rPr lang="en-GB" sz="2400" dirty="0" smtClean="0"/>
              <a:t> </a:t>
            </a:r>
          </a:p>
          <a:p>
            <a:pPr algn="r" rtl="1">
              <a:lnSpc>
                <a:spcPct val="90000"/>
              </a:lnSpc>
            </a:pPr>
            <a:r>
              <a:rPr lang="ar-JO" sz="2400" dirty="0" smtClean="0"/>
              <a:t>تبني</a:t>
            </a:r>
            <a:r>
              <a:rPr lang="en-GB" sz="2400" b="1" dirty="0" smtClean="0">
                <a:solidFill>
                  <a:srgbClr val="FF6600"/>
                </a:solidFill>
              </a:rPr>
              <a:t> </a:t>
            </a:r>
            <a:r>
              <a:rPr lang="ar-JO" sz="2400" b="1" dirty="0" smtClean="0">
                <a:solidFill>
                  <a:srgbClr val="FF6600"/>
                </a:solidFill>
              </a:rPr>
              <a:t>ال</a:t>
            </a:r>
            <a:r>
              <a:rPr lang="en-GB" sz="2400" b="1" dirty="0" err="1" smtClean="0">
                <a:solidFill>
                  <a:srgbClr val="FF6600"/>
                </a:solidFill>
              </a:rPr>
              <a:t>مجتمع</a:t>
            </a:r>
            <a:r>
              <a:rPr lang="ar-JO" sz="2400" b="1" dirty="0" smtClean="0">
                <a:solidFill>
                  <a:srgbClr val="FF6600"/>
                </a:solidFill>
              </a:rPr>
              <a:t>ات</a:t>
            </a:r>
            <a:r>
              <a:rPr lang="en-GB" sz="2400" b="1" dirty="0" smtClean="0">
                <a:solidFill>
                  <a:srgbClr val="FF6600"/>
                </a:solidFill>
              </a:rPr>
              <a:t> </a:t>
            </a:r>
            <a:r>
              <a:rPr lang="ar-JO" sz="2400" b="1" dirty="0" smtClean="0">
                <a:solidFill>
                  <a:srgbClr val="FF6600"/>
                </a:solidFill>
              </a:rPr>
              <a:t>ذات المصالح المشتركة </a:t>
            </a:r>
            <a:r>
              <a:rPr lang="en-GB" sz="2400" dirty="0" err="1" smtClean="0"/>
              <a:t>بين</a:t>
            </a:r>
            <a:r>
              <a:rPr lang="en-GB" sz="2400" dirty="0" smtClean="0"/>
              <a:t> </a:t>
            </a:r>
            <a:r>
              <a:rPr lang="en-GB" sz="2400" dirty="0" err="1" smtClean="0"/>
              <a:t>اعضا</a:t>
            </a:r>
            <a:r>
              <a:rPr lang="ar-JO" sz="2400" dirty="0" err="1" smtClean="0"/>
              <a:t>ئها</a:t>
            </a:r>
            <a:r>
              <a:rPr lang="en-GB" sz="2400" dirty="0" smtClean="0"/>
              <a:t>، </a:t>
            </a:r>
            <a:r>
              <a:rPr lang="ar-JO" sz="2400" dirty="0" smtClean="0"/>
              <a:t>و</a:t>
            </a:r>
            <a:r>
              <a:rPr lang="en-GB" sz="2400" dirty="0" err="1" smtClean="0"/>
              <a:t>مع</a:t>
            </a:r>
            <a:r>
              <a:rPr lang="en-GB" sz="2400" dirty="0" smtClean="0"/>
              <a:t> المجتمع الأوسع </a:t>
            </a:r>
          </a:p>
          <a:p>
            <a:pPr algn="r" rtl="1">
              <a:lnSpc>
                <a:spcPct val="90000"/>
              </a:lnSpc>
            </a:pPr>
            <a:r>
              <a:rPr lang="ar-JO" sz="2400" dirty="0" smtClean="0"/>
              <a:t>ت</a:t>
            </a:r>
            <a:r>
              <a:rPr lang="en-GB" sz="2400" dirty="0" err="1" smtClean="0"/>
              <a:t>وفر</a:t>
            </a:r>
            <a:r>
              <a:rPr lang="en-GB" sz="2400" dirty="0" smtClean="0">
                <a:solidFill>
                  <a:srgbClr val="FF6600"/>
                </a:solidFill>
              </a:rPr>
              <a:t> "</a:t>
            </a:r>
            <a:r>
              <a:rPr lang="en-GB" sz="2400" b="1" dirty="0" smtClean="0">
                <a:solidFill>
                  <a:srgbClr val="FF6600"/>
                </a:solidFill>
              </a:rPr>
              <a:t>صوت" </a:t>
            </a:r>
            <a:r>
              <a:rPr lang="en-GB" sz="2400" dirty="0" err="1" smtClean="0"/>
              <a:t>مقابل</a:t>
            </a:r>
            <a:r>
              <a:rPr lang="en-GB" sz="2400" b="1" dirty="0" smtClean="0">
                <a:solidFill>
                  <a:srgbClr val="FF6600"/>
                </a:solidFill>
              </a:rPr>
              <a:t> ”</a:t>
            </a:r>
            <a:r>
              <a:rPr lang="ar-JO" sz="2400" b="1" dirty="0" smtClean="0">
                <a:solidFill>
                  <a:srgbClr val="FF6600"/>
                </a:solidFill>
              </a:rPr>
              <a:t>مخرج</a:t>
            </a:r>
            <a:r>
              <a:rPr lang="en-GB" sz="2400" b="1" dirty="0" smtClean="0">
                <a:solidFill>
                  <a:srgbClr val="FF6600"/>
                </a:solidFill>
              </a:rPr>
              <a:t>"</a:t>
            </a:r>
            <a:r>
              <a:rPr lang="en-GB" sz="2400" dirty="0" smtClean="0"/>
              <a:t> </a:t>
            </a:r>
            <a:r>
              <a:rPr lang="ar-JO" sz="2400" dirty="0" smtClean="0"/>
              <a:t>- وتزود</a:t>
            </a:r>
            <a:r>
              <a:rPr lang="en-GB" sz="2400" dirty="0" smtClean="0"/>
              <a:t> </a:t>
            </a:r>
            <a:r>
              <a:rPr lang="ar-JO" sz="2400" dirty="0" smtClean="0"/>
              <a:t>ال</a:t>
            </a:r>
            <a:r>
              <a:rPr lang="en-GB" sz="2400" dirty="0" err="1" smtClean="0"/>
              <a:t>إدارة</a:t>
            </a:r>
            <a:r>
              <a:rPr lang="en-GB" sz="2400" dirty="0" smtClean="0"/>
              <a:t> </a:t>
            </a:r>
            <a:r>
              <a:rPr lang="ar-JO" sz="2400" dirty="0" err="1" smtClean="0"/>
              <a:t>بـ</a:t>
            </a:r>
            <a:r>
              <a:rPr lang="en-GB" sz="2400" b="1" dirty="0" smtClean="0">
                <a:solidFill>
                  <a:srgbClr val="FF6600"/>
                </a:solidFill>
              </a:rPr>
              <a:t>”</a:t>
            </a:r>
            <a:r>
              <a:rPr lang="ar-JO" sz="2400" b="1" dirty="0" smtClean="0">
                <a:solidFill>
                  <a:srgbClr val="FF6600"/>
                </a:solidFill>
              </a:rPr>
              <a:t>التغذية الراجعة</a:t>
            </a:r>
            <a:r>
              <a:rPr lang="en-GB" sz="2400" b="1" dirty="0" smtClean="0">
                <a:solidFill>
                  <a:srgbClr val="FF6600"/>
                </a:solidFill>
              </a:rPr>
              <a:t>"</a:t>
            </a:r>
            <a:r>
              <a:rPr lang="en-GB" sz="2400" dirty="0" smtClean="0">
                <a:solidFill>
                  <a:srgbClr val="FF6600"/>
                </a:solidFill>
              </a:rPr>
              <a:t> </a:t>
            </a:r>
            <a:r>
              <a:rPr lang="ar-JO" sz="2400" dirty="0" smtClean="0"/>
              <a:t> الضرورية </a:t>
            </a:r>
            <a:r>
              <a:rPr lang="en-GB" sz="2400" dirty="0" err="1" smtClean="0"/>
              <a:t>لتحسين</a:t>
            </a:r>
            <a:r>
              <a:rPr lang="en-GB" sz="2400" dirty="0" smtClean="0"/>
              <a:t> </a:t>
            </a:r>
            <a:r>
              <a:rPr lang="ar-JO" sz="2400" dirty="0" smtClean="0"/>
              <a:t>الأنظمة</a:t>
            </a:r>
            <a:endParaRPr lang="en-GB" sz="2400" dirty="0" smtClean="0"/>
          </a:p>
          <a:p>
            <a:pPr algn="r" rtl="1">
              <a:lnSpc>
                <a:spcPct val="90000"/>
              </a:lnSpc>
              <a:tabLst>
                <a:tab pos="727075" algn="l"/>
              </a:tabLst>
            </a:pPr>
            <a:r>
              <a:rPr lang="ar-JO" sz="2400" dirty="0" smtClean="0"/>
              <a:t>عبارة عن </a:t>
            </a:r>
            <a:r>
              <a:rPr lang="ar-JO" sz="2400" dirty="0" err="1" smtClean="0"/>
              <a:t>موسسة</a:t>
            </a:r>
            <a:r>
              <a:rPr lang="ar-JO" sz="2400" dirty="0" smtClean="0"/>
              <a:t> رئيسية من مؤسسات </a:t>
            </a:r>
            <a:r>
              <a:rPr lang="en-GB" sz="2400" dirty="0" err="1" smtClean="0"/>
              <a:t>المجتمع</a:t>
            </a:r>
            <a:r>
              <a:rPr lang="en-GB" sz="2400" dirty="0" smtClean="0"/>
              <a:t> المدني، </a:t>
            </a:r>
            <a:r>
              <a:rPr lang="en-GB" sz="2400" b="1" dirty="0" err="1" smtClean="0">
                <a:solidFill>
                  <a:srgbClr val="FF6600"/>
                </a:solidFill>
              </a:rPr>
              <a:t>تع</a:t>
            </a:r>
            <a:r>
              <a:rPr lang="ar-JO" sz="2400" b="1" dirty="0" smtClean="0">
                <a:solidFill>
                  <a:srgbClr val="FF6600"/>
                </a:solidFill>
              </a:rPr>
              <a:t>ز</a:t>
            </a:r>
            <a:r>
              <a:rPr lang="en-GB" sz="2400" b="1" dirty="0" smtClean="0">
                <a:solidFill>
                  <a:srgbClr val="FF6600"/>
                </a:solidFill>
              </a:rPr>
              <a:t>ز الديمقراطية</a:t>
            </a:r>
            <a:r>
              <a:rPr lang="en-GB" sz="2400" dirty="0" smtClean="0">
                <a:solidFill>
                  <a:srgbClr val="FF6600"/>
                </a:solidFill>
              </a:rPr>
              <a:t> </a:t>
            </a:r>
            <a:r>
              <a:rPr lang="en-GB" sz="2400" dirty="0" smtClean="0"/>
              <a:t>في مكان العمل، </a:t>
            </a:r>
            <a:r>
              <a:rPr lang="ar-JO" sz="2400" dirty="0" smtClean="0"/>
              <a:t>وتعزز العدالة والمساواة </a:t>
            </a:r>
            <a:r>
              <a:rPr lang="en-GB" sz="2400" dirty="0" err="1" smtClean="0"/>
              <a:t>الاقتصادية</a:t>
            </a:r>
            <a:r>
              <a:rPr lang="en-GB" sz="2400" dirty="0" smtClean="0"/>
              <a:t> </a:t>
            </a:r>
            <a:r>
              <a:rPr lang="en-GB" sz="2400" dirty="0" err="1" smtClean="0"/>
              <a:t>الاجتماعية</a:t>
            </a:r>
            <a:r>
              <a:rPr lang="ar-JO" sz="2400" dirty="0" err="1" smtClean="0"/>
              <a:t>.</a:t>
            </a:r>
            <a:endParaRPr lang="en-GB" sz="2400" b="1" dirty="0" smtClean="0"/>
          </a:p>
          <a:p>
            <a:pPr algn="r" rtl="1">
              <a:lnSpc>
                <a:spcPct val="90000"/>
              </a:lnSpc>
              <a:buFontTx/>
              <a:buNone/>
            </a:pPr>
            <a:endParaRPr lang="en-US" sz="2400" dirty="0" smtClean="0">
              <a:latin typeface="Times New Roman" pitchFamily="18" charset="0"/>
            </a:endParaRPr>
          </a:p>
        </p:txBody>
      </p:sp>
      <p:pic>
        <p:nvPicPr>
          <p:cNvPr id="8" name="Picture 7" descr="end cheap labour.jpg"/>
          <p:cNvPicPr>
            <a:picLocks noChangeAspect="1"/>
          </p:cNvPicPr>
          <p:nvPr/>
        </p:nvPicPr>
        <p:blipFill>
          <a:blip r:embed="rId3" cstate="print"/>
          <a:stretch>
            <a:fillRect/>
          </a:stretch>
        </p:blipFill>
        <p:spPr>
          <a:xfrm>
            <a:off x="6430084" y="933923"/>
            <a:ext cx="2456033" cy="1637355"/>
          </a:xfrm>
          <a:prstGeom prst="rect">
            <a:avLst/>
          </a:prstGeom>
        </p:spPr>
      </p:pic>
      <p:pic>
        <p:nvPicPr>
          <p:cNvPr id="11" name="Picture 10" descr="DH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85731" y="1069964"/>
            <a:ext cx="1446959" cy="1481566"/>
          </a:xfrm>
          <a:prstGeom prst="rect">
            <a:avLst/>
          </a:prstGeom>
        </p:spPr>
      </p:pic>
      <p:pic>
        <p:nvPicPr>
          <p:cNvPr id="13" name="Content Placeholder 12" descr="Not Silent not Violent.jpg"/>
          <p:cNvPicPr>
            <a:picLocks noGrp="1" noChangeAspect="1"/>
          </p:cNvPicPr>
          <p:nvPr>
            <p:ph sz="quarter" idx="1"/>
          </p:nvPr>
        </p:nvPicPr>
        <p:blipFill>
          <a:blip r:embed="rId5" cstate="email">
            <a:extLst>
              <a:ext uri="{28A0092B-C50C-407E-A947-70E740481C1C}">
                <a14:useLocalDpi xmlns:a14="http://schemas.microsoft.com/office/drawing/2010/main"/>
              </a:ext>
            </a:extLst>
          </a:blip>
          <a:stretch>
            <a:fillRect/>
          </a:stretch>
        </p:blipFill>
        <p:spPr>
          <a:xfrm>
            <a:off x="277721" y="947148"/>
            <a:ext cx="2644959" cy="176330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3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3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83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83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83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rot="10800000" flipV="1">
            <a:off x="457200" y="2714620"/>
            <a:ext cx="84582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JO" sz="2400" b="1" i="0" u="none" strike="noStrike" cap="none" normalizeH="0" baseline="0" dirty="0" smtClean="0">
                <a:ln>
                  <a:noFill/>
                </a:ln>
                <a:solidFill>
                  <a:schemeClr val="tx1"/>
                </a:solidFill>
                <a:effectLst/>
                <a:ea typeface="Calibri" pitchFamily="34" charset="0"/>
                <a:cs typeface="Times New Roman" pitchFamily="18" charset="0"/>
              </a:rPr>
              <a:t>اكتب </a:t>
            </a:r>
            <a:r>
              <a:rPr kumimoji="0" lang="en-GB" sz="2400" b="1" i="0" u="none" strike="noStrike" cap="none" normalizeH="0" baseline="0" dirty="0" err="1" smtClean="0">
                <a:ln>
                  <a:noFill/>
                </a:ln>
                <a:solidFill>
                  <a:schemeClr val="tx1"/>
                </a:solidFill>
                <a:effectLst/>
                <a:ea typeface="Calibri" pitchFamily="34" charset="0"/>
                <a:cs typeface="Times New Roman" pitchFamily="18" charset="0"/>
              </a:rPr>
              <a:t>بيان</a:t>
            </a:r>
            <a:r>
              <a:rPr kumimoji="0" lang="en-GB" sz="2400" b="1" i="0" u="none" strike="noStrike" cap="none" normalizeH="0" baseline="0" dirty="0" smtClean="0">
                <a:ln>
                  <a:noFill/>
                </a:ln>
                <a:solidFill>
                  <a:schemeClr val="tx1"/>
                </a:solidFill>
                <a:effectLst/>
                <a:ea typeface="Calibri" pitchFamily="34" charset="0"/>
                <a:cs typeface="Times New Roman" pitchFamily="18" charset="0"/>
              </a:rPr>
              <a:t> </a:t>
            </a:r>
            <a:r>
              <a:rPr kumimoji="0" lang="ar-JO" sz="2400" b="1" i="0" u="none" strike="noStrike" cap="none" normalizeH="0" baseline="0" dirty="0" smtClean="0">
                <a:ln>
                  <a:noFill/>
                </a:ln>
                <a:solidFill>
                  <a:schemeClr val="tx1"/>
                </a:solidFill>
                <a:effectLst/>
                <a:ea typeface="Calibri" pitchFamily="34" charset="0"/>
                <a:cs typeface="Times New Roman" pitchFamily="18" charset="0"/>
              </a:rPr>
              <a:t>ال</a:t>
            </a:r>
            <a:r>
              <a:rPr kumimoji="0" lang="en-GB" sz="2400" b="1" i="0" u="none" strike="noStrike" cap="none" normalizeH="0" baseline="0" dirty="0" err="1" smtClean="0">
                <a:ln>
                  <a:noFill/>
                </a:ln>
                <a:solidFill>
                  <a:schemeClr val="tx1"/>
                </a:solidFill>
                <a:effectLst/>
                <a:ea typeface="Calibri" pitchFamily="34" charset="0"/>
                <a:cs typeface="Times New Roman" pitchFamily="18" charset="0"/>
              </a:rPr>
              <a:t>مهمة</a:t>
            </a:r>
            <a:r>
              <a:rPr kumimoji="0" lang="en-GB" sz="2400" b="1" i="0" u="none" strike="noStrike" cap="none" normalizeH="0" baseline="0" dirty="0" smtClean="0">
                <a:ln>
                  <a:noFill/>
                </a:ln>
                <a:solidFill>
                  <a:schemeClr val="tx1"/>
                </a:solidFill>
                <a:effectLst/>
                <a:ea typeface="Calibri" pitchFamily="34" charset="0"/>
                <a:cs typeface="Times New Roman" pitchFamily="18" charset="0"/>
              </a:rPr>
              <a:t> </a:t>
            </a:r>
            <a:r>
              <a:rPr kumimoji="0" lang="ar-JO" sz="2400" b="1" i="0" u="none" strike="noStrike" cap="none" normalizeH="0" baseline="0" dirty="0" smtClean="0">
                <a:ln>
                  <a:noFill/>
                </a:ln>
                <a:solidFill>
                  <a:schemeClr val="tx1"/>
                </a:solidFill>
                <a:effectLst/>
                <a:ea typeface="Calibri" pitchFamily="34" charset="0"/>
                <a:cs typeface="Times New Roman" pitchFamily="18" charset="0"/>
              </a:rPr>
              <a:t>بحيث </a:t>
            </a:r>
            <a:r>
              <a:rPr kumimoji="0" lang="en-GB" sz="2400" b="1" i="0" u="none" strike="noStrike" cap="none" normalizeH="0" baseline="0" dirty="0" err="1" smtClean="0">
                <a:ln>
                  <a:noFill/>
                </a:ln>
                <a:solidFill>
                  <a:schemeClr val="tx1"/>
                </a:solidFill>
                <a:effectLst/>
                <a:ea typeface="Calibri" pitchFamily="34" charset="0"/>
                <a:cs typeface="Times New Roman" pitchFamily="18" charset="0"/>
              </a:rPr>
              <a:t>يمكنك</a:t>
            </a:r>
            <a:r>
              <a:rPr kumimoji="0" lang="en-GB" sz="2400" b="1" i="0" u="none" strike="noStrike" cap="none" normalizeH="0" baseline="0" dirty="0" smtClean="0">
                <a:ln>
                  <a:noFill/>
                </a:ln>
                <a:solidFill>
                  <a:schemeClr val="tx1"/>
                </a:solidFill>
                <a:effectLst/>
                <a:ea typeface="Calibri" pitchFamily="34" charset="0"/>
                <a:cs typeface="Times New Roman" pitchFamily="18" charset="0"/>
              </a:rPr>
              <a:t> </a:t>
            </a:r>
            <a:r>
              <a:rPr kumimoji="0" lang="en-GB" sz="2400" b="1" i="0" u="none" strike="noStrike" cap="none" normalizeH="0" baseline="0" dirty="0" err="1" smtClean="0">
                <a:ln>
                  <a:noFill/>
                </a:ln>
                <a:solidFill>
                  <a:schemeClr val="tx1"/>
                </a:solidFill>
                <a:effectLst/>
                <a:ea typeface="Calibri" pitchFamily="34" charset="0"/>
                <a:cs typeface="Times New Roman" pitchFamily="18" charset="0"/>
              </a:rPr>
              <a:t>استخدامه</a:t>
            </a:r>
            <a:r>
              <a:rPr kumimoji="0" lang="en-GB" sz="2400" b="1" i="0" u="none" strike="noStrike" cap="none" normalizeH="0" baseline="0" dirty="0" smtClean="0">
                <a:ln>
                  <a:noFill/>
                </a:ln>
                <a:solidFill>
                  <a:schemeClr val="tx1"/>
                </a:solidFill>
                <a:effectLst/>
                <a:ea typeface="Calibri" pitchFamily="34" charset="0"/>
                <a:cs typeface="Times New Roman" pitchFamily="18" charset="0"/>
              </a:rPr>
              <a:t> </a:t>
            </a:r>
            <a:r>
              <a:rPr kumimoji="0" lang="en-GB" sz="2400" b="1" i="0" u="none" strike="noStrike" cap="none" normalizeH="0" baseline="0" dirty="0" err="1" smtClean="0">
                <a:ln>
                  <a:noFill/>
                </a:ln>
                <a:solidFill>
                  <a:schemeClr val="tx1"/>
                </a:solidFill>
                <a:effectLst/>
                <a:ea typeface="Calibri" pitchFamily="34" charset="0"/>
                <a:cs typeface="Times New Roman" pitchFamily="18" charset="0"/>
              </a:rPr>
              <a:t>فعلاً</a:t>
            </a:r>
            <a:r>
              <a:rPr kumimoji="0" lang="en-GB" sz="2400" b="1" i="0" u="none" strike="noStrike" cap="none" normalizeH="0" baseline="0" dirty="0" smtClean="0">
                <a:ln>
                  <a:noFill/>
                </a:ln>
                <a:solidFill>
                  <a:schemeClr val="tx1"/>
                </a:solidFill>
                <a:effectLst/>
                <a:ea typeface="Calibri" pitchFamily="34" charset="0"/>
                <a:cs typeface="Times New Roman" pitchFamily="18" charset="0"/>
              </a:rPr>
              <a:t> </a:t>
            </a:r>
            <a:r>
              <a:rPr kumimoji="0" lang="ar-JO" sz="2400" b="1" i="0" u="none" strike="noStrike" cap="none" normalizeH="0" baseline="0" dirty="0" smtClean="0">
                <a:ln>
                  <a:noFill/>
                </a:ln>
                <a:solidFill>
                  <a:schemeClr val="tx1"/>
                </a:solidFill>
                <a:effectLst/>
                <a:ea typeface="Calibri" pitchFamily="34" charset="0"/>
                <a:cs typeface="Times New Roman" pitchFamily="18" charset="0"/>
              </a:rPr>
              <a:t>أثناء</a:t>
            </a:r>
            <a:r>
              <a:rPr kumimoji="0" lang="en-GB" sz="2400" b="1" i="0" u="none" strike="noStrike" cap="none" normalizeH="0" baseline="0" dirty="0" smtClean="0">
                <a:ln>
                  <a:noFill/>
                </a:ln>
                <a:solidFill>
                  <a:schemeClr val="tx1"/>
                </a:solidFill>
                <a:effectLst/>
                <a:ea typeface="Calibri" pitchFamily="34" charset="0"/>
                <a:cs typeface="Times New Roman" pitchFamily="18" charset="0"/>
              </a:rPr>
              <a:t> </a:t>
            </a:r>
            <a:r>
              <a:rPr kumimoji="0" lang="en-GB" sz="2400" b="1" i="0" u="none" strike="noStrike" cap="none" normalizeH="0" baseline="0" dirty="0" err="1" smtClean="0">
                <a:ln>
                  <a:noFill/>
                </a:ln>
                <a:solidFill>
                  <a:schemeClr val="tx1"/>
                </a:solidFill>
                <a:effectLst/>
                <a:ea typeface="Calibri" pitchFamily="34" charset="0"/>
                <a:cs typeface="Times New Roman" pitchFamily="18" charset="0"/>
              </a:rPr>
              <a:t>محادثات</a:t>
            </a:r>
            <a:r>
              <a:rPr kumimoji="0" lang="ar-JO" sz="2400" b="1" i="0" u="none" strike="noStrike" cap="none" normalizeH="0" baseline="0" dirty="0" smtClean="0">
                <a:ln>
                  <a:noFill/>
                </a:ln>
                <a:solidFill>
                  <a:schemeClr val="tx1"/>
                </a:solidFill>
                <a:effectLst/>
                <a:ea typeface="Calibri" pitchFamily="34" charset="0"/>
                <a:cs typeface="Times New Roman" pitchFamily="18" charset="0"/>
              </a:rPr>
              <a:t>ك</a:t>
            </a:r>
            <a:r>
              <a:rPr kumimoji="0" lang="en-GB" sz="2400" b="1" i="0" u="none" strike="noStrike" cap="none" normalizeH="0" baseline="0" dirty="0" smtClean="0">
                <a:ln>
                  <a:noFill/>
                </a:ln>
                <a:solidFill>
                  <a:schemeClr val="tx1"/>
                </a:solidFill>
                <a:effectLst/>
                <a:ea typeface="Calibri" pitchFamily="34" charset="0"/>
                <a:cs typeface="Times New Roman" pitchFamily="18" charset="0"/>
              </a:rPr>
              <a:t> </a:t>
            </a:r>
            <a:r>
              <a:rPr kumimoji="0" lang="en-GB" sz="2400" b="1" i="0" u="none" strike="noStrike" cap="none" normalizeH="0" baseline="0" dirty="0" err="1" smtClean="0">
                <a:ln>
                  <a:noFill/>
                </a:ln>
                <a:solidFill>
                  <a:schemeClr val="tx1"/>
                </a:solidFill>
                <a:effectLst/>
                <a:ea typeface="Calibri" pitchFamily="34" charset="0"/>
                <a:cs typeface="Times New Roman" pitchFamily="18" charset="0"/>
              </a:rPr>
              <a:t>اليومية</a:t>
            </a:r>
            <a:r>
              <a:rPr kumimoji="0" lang="en-GB" sz="2400" b="1" i="0" u="none" strike="noStrike" cap="none" normalizeH="0" baseline="0" dirty="0" smtClean="0">
                <a:ln>
                  <a:noFill/>
                </a:ln>
                <a:solidFill>
                  <a:schemeClr val="tx1"/>
                </a:solidFill>
                <a:effectLst/>
                <a:ea typeface="Calibri" pitchFamily="34" charset="0"/>
                <a:cs typeface="Times New Roman" pitchFamily="18" charset="0"/>
              </a:rPr>
              <a:t> ! </a:t>
            </a:r>
            <a:r>
              <a:rPr kumimoji="0" lang="ar-JO" sz="2400" b="1" i="0" u="none" strike="noStrike" cap="none" normalizeH="0" baseline="0" dirty="0" smtClean="0">
                <a:ln>
                  <a:noFill/>
                </a:ln>
                <a:solidFill>
                  <a:schemeClr val="tx1"/>
                </a:solidFill>
                <a:effectLst/>
                <a:ea typeface="Calibri" pitchFamily="34" charset="0"/>
                <a:cs typeface="Times New Roman" pitchFamily="18" charset="0"/>
              </a:rPr>
              <a:t> </a:t>
            </a:r>
            <a:r>
              <a:rPr kumimoji="0" lang="ar-JO" sz="2400" b="0" i="0" u="none" strike="noStrike" cap="none" normalizeH="0" baseline="0" dirty="0" smtClean="0">
                <a:ln>
                  <a:noFill/>
                </a:ln>
                <a:solidFill>
                  <a:schemeClr val="tx1"/>
                </a:solidFill>
                <a:effectLst/>
                <a:ea typeface="Calibri" pitchFamily="34" charset="0"/>
                <a:cs typeface="Times New Roman" pitchFamily="18" charset="0"/>
              </a:rPr>
              <a:t>قادة النقابات </a:t>
            </a:r>
            <a:r>
              <a:rPr kumimoji="0" lang="en-GB" sz="2400" b="0" i="0" u="none" strike="noStrike" cap="none" normalizeH="0" baseline="0" dirty="0" err="1" smtClean="0">
                <a:ln>
                  <a:noFill/>
                </a:ln>
                <a:solidFill>
                  <a:schemeClr val="tx1"/>
                </a:solidFill>
                <a:effectLst/>
                <a:ea typeface="Calibri" pitchFamily="34" charset="0"/>
                <a:cs typeface="Times New Roman" pitchFamily="18" charset="0"/>
              </a:rPr>
              <a:t>والناشطين</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 </a:t>
            </a:r>
            <a:r>
              <a:rPr kumimoji="0" lang="ar-JO" sz="2400" b="0" i="0" u="none" strike="noStrike" cap="none" normalizeH="0" baseline="0" dirty="0" smtClean="0">
                <a:ln>
                  <a:noFill/>
                </a:ln>
                <a:solidFill>
                  <a:schemeClr val="tx1"/>
                </a:solidFill>
                <a:effectLst/>
                <a:ea typeface="Calibri" pitchFamily="34" charset="0"/>
                <a:cs typeface="Times New Roman" pitchFamily="18" charset="0"/>
              </a:rPr>
              <a:t>مدعوون </a:t>
            </a:r>
            <a:r>
              <a:rPr kumimoji="0" lang="en-GB" sz="2400" b="0" i="0" u="none" strike="noStrike" cap="none" normalizeH="0" baseline="0" dirty="0" err="1" smtClean="0">
                <a:ln>
                  <a:noFill/>
                </a:ln>
                <a:solidFill>
                  <a:schemeClr val="tx1"/>
                </a:solidFill>
                <a:effectLst/>
                <a:ea typeface="Calibri" pitchFamily="34" charset="0"/>
                <a:cs typeface="Times New Roman" pitchFamily="18" charset="0"/>
              </a:rPr>
              <a:t>إلى</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 </a:t>
            </a:r>
            <a:r>
              <a:rPr kumimoji="0" lang="en-GB" sz="2400" b="0" i="0" u="none" strike="noStrike" cap="none" normalizeH="0" baseline="0" dirty="0" err="1" smtClean="0">
                <a:ln>
                  <a:noFill/>
                </a:ln>
                <a:solidFill>
                  <a:schemeClr val="tx1"/>
                </a:solidFill>
                <a:effectLst/>
                <a:ea typeface="Calibri" pitchFamily="34" charset="0"/>
                <a:cs typeface="Times New Roman" pitchFamily="18" charset="0"/>
              </a:rPr>
              <a:t>تحديد</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 </a:t>
            </a:r>
            <a:r>
              <a:rPr kumimoji="0" lang="ar-JO" sz="2400" b="0" i="0" u="none" strike="noStrike" cap="none" normalizeH="0" baseline="0" dirty="0" smtClean="0">
                <a:ln>
                  <a:noFill/>
                </a:ln>
                <a:solidFill>
                  <a:schemeClr val="tx1"/>
                </a:solidFill>
                <a:effectLst/>
                <a:ea typeface="Calibri" pitchFamily="34" charset="0"/>
                <a:cs typeface="Times New Roman" pitchFamily="18" charset="0"/>
              </a:rPr>
              <a:t>تع</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ا</a:t>
            </a:r>
            <a:r>
              <a:rPr kumimoji="0" lang="ar-JO" sz="2400" b="0" i="0" u="none" strike="noStrike" cap="none" normalizeH="0" baseline="0" dirty="0" err="1" smtClean="0">
                <a:ln>
                  <a:noFill/>
                </a:ln>
                <a:solidFill>
                  <a:schemeClr val="tx1"/>
                </a:solidFill>
                <a:effectLst/>
                <a:ea typeface="Calibri" pitchFamily="34" charset="0"/>
                <a:cs typeface="Times New Roman" pitchFamily="18" charset="0"/>
              </a:rPr>
              <a:t>ملاتهم</a:t>
            </a:r>
            <a:r>
              <a:rPr kumimoji="0" lang="ar-JO" sz="2400" b="0" i="0" u="none" strike="noStrike" cap="none" normalizeH="0" baseline="0" dirty="0" smtClean="0">
                <a:ln>
                  <a:noFill/>
                </a:ln>
                <a:solidFill>
                  <a:schemeClr val="tx1"/>
                </a:solidFill>
                <a:effectLst/>
                <a:ea typeface="Calibri" pitchFamily="34" charset="0"/>
                <a:cs typeface="Times New Roman" pitchFamily="18" charset="0"/>
              </a:rPr>
              <a:t> وتفاعلهم النقابي اليومي </a:t>
            </a:r>
            <a:r>
              <a:rPr kumimoji="0" lang="en-GB" sz="2400" b="0" i="0" u="none" strike="noStrike" cap="none" normalizeH="0" baseline="0" dirty="0" err="1" smtClean="0">
                <a:ln>
                  <a:noFill/>
                </a:ln>
                <a:solidFill>
                  <a:schemeClr val="tx1"/>
                </a:solidFill>
                <a:effectLst/>
                <a:ea typeface="Calibri" pitchFamily="34" charset="0"/>
                <a:cs typeface="Times New Roman" pitchFamily="18" charset="0"/>
              </a:rPr>
              <a:t>مع</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 </a:t>
            </a:r>
            <a:r>
              <a:rPr kumimoji="0" lang="en-GB" sz="2400" b="0" i="0" u="none" strike="noStrike" cap="none" normalizeH="0" baseline="0" dirty="0" err="1" smtClean="0">
                <a:ln>
                  <a:noFill/>
                </a:ln>
                <a:solidFill>
                  <a:schemeClr val="tx1"/>
                </a:solidFill>
                <a:effectLst/>
                <a:ea typeface="Calibri" pitchFamily="34" charset="0"/>
                <a:cs typeface="Times New Roman" pitchFamily="18" charset="0"/>
              </a:rPr>
              <a:t>الموظفين</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 </a:t>
            </a:r>
            <a:r>
              <a:rPr kumimoji="0" lang="en-GB" sz="2400" b="0" i="0" u="none" strike="noStrike" cap="none" normalizeH="0" baseline="0" dirty="0" err="1" smtClean="0">
                <a:ln>
                  <a:noFill/>
                </a:ln>
                <a:solidFill>
                  <a:schemeClr val="tx1"/>
                </a:solidFill>
                <a:effectLst/>
                <a:ea typeface="Calibri" pitchFamily="34" charset="0"/>
                <a:cs typeface="Times New Roman" pitchFamily="18" charset="0"/>
              </a:rPr>
              <a:t>الجدد</a:t>
            </a:r>
            <a:r>
              <a:rPr lang="ar-JO" sz="2400" dirty="0" err="1" smtClean="0">
                <a:ea typeface="Calibri" pitchFamily="34" charset="0"/>
                <a:cs typeface="Times New Roman" pitchFamily="18" charset="0"/>
              </a:rPr>
              <a:t>،</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 و</a:t>
            </a:r>
            <a:r>
              <a:rPr kumimoji="0" lang="ar-JO" sz="2400" b="0" i="0" u="none" strike="noStrike" cap="none" normalizeH="0" baseline="0" dirty="0" smtClean="0">
                <a:ln>
                  <a:noFill/>
                </a:ln>
                <a:solidFill>
                  <a:schemeClr val="tx1"/>
                </a:solidFill>
                <a:effectLst/>
                <a:ea typeface="Calibri" pitchFamily="34" charset="0"/>
                <a:cs typeface="Times New Roman" pitchFamily="18" charset="0"/>
              </a:rPr>
              <a:t>ال</a:t>
            </a:r>
            <a:r>
              <a:rPr kumimoji="0" lang="en-GB" sz="2400" b="0" i="0" u="none" strike="noStrike" cap="none" normalizeH="0" baseline="0" dirty="0" err="1" smtClean="0">
                <a:ln>
                  <a:noFill/>
                </a:ln>
                <a:solidFill>
                  <a:schemeClr val="tx1"/>
                </a:solidFill>
                <a:effectLst/>
                <a:ea typeface="Calibri" pitchFamily="34" charset="0"/>
                <a:cs typeface="Times New Roman" pitchFamily="18" charset="0"/>
              </a:rPr>
              <a:t>اعضاء</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 </a:t>
            </a:r>
            <a:r>
              <a:rPr kumimoji="0" lang="ar-JO" sz="2400" b="0" i="0" u="none" strike="noStrike" cap="none" normalizeH="0" baseline="0" dirty="0" smtClean="0">
                <a:ln>
                  <a:noFill/>
                </a:ln>
                <a:solidFill>
                  <a:schemeClr val="tx1"/>
                </a:solidFill>
                <a:effectLst/>
                <a:ea typeface="Calibri" pitchFamily="34" charset="0"/>
                <a:cs typeface="Times New Roman" pitchFamily="18" charset="0"/>
              </a:rPr>
              <a:t>ال</a:t>
            </a:r>
            <a:r>
              <a:rPr kumimoji="0" lang="en-GB" sz="2400" b="0" i="0" u="none" strike="noStrike" cap="none" normalizeH="0" baseline="0" dirty="0" err="1" smtClean="0">
                <a:ln>
                  <a:noFill/>
                </a:ln>
                <a:solidFill>
                  <a:schemeClr val="tx1"/>
                </a:solidFill>
                <a:effectLst/>
                <a:ea typeface="Calibri" pitchFamily="34" charset="0"/>
                <a:cs typeface="Times New Roman" pitchFamily="18" charset="0"/>
              </a:rPr>
              <a:t>محتملين</a:t>
            </a:r>
            <a:r>
              <a:rPr kumimoji="0" lang="ar-JO" sz="2400" b="0" i="0" u="none" strike="noStrike" cap="none" normalizeH="0" baseline="0" dirty="0" smtClean="0">
                <a:ln>
                  <a:noFill/>
                </a:ln>
                <a:solidFill>
                  <a:schemeClr val="tx1"/>
                </a:solidFill>
                <a:effectLst/>
                <a:ea typeface="Calibri" pitchFamily="34" charset="0"/>
                <a:cs typeface="Times New Roman" pitchFamily="18" charset="0"/>
              </a:rPr>
              <a:t>، والحلفاء</a:t>
            </a:r>
            <a:r>
              <a:rPr kumimoji="0" lang="ar-JO" sz="2400" b="0" i="0" u="none" strike="noStrike" cap="none" normalizeH="0" dirty="0" smtClean="0">
                <a:ln>
                  <a:noFill/>
                </a:ln>
                <a:solidFill>
                  <a:schemeClr val="tx1"/>
                </a:solidFill>
                <a:effectLst/>
                <a:ea typeface="Calibri" pitchFamily="34" charset="0"/>
                <a:cs typeface="Times New Roman" pitchFamily="18" charset="0"/>
              </a:rPr>
              <a:t> من </a:t>
            </a:r>
            <a:r>
              <a:rPr kumimoji="0" lang="en-GB" sz="2400" b="0" i="0" u="none" strike="noStrike" cap="none" normalizeH="0" baseline="0" dirty="0" err="1" smtClean="0">
                <a:ln>
                  <a:noFill/>
                </a:ln>
                <a:solidFill>
                  <a:schemeClr val="tx1"/>
                </a:solidFill>
                <a:effectLst/>
                <a:ea typeface="Calibri" pitchFamily="34" charset="0"/>
                <a:cs typeface="Times New Roman" pitchFamily="18" charset="0"/>
              </a:rPr>
              <a:t>المجتمع</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 والمسؤولين المنتخبين. </a:t>
            </a:r>
            <a:r>
              <a:rPr kumimoji="0" lang="ar-JO" sz="2400" b="0" i="0" u="none" strike="noStrike" cap="none" normalizeH="0" baseline="0" dirty="0" smtClean="0">
                <a:ln>
                  <a:noFill/>
                </a:ln>
                <a:solidFill>
                  <a:schemeClr val="tx1"/>
                </a:solidFill>
                <a:effectLst/>
                <a:ea typeface="Calibri" pitchFamily="34" charset="0"/>
                <a:cs typeface="Times New Roman" pitchFamily="18" charset="0"/>
              </a:rPr>
              <a:t> </a:t>
            </a:r>
            <a:r>
              <a:rPr kumimoji="0" lang="en-GB" sz="2400" b="0" i="0" u="none" strike="noStrike" cap="none" normalizeH="0" baseline="0" dirty="0" err="1" smtClean="0">
                <a:ln>
                  <a:noFill/>
                </a:ln>
                <a:solidFill>
                  <a:schemeClr val="tx1"/>
                </a:solidFill>
                <a:effectLst/>
                <a:ea typeface="Calibri" pitchFamily="34" charset="0"/>
                <a:cs typeface="Times New Roman" pitchFamily="18" charset="0"/>
              </a:rPr>
              <a:t>في</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 </a:t>
            </a:r>
            <a:r>
              <a:rPr kumimoji="0" lang="ar-JO" sz="2400" b="0" i="0" u="none" strike="noStrike" cap="none" normalizeH="0" baseline="0" dirty="0" smtClean="0">
                <a:ln>
                  <a:noFill/>
                </a:ln>
                <a:solidFill>
                  <a:schemeClr val="tx1"/>
                </a:solidFill>
                <a:effectLst/>
                <a:ea typeface="Calibri" pitchFamily="34" charset="0"/>
                <a:cs typeface="Times New Roman" pitchFamily="18" charset="0"/>
              </a:rPr>
              <a:t>ال</a:t>
            </a:r>
            <a:r>
              <a:rPr kumimoji="0" lang="en-GB" sz="2400" b="0" i="0" u="none" strike="noStrike" cap="none" normalizeH="0" baseline="0" dirty="0" err="1" smtClean="0">
                <a:ln>
                  <a:noFill/>
                </a:ln>
                <a:solidFill>
                  <a:schemeClr val="tx1"/>
                </a:solidFill>
                <a:effectLst/>
                <a:ea typeface="Calibri" pitchFamily="34" charset="0"/>
                <a:cs typeface="Times New Roman" pitchFamily="18" charset="0"/>
              </a:rPr>
              <a:t>بيئة</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 </a:t>
            </a:r>
            <a:r>
              <a:rPr kumimoji="0" lang="ar-JO" sz="2400" b="0" i="0" u="none" strike="noStrike" cap="none" normalizeH="0" baseline="0" dirty="0" smtClean="0">
                <a:ln>
                  <a:noFill/>
                </a:ln>
                <a:solidFill>
                  <a:schemeClr val="tx1"/>
                </a:solidFill>
                <a:effectLst/>
                <a:ea typeface="Calibri" pitchFamily="34" charset="0"/>
                <a:cs typeface="Times New Roman" pitchFamily="18" charset="0"/>
              </a:rPr>
              <a:t>اليومية ال</a:t>
            </a:r>
            <a:r>
              <a:rPr kumimoji="0" lang="en-GB" sz="2400" b="0" i="0" u="none" strike="noStrike" cap="none" normalizeH="0" baseline="0" dirty="0" err="1" smtClean="0">
                <a:ln>
                  <a:noFill/>
                </a:ln>
                <a:solidFill>
                  <a:schemeClr val="tx1"/>
                </a:solidFill>
                <a:effectLst/>
                <a:ea typeface="Calibri" pitchFamily="34" charset="0"/>
                <a:cs typeface="Times New Roman" pitchFamily="18" charset="0"/>
              </a:rPr>
              <a:t>معادية</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 من الضروري أن نعمل على تطوير طرق </a:t>
            </a:r>
            <a:r>
              <a:rPr kumimoji="0" lang="en-GB" sz="2400" b="0" i="0" u="none" strike="noStrike" cap="none" normalizeH="0" baseline="0" dirty="0" err="1" smtClean="0">
                <a:ln>
                  <a:noFill/>
                </a:ln>
                <a:solidFill>
                  <a:schemeClr val="tx1"/>
                </a:solidFill>
                <a:effectLst/>
                <a:ea typeface="Calibri" pitchFamily="34" charset="0"/>
                <a:cs typeface="Times New Roman" pitchFamily="18" charset="0"/>
              </a:rPr>
              <a:t>جديدة</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 </a:t>
            </a:r>
            <a:r>
              <a:rPr kumimoji="0" lang="ar-JO" sz="2400" b="0" i="0" u="none" strike="noStrike" cap="none" normalizeH="0" baseline="0" dirty="0" err="1" smtClean="0">
                <a:ln>
                  <a:noFill/>
                </a:ln>
                <a:solidFill>
                  <a:schemeClr val="tx1"/>
                </a:solidFill>
                <a:effectLst/>
                <a:ea typeface="Calibri" pitchFamily="34" charset="0"/>
                <a:cs typeface="Times New Roman" pitchFamily="18" charset="0"/>
              </a:rPr>
              <a:t>لل</a:t>
            </a:r>
            <a:r>
              <a:rPr kumimoji="0" lang="en-GB" sz="2400" b="0" i="0" u="none" strike="noStrike" cap="none" normalizeH="0" baseline="0" dirty="0" err="1" smtClean="0">
                <a:ln>
                  <a:noFill/>
                </a:ln>
                <a:solidFill>
                  <a:schemeClr val="tx1"/>
                </a:solidFill>
                <a:effectLst/>
                <a:ea typeface="Calibri" pitchFamily="34" charset="0"/>
                <a:cs typeface="Times New Roman" pitchFamily="18" charset="0"/>
              </a:rPr>
              <a:t>حديث</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 عن </a:t>
            </a:r>
            <a:r>
              <a:rPr kumimoji="0" lang="en-GB" sz="2400" b="0" i="0" u="none" strike="noStrike" cap="none" normalizeH="0" baseline="0" dirty="0" err="1" smtClean="0">
                <a:ln>
                  <a:noFill/>
                </a:ln>
                <a:solidFill>
                  <a:schemeClr val="tx1"/>
                </a:solidFill>
                <a:effectLst/>
                <a:ea typeface="Calibri" pitchFamily="34" charset="0"/>
                <a:cs typeface="Times New Roman" pitchFamily="18" charset="0"/>
              </a:rPr>
              <a:t>أنفسنا</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 </a:t>
            </a:r>
            <a:r>
              <a:rPr kumimoji="0" lang="ar-JO" sz="2400" b="0" i="0" u="none" strike="noStrike" cap="none" normalizeH="0" baseline="0" dirty="0" smtClean="0">
                <a:ln>
                  <a:noFill/>
                </a:ln>
                <a:solidFill>
                  <a:schemeClr val="tx1"/>
                </a:solidFill>
                <a:effectLst/>
                <a:ea typeface="Calibri" pitchFamily="34" charset="0"/>
                <a:cs typeface="Times New Roman" pitchFamily="18" charset="0"/>
              </a:rPr>
              <a:t>و</a:t>
            </a:r>
            <a:r>
              <a:rPr kumimoji="0" lang="en-GB" sz="2400" b="0" i="0" u="none" strike="noStrike" cap="none" normalizeH="0" baseline="0" dirty="0" err="1" smtClean="0">
                <a:ln>
                  <a:noFill/>
                </a:ln>
                <a:solidFill>
                  <a:schemeClr val="tx1"/>
                </a:solidFill>
                <a:effectLst/>
                <a:ea typeface="Calibri" pitchFamily="34" charset="0"/>
                <a:cs typeface="Times New Roman" pitchFamily="18" charset="0"/>
              </a:rPr>
              <a:t>منظمتنا</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 </a:t>
            </a:r>
            <a:r>
              <a:rPr kumimoji="0" lang="ar-JO" sz="2400" b="0" i="0" u="none" strike="noStrike" cap="none" normalizeH="0" baseline="0" dirty="0" smtClean="0">
                <a:ln>
                  <a:noFill/>
                </a:ln>
                <a:solidFill>
                  <a:schemeClr val="tx1"/>
                </a:solidFill>
                <a:effectLst/>
                <a:ea typeface="Calibri" pitchFamily="34" charset="0"/>
                <a:cs typeface="Times New Roman" pitchFamily="18" charset="0"/>
              </a:rPr>
              <a:t>و</a:t>
            </a:r>
            <a:r>
              <a:rPr kumimoji="0" lang="en-GB" sz="2400" b="0" i="0" u="none" strike="noStrike" cap="none" normalizeH="0" baseline="0" dirty="0" err="1" smtClean="0">
                <a:ln>
                  <a:noFill/>
                </a:ln>
                <a:solidFill>
                  <a:schemeClr val="tx1"/>
                </a:solidFill>
                <a:effectLst/>
                <a:ea typeface="Calibri" pitchFamily="34" charset="0"/>
                <a:cs typeface="Times New Roman" pitchFamily="18" charset="0"/>
              </a:rPr>
              <a:t>قيمنا</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1745" name="Picture 1" descr="ILWU"/>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7379" y="1143000"/>
            <a:ext cx="2336326" cy="1553508"/>
          </a:xfrm>
          <a:prstGeom prst="rect">
            <a:avLst/>
          </a:prstGeom>
          <a:noFill/>
        </p:spPr>
      </p:pic>
      <p:sp>
        <p:nvSpPr>
          <p:cNvPr id="31747" name="Rectangle 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 name="Content Placeholder 9" descr="0 air rage.bmp"/>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4825" y="990600"/>
            <a:ext cx="2728279" cy="1824050"/>
          </a:xfrm>
          <a:prstGeom prst="rect">
            <a:avLst/>
          </a:prstGeom>
        </p:spPr>
      </p:pic>
      <p:pic>
        <p:nvPicPr>
          <p:cNvPr id="6" name="Content Placeholder 8" descr="scream abord ship.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93445" y="4676679"/>
            <a:ext cx="1545755" cy="1871575"/>
          </a:xfrm>
          <a:prstGeom prst="rect">
            <a:avLst/>
          </a:prstGeom>
        </p:spPr>
      </p:pic>
      <p:sp>
        <p:nvSpPr>
          <p:cNvPr id="7" name="TextBox 6"/>
          <p:cNvSpPr txBox="1"/>
          <p:nvPr/>
        </p:nvSpPr>
        <p:spPr>
          <a:xfrm>
            <a:off x="533400" y="228600"/>
            <a:ext cx="8001000" cy="707886"/>
          </a:xfrm>
          <a:prstGeom prst="rect">
            <a:avLst/>
          </a:prstGeom>
          <a:noFill/>
        </p:spPr>
        <p:txBody>
          <a:bodyPr wrap="square" rtlCol="0">
            <a:spAutoFit/>
          </a:bodyPr>
          <a:lstStyle/>
          <a:p>
            <a:pPr lvl="0" algn="ctr" fontAlgn="base">
              <a:spcBef>
                <a:spcPct val="0"/>
              </a:spcBef>
              <a:spcAft>
                <a:spcPct val="0"/>
              </a:spcAft>
            </a:pPr>
            <a:r>
              <a:rPr lang="en-US" sz="4000" b="1" dirty="0" err="1" smtClean="0">
                <a:solidFill>
                  <a:srgbClr val="FF6600"/>
                </a:solidFill>
                <a:ea typeface="Calibri" pitchFamily="34" charset="0"/>
                <a:cs typeface="Times New Roman" pitchFamily="18" charset="0"/>
              </a:rPr>
              <a:t>بيان</a:t>
            </a:r>
            <a:r>
              <a:rPr lang="en-US" sz="4000" b="1" dirty="0" smtClean="0">
                <a:solidFill>
                  <a:srgbClr val="FF6600"/>
                </a:solidFill>
                <a:ea typeface="Calibri" pitchFamily="34" charset="0"/>
                <a:cs typeface="Times New Roman" pitchFamily="18" charset="0"/>
              </a:rPr>
              <a:t> </a:t>
            </a:r>
            <a:r>
              <a:rPr lang="en-US" sz="4000" b="1" dirty="0" err="1" smtClean="0">
                <a:solidFill>
                  <a:srgbClr val="FF6600"/>
                </a:solidFill>
                <a:ea typeface="Calibri" pitchFamily="34" charset="0"/>
                <a:cs typeface="Times New Roman" pitchFamily="18" charset="0"/>
              </a:rPr>
              <a:t>المهمة</a:t>
            </a:r>
            <a:r>
              <a:rPr lang="ar-JO" sz="4000" b="1" dirty="0" smtClean="0">
                <a:solidFill>
                  <a:srgbClr val="FF6600"/>
                </a:solidFill>
                <a:ea typeface="Calibri" pitchFamily="34" charset="0"/>
                <a:cs typeface="Times New Roman" pitchFamily="18" charset="0"/>
              </a:rPr>
              <a:t> لحملتك</a:t>
            </a:r>
            <a:endParaRPr lang="en-US" sz="4000" b="1" dirty="0" smtClean="0">
              <a:solidFill>
                <a:srgbClr val="FF6600"/>
              </a:solidFill>
              <a:ea typeface="Calibri" pitchFamily="34" charset="0"/>
              <a:cs typeface="Times New Roman" pitchFamily="18" charset="0"/>
            </a:endParaRPr>
          </a:p>
        </p:txBody>
      </p:sp>
      <p:pic>
        <p:nvPicPr>
          <p:cNvPr id="9" name="Picture 8" descr="Seattle-2-300x271.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27822" y="4694683"/>
            <a:ext cx="2057399" cy="185851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85800"/>
          </a:xfrm>
        </p:spPr>
        <p:txBody>
          <a:bodyPr>
            <a:normAutofit fontScale="90000"/>
          </a:bodyPr>
          <a:lstStyle/>
          <a:p>
            <a:pPr rtl="1"/>
            <a:r>
              <a:rPr lang="ar-JO" b="1" dirty="0" err="1" smtClean="0">
                <a:solidFill>
                  <a:srgbClr val="FF6600"/>
                </a:solidFill>
                <a:cs typeface="Times New Roman" pitchFamily="18" charset="0"/>
              </a:rPr>
              <a:t>1.</a:t>
            </a:r>
            <a:r>
              <a:rPr lang="ar-JO" b="1" dirty="0" smtClean="0">
                <a:solidFill>
                  <a:srgbClr val="FF6600"/>
                </a:solidFill>
                <a:cs typeface="Times New Roman" pitchFamily="18" charset="0"/>
              </a:rPr>
              <a:t> المهمة/ ال</a:t>
            </a:r>
            <a:r>
              <a:rPr lang="en-US" b="1" dirty="0" err="1" smtClean="0">
                <a:solidFill>
                  <a:srgbClr val="FF6600"/>
                </a:solidFill>
                <a:cs typeface="Times New Roman" pitchFamily="18" charset="0"/>
              </a:rPr>
              <a:t>رؤية</a:t>
            </a:r>
            <a:r>
              <a:rPr lang="ar-JO" b="1" dirty="0" smtClean="0">
                <a:solidFill>
                  <a:srgbClr val="FF6600"/>
                </a:solidFill>
                <a:cs typeface="Times New Roman" pitchFamily="18" charset="0"/>
              </a:rPr>
              <a:t>/ ال</a:t>
            </a:r>
            <a:r>
              <a:rPr lang="en-US" b="1" dirty="0" err="1" smtClean="0">
                <a:solidFill>
                  <a:srgbClr val="FF6600"/>
                </a:solidFill>
                <a:cs typeface="Times New Roman" pitchFamily="18" charset="0"/>
              </a:rPr>
              <a:t>قيم</a:t>
            </a:r>
            <a:endParaRPr lang="en-US" b="1" dirty="0">
              <a:solidFill>
                <a:srgbClr val="FF6600"/>
              </a:solidFill>
              <a:cs typeface="Times New Roman" pitchFamily="18" charset="0"/>
            </a:endParaRPr>
          </a:p>
        </p:txBody>
      </p:sp>
      <p:sp>
        <p:nvSpPr>
          <p:cNvPr id="32769" name="Rectangle 1"/>
          <p:cNvSpPr>
            <a:spLocks noChangeArrowheads="1"/>
          </p:cNvSpPr>
          <p:nvPr/>
        </p:nvSpPr>
        <p:spPr bwMode="auto">
          <a:xfrm rot="10800000" flipV="1">
            <a:off x="304800" y="-447585"/>
            <a:ext cx="8482042" cy="64940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fontScale="97222"/>
          </a:bodyPr>
          <a:lstStyle/>
          <a:p>
            <a:pPr marL="0" marR="0" lvl="0" indent="0" algn="r" defTabSz="914400" rtl="1" eaLnBrk="1" fontAlgn="base" latinLnBrk="0" hangingPunct="1">
              <a:lnSpc>
                <a:spcPct val="100000"/>
              </a:lnSpc>
              <a:spcBef>
                <a:spcPct val="0"/>
              </a:spcBef>
              <a:spcAft>
                <a:spcPct val="0"/>
              </a:spcAft>
              <a:buClrTx/>
              <a:buSzTx/>
              <a:buFontTx/>
              <a:buNone/>
              <a:tabLst>
                <a:tab pos="457200" algn="l"/>
              </a:tabLst>
            </a:pPr>
            <a:endParaRPr kumimoji="0" lang="en-US" sz="2400" b="1"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457200" algn="l"/>
              </a:tabLst>
            </a:pPr>
            <a:endParaRPr kumimoji="0" lang="en-US" sz="2400" b="1"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457200" algn="l"/>
              </a:tabLst>
            </a:pPr>
            <a:endParaRPr kumimoji="0" lang="en-US" sz="2400" b="1"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457200" algn="l"/>
              </a:tabLst>
            </a:pPr>
            <a:endParaRPr kumimoji="0" lang="en-US" sz="2400" b="1"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457200" algn="l"/>
              </a:tabLst>
            </a:pPr>
            <a:r>
              <a:rPr kumimoji="0" lang="en-US" sz="3200" b="1" i="0" u="none" strike="noStrike" cap="none" normalizeH="0" baseline="0" dirty="0" err="1" smtClean="0">
                <a:ln>
                  <a:noFill/>
                </a:ln>
                <a:solidFill>
                  <a:srgbClr val="FF6600"/>
                </a:solidFill>
                <a:effectLst/>
                <a:ea typeface="Calibri" pitchFamily="34" charset="0"/>
                <a:cs typeface="Times New Roman" pitchFamily="18" charset="0"/>
              </a:rPr>
              <a:t>عناصر</a:t>
            </a:r>
            <a:r>
              <a:rPr kumimoji="0" lang="en-US" sz="3200" b="1" i="0" u="none" strike="noStrike" cap="none" normalizeH="0" baseline="0" dirty="0" smtClean="0">
                <a:ln>
                  <a:noFill/>
                </a:ln>
                <a:solidFill>
                  <a:srgbClr val="FF6600"/>
                </a:solidFill>
                <a:effectLst/>
                <a:ea typeface="Calibri" pitchFamily="34" charset="0"/>
                <a:cs typeface="Times New Roman" pitchFamily="18" charset="0"/>
              </a:rPr>
              <a:t> </a:t>
            </a:r>
            <a:r>
              <a:rPr lang="ar-JO" sz="3200" b="1" dirty="0" smtClean="0">
                <a:solidFill>
                  <a:srgbClr val="FF6600"/>
                </a:solidFill>
                <a:ea typeface="Calibri" pitchFamily="34" charset="0"/>
                <a:cs typeface="Times New Roman" pitchFamily="18" charset="0"/>
              </a:rPr>
              <a:t>ينبغي </a:t>
            </a:r>
            <a:r>
              <a:rPr kumimoji="0" lang="en-US" sz="3200" b="1" i="0" u="none" strike="noStrike" cap="none" normalizeH="0" baseline="0" dirty="0" err="1" smtClean="0">
                <a:ln>
                  <a:noFill/>
                </a:ln>
                <a:solidFill>
                  <a:srgbClr val="FF6600"/>
                </a:solidFill>
                <a:effectLst/>
                <a:ea typeface="Calibri" pitchFamily="34" charset="0"/>
                <a:cs typeface="Times New Roman" pitchFamily="18" charset="0"/>
              </a:rPr>
              <a:t>النظر</a:t>
            </a:r>
            <a:r>
              <a:rPr kumimoji="0" lang="en-US" sz="3200" b="1" i="0" u="none" strike="noStrike" cap="none" normalizeH="0" baseline="0" dirty="0" smtClean="0">
                <a:ln>
                  <a:noFill/>
                </a:ln>
                <a:solidFill>
                  <a:srgbClr val="FF6600"/>
                </a:solidFill>
                <a:effectLst/>
                <a:ea typeface="Calibri" pitchFamily="34" charset="0"/>
                <a:cs typeface="Times New Roman" pitchFamily="18" charset="0"/>
              </a:rPr>
              <a:t> </a:t>
            </a:r>
            <a:r>
              <a:rPr kumimoji="0" lang="en-US" sz="3200" b="1" i="0" u="none" strike="noStrike" cap="none" normalizeH="0" baseline="0" dirty="0" err="1" smtClean="0">
                <a:ln>
                  <a:noFill/>
                </a:ln>
                <a:solidFill>
                  <a:srgbClr val="FF6600"/>
                </a:solidFill>
                <a:effectLst/>
                <a:ea typeface="Calibri" pitchFamily="34" charset="0"/>
                <a:cs typeface="Times New Roman" pitchFamily="18" charset="0"/>
              </a:rPr>
              <a:t>في</a:t>
            </a:r>
            <a:r>
              <a:rPr kumimoji="0" lang="ar-JO" sz="3200" b="1" i="0" u="none" strike="noStrike" cap="none" normalizeH="0" baseline="0" dirty="0" smtClean="0">
                <a:ln>
                  <a:noFill/>
                </a:ln>
                <a:solidFill>
                  <a:srgbClr val="FF6600"/>
                </a:solidFill>
                <a:effectLst/>
                <a:ea typeface="Calibri" pitchFamily="34" charset="0"/>
                <a:cs typeface="Times New Roman" pitchFamily="18" charset="0"/>
              </a:rPr>
              <a:t>ها</a:t>
            </a:r>
            <a:r>
              <a:rPr kumimoji="0" lang="en-US" sz="3200" b="1" i="0" u="none" strike="noStrike" cap="none" normalizeH="0" baseline="0" dirty="0" smtClean="0">
                <a:ln>
                  <a:noFill/>
                </a:ln>
                <a:solidFill>
                  <a:srgbClr val="FF6600"/>
                </a:solidFill>
                <a:effectLst/>
                <a:ea typeface="Calibri" pitchFamily="34" charset="0"/>
                <a:cs typeface="Times New Roman" pitchFamily="18" charset="0"/>
              </a:rPr>
              <a:t>:</a:t>
            </a:r>
            <a:endParaRPr kumimoji="0" lang="en-US" sz="3200" b="0" i="0" u="none" strike="noStrike" cap="none" normalizeH="0" baseline="0" dirty="0" smtClean="0">
              <a:ln>
                <a:noFill/>
              </a:ln>
              <a:solidFill>
                <a:srgbClr val="FF6600"/>
              </a:solidFill>
              <a:effectLst/>
              <a:cs typeface="Arial" pitchFamily="34" charset="0"/>
            </a:endParaRPr>
          </a:p>
          <a:p>
            <a:pPr marL="628650" marR="0" lvl="0" indent="-628650" algn="r" defTabSz="914400" rtl="1" eaLnBrk="0" fontAlgn="base" latinLnBrk="0" hangingPunct="0">
              <a:lnSpc>
                <a:spcPct val="100000"/>
              </a:lnSpc>
              <a:spcBef>
                <a:spcPct val="0"/>
              </a:spcBef>
              <a:spcAft>
                <a:spcPct val="0"/>
              </a:spcAft>
              <a:buClrTx/>
              <a:buSzTx/>
              <a:buFontTx/>
              <a:buChar char="•"/>
              <a:tabLst>
                <a:tab pos="712788" algn="l"/>
              </a:tabLst>
            </a:pPr>
            <a:r>
              <a:rPr lang="en-US" sz="2400" b="1" dirty="0" smtClean="0">
                <a:solidFill>
                  <a:srgbClr val="FF6600"/>
                </a:solidFill>
                <a:ea typeface="Calibri" pitchFamily="34" charset="0"/>
                <a:cs typeface="Times New Roman" pitchFamily="18" charset="0"/>
              </a:rPr>
              <a:t> </a:t>
            </a:r>
            <a:r>
              <a:rPr kumimoji="0" lang="en-US" sz="2400" b="1" i="0" u="none" strike="noStrike" cap="none" normalizeH="0" baseline="0" dirty="0" smtClean="0">
                <a:ln>
                  <a:noFill/>
                </a:ln>
                <a:solidFill>
                  <a:srgbClr val="FF6600"/>
                </a:solidFill>
                <a:effectLst/>
                <a:ea typeface="Calibri" pitchFamily="34" charset="0"/>
                <a:cs typeface="Times New Roman" pitchFamily="18" charset="0"/>
              </a:rPr>
              <a:t>من نحن </a:t>
            </a:r>
            <a:endParaRPr kumimoji="0" lang="en-US" sz="2400" b="0" i="0" u="none" strike="noStrike" cap="none" normalizeH="0" baseline="0" dirty="0" smtClean="0">
              <a:ln>
                <a:noFill/>
              </a:ln>
              <a:solidFill>
                <a:srgbClr val="FF6600"/>
              </a:solidFill>
              <a:effectLst/>
              <a:cs typeface="Arial" pitchFamily="34" charset="0"/>
            </a:endParaRPr>
          </a:p>
          <a:p>
            <a:pPr marL="628650" marR="0" lvl="0" indent="-628650" algn="r" defTabSz="914400" rtl="1" eaLnBrk="0" fontAlgn="base" latinLnBrk="0" hangingPunct="0">
              <a:lnSpc>
                <a:spcPct val="100000"/>
              </a:lnSpc>
              <a:spcBef>
                <a:spcPct val="0"/>
              </a:spcBef>
              <a:spcAft>
                <a:spcPct val="0"/>
              </a:spcAft>
              <a:buClrTx/>
              <a:buSzTx/>
              <a:buFontTx/>
              <a:buChar char="•"/>
              <a:tabLst>
                <a:tab pos="628650" algn="l"/>
              </a:tabLst>
            </a:pPr>
            <a:r>
              <a:rPr kumimoji="0" lang="en-US" sz="2400" b="1" i="0" u="none" strike="noStrike" cap="none" normalizeH="0" baseline="0" dirty="0" err="1" smtClean="0">
                <a:ln>
                  <a:noFill/>
                </a:ln>
                <a:solidFill>
                  <a:srgbClr val="FF6600"/>
                </a:solidFill>
                <a:effectLst/>
                <a:ea typeface="Calibri" pitchFamily="34" charset="0"/>
                <a:cs typeface="Times New Roman" pitchFamily="18" charset="0"/>
              </a:rPr>
              <a:t>لماذا</a:t>
            </a:r>
            <a:r>
              <a:rPr kumimoji="0" lang="en-US" sz="2400" b="1" i="0" u="none" strike="noStrike" cap="none" normalizeH="0" baseline="0" dirty="0" smtClean="0">
                <a:ln>
                  <a:noFill/>
                </a:ln>
                <a:solidFill>
                  <a:srgbClr val="FF6600"/>
                </a:solidFill>
                <a:effectLst/>
                <a:ea typeface="Calibri" pitchFamily="34" charset="0"/>
                <a:cs typeface="Times New Roman" pitchFamily="18" charset="0"/>
              </a:rPr>
              <a:t> </a:t>
            </a:r>
            <a:r>
              <a:rPr kumimoji="0" lang="ar-JO" sz="2400" b="1" i="0" u="none" strike="noStrike" cap="none" normalizeH="0" baseline="0" dirty="0" smtClean="0">
                <a:ln>
                  <a:noFill/>
                </a:ln>
                <a:solidFill>
                  <a:srgbClr val="FF6600"/>
                </a:solidFill>
                <a:effectLst/>
                <a:ea typeface="Calibri" pitchFamily="34" charset="0"/>
                <a:cs typeface="Times New Roman" pitchFamily="18" charset="0"/>
              </a:rPr>
              <a:t>نحن موجودون</a:t>
            </a:r>
            <a:r>
              <a:rPr kumimoji="0" lang="en-US" sz="2400" b="1" i="0" u="none" strike="noStrike" cap="none" normalizeH="0" baseline="0" dirty="0" smtClean="0">
                <a:ln>
                  <a:noFill/>
                </a:ln>
                <a:solidFill>
                  <a:srgbClr val="FF6600"/>
                </a:solidFill>
                <a:effectLst/>
                <a:ea typeface="Calibri" pitchFamily="34" charset="0"/>
                <a:cs typeface="Times New Roman" pitchFamily="18" charset="0"/>
              </a:rPr>
              <a:t> </a:t>
            </a:r>
            <a:r>
              <a:rPr kumimoji="0" lang="en-US" sz="2400" b="0" i="0" u="none" strike="noStrike" cap="none" normalizeH="0" baseline="0" dirty="0" smtClean="0">
                <a:ln>
                  <a:noFill/>
                </a:ln>
                <a:solidFill>
                  <a:srgbClr val="FF6600"/>
                </a:solidFill>
                <a:effectLst/>
                <a:ea typeface="Calibri" pitchFamily="34" charset="0"/>
                <a:cs typeface="Times New Roman" pitchFamily="18" charset="0"/>
              </a:rPr>
              <a:t> </a:t>
            </a:r>
            <a:endParaRPr lang="ar-JO" sz="2400" dirty="0" smtClean="0">
              <a:solidFill>
                <a:srgbClr val="FF6600"/>
              </a:solidFill>
              <a:ea typeface="Calibri" pitchFamily="34" charset="0"/>
              <a:cs typeface="Times New Roman" pitchFamily="18" charset="0"/>
            </a:endParaRPr>
          </a:p>
          <a:p>
            <a:pPr marL="628650" marR="0" lvl="0" indent="-468000" algn="r" defTabSz="914400" rtl="1" eaLnBrk="0" fontAlgn="base" latinLnBrk="0" hangingPunct="0">
              <a:lnSpc>
                <a:spcPct val="100000"/>
              </a:lnSpc>
              <a:spcBef>
                <a:spcPct val="0"/>
              </a:spcBef>
              <a:spcAft>
                <a:spcPct val="0"/>
              </a:spcAft>
              <a:buClrTx/>
              <a:buSzTx/>
              <a:tabLst>
                <a:tab pos="628650" algn="l"/>
              </a:tabLst>
            </a:pPr>
            <a:r>
              <a:rPr kumimoji="0" lang="ar-JO" sz="2400" b="0" i="0" u="none" strike="noStrike" cap="none" normalizeH="0" baseline="0" dirty="0" smtClean="0">
                <a:ln>
                  <a:noFill/>
                </a:ln>
                <a:effectLst/>
                <a:cs typeface="Arial" pitchFamily="34" charset="0"/>
              </a:rPr>
              <a:t>		(الهدف</a:t>
            </a:r>
            <a:r>
              <a:rPr kumimoji="0" lang="ar-JO" sz="2400" b="0" i="0" u="none" strike="noStrike" cap="none" normalizeH="0" baseline="0" dirty="0" err="1" smtClean="0">
                <a:ln>
                  <a:noFill/>
                </a:ln>
                <a:effectLst/>
                <a:cs typeface="Arial" pitchFamily="34" charset="0"/>
              </a:rPr>
              <a:t>)</a:t>
            </a:r>
            <a:endParaRPr kumimoji="0" lang="en-US" sz="2400" b="0" i="0" u="none" strike="noStrike" cap="none" normalizeH="0" baseline="0" dirty="0" smtClean="0">
              <a:ln>
                <a:noFill/>
              </a:ln>
              <a:effectLst/>
              <a:cs typeface="Arial" pitchFamily="34" charset="0"/>
            </a:endParaRPr>
          </a:p>
          <a:p>
            <a:pPr marL="628650" marR="0" lvl="0" indent="-628650" algn="r" defTabSz="914400" rtl="1" eaLnBrk="0" fontAlgn="base" latinLnBrk="0" hangingPunct="0">
              <a:lnSpc>
                <a:spcPct val="100000"/>
              </a:lnSpc>
              <a:spcBef>
                <a:spcPct val="0"/>
              </a:spcBef>
              <a:spcAft>
                <a:spcPct val="0"/>
              </a:spcAft>
              <a:buClrTx/>
              <a:buSzTx/>
              <a:buFontTx/>
              <a:buChar char="•"/>
              <a:tabLst>
                <a:tab pos="457200" algn="l"/>
              </a:tabLst>
            </a:pPr>
            <a:r>
              <a:rPr kumimoji="0" lang="ar-JO" sz="2400" b="1" i="0" u="none" strike="noStrike" cap="none" normalizeH="0" baseline="0" dirty="0" smtClean="0">
                <a:ln>
                  <a:noFill/>
                </a:ln>
                <a:solidFill>
                  <a:srgbClr val="FF6600"/>
                </a:solidFill>
                <a:effectLst/>
                <a:ea typeface="Calibri" pitchFamily="34" charset="0"/>
                <a:cs typeface="Times New Roman" pitchFamily="18" charset="0"/>
              </a:rPr>
              <a:t>من</a:t>
            </a:r>
            <a:r>
              <a:rPr kumimoji="0" lang="ar-JO" sz="2400" b="1" i="0" u="none" strike="noStrike" cap="none" normalizeH="0" dirty="0" smtClean="0">
                <a:ln>
                  <a:noFill/>
                </a:ln>
                <a:solidFill>
                  <a:srgbClr val="FF6600"/>
                </a:solidFill>
                <a:effectLst/>
                <a:ea typeface="Calibri" pitchFamily="34" charset="0"/>
                <a:cs typeface="Times New Roman" pitchFamily="18" charset="0"/>
              </a:rPr>
              <a:t> </a:t>
            </a:r>
            <a:r>
              <a:rPr kumimoji="0" lang="en-US" sz="2400" b="1" i="0" u="none" strike="noStrike" cap="none" normalizeH="0" baseline="0" dirty="0" err="1" smtClean="0">
                <a:ln>
                  <a:noFill/>
                </a:ln>
                <a:solidFill>
                  <a:srgbClr val="FF6600"/>
                </a:solidFill>
                <a:effectLst/>
                <a:ea typeface="Calibri" pitchFamily="34" charset="0"/>
                <a:cs typeface="Times New Roman" pitchFamily="18" charset="0"/>
              </a:rPr>
              <a:t>الذين</a:t>
            </a:r>
            <a:r>
              <a:rPr kumimoji="0" lang="en-US" sz="2400" b="1" i="0" u="none" strike="noStrike" cap="none" normalizeH="0" baseline="0" dirty="0" smtClean="0">
                <a:ln>
                  <a:noFill/>
                </a:ln>
                <a:solidFill>
                  <a:srgbClr val="FF6600"/>
                </a:solidFill>
                <a:effectLst/>
                <a:ea typeface="Calibri" pitchFamily="34" charset="0"/>
                <a:cs typeface="Times New Roman" pitchFamily="18" charset="0"/>
              </a:rPr>
              <a:t> نخدمهم </a:t>
            </a:r>
            <a:r>
              <a:rPr kumimoji="0" lang="en-US" sz="2400" b="0" i="0" u="none" strike="noStrike" cap="none" normalizeH="0" baseline="0" dirty="0" smtClean="0">
                <a:ln>
                  <a:noFill/>
                </a:ln>
                <a:solidFill>
                  <a:srgbClr val="FF6600"/>
                </a:solidFill>
                <a:effectLst/>
                <a:ea typeface="Calibri" pitchFamily="34" charset="0"/>
                <a:cs typeface="Times New Roman" pitchFamily="18" charset="0"/>
              </a:rPr>
              <a:t> </a:t>
            </a:r>
          </a:p>
          <a:p>
            <a:pPr marL="628650" marR="0" lvl="0" indent="-628650" algn="r" defTabSz="914400" rtl="1" eaLnBrk="0" fontAlgn="base" latinLnBrk="0" hangingPunct="0">
              <a:lnSpc>
                <a:spcPct val="100000"/>
              </a:lnSpc>
              <a:spcBef>
                <a:spcPct val="0"/>
              </a:spcBef>
              <a:spcAft>
                <a:spcPct val="0"/>
              </a:spcAft>
              <a:buClrTx/>
              <a:buSzTx/>
              <a:tabLst>
                <a:tab pos="457200" algn="l"/>
              </a:tabLst>
            </a:pPr>
            <a:r>
              <a:rPr kumimoji="0" lang="ar-JO" sz="2400" b="0" i="0" u="none" strike="noStrike" cap="none" normalizeH="0" baseline="0" dirty="0" smtClean="0">
                <a:ln>
                  <a:noFill/>
                </a:ln>
                <a:solidFill>
                  <a:schemeClr val="tx1"/>
                </a:solidFill>
                <a:effectLst/>
                <a:ea typeface="Calibri" pitchFamily="34" charset="0"/>
                <a:cs typeface="Times New Roman" pitchFamily="18" charset="0"/>
              </a:rPr>
              <a:t>		(الاعضاء</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ea typeface="Calibri" pitchFamily="34" charset="0"/>
                <a:cs typeface="Times New Roman" pitchFamily="18" charset="0"/>
              </a:rPr>
              <a:t>وأيضا</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ea typeface="Calibri" pitchFamily="34" charset="0"/>
                <a:cs typeface="Times New Roman" pitchFamily="18" charset="0"/>
              </a:rPr>
              <a:t>أصحاب</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ea typeface="Calibri" pitchFamily="34" charset="0"/>
                <a:cs typeface="Times New Roman" pitchFamily="18" charset="0"/>
              </a:rPr>
              <a:t>الم</a:t>
            </a:r>
            <a:r>
              <a:rPr lang="ar-JO" sz="2400" dirty="0" smtClean="0">
                <a:ea typeface="Calibri" pitchFamily="34" charset="0"/>
                <a:cs typeface="Times New Roman" pitchFamily="18" charset="0"/>
              </a:rPr>
              <a:t>صالح</a:t>
            </a:r>
            <a:r>
              <a:rPr kumimoji="0" lang="ar-JO" sz="2400" b="0" i="0" u="none" strike="noStrike" cap="none" normalizeH="0" baseline="0" dirty="0" smtClean="0">
                <a:ln>
                  <a:noFill/>
                </a:ln>
                <a:solidFill>
                  <a:schemeClr val="tx1"/>
                </a:solidFill>
                <a:effectLst/>
                <a:ea typeface="Calibri" pitchFamily="34" charset="0"/>
                <a:cs typeface="Times New Roman" pitchFamily="18" charset="0"/>
              </a:rPr>
              <a:t> الاخرى</a:t>
            </a:r>
            <a:r>
              <a:rPr kumimoji="0" lang="ar-JO" sz="2400" b="0" i="0" u="none" strike="noStrike" cap="none" normalizeH="0" baseline="0" dirty="0" err="1" smtClean="0">
                <a:ln>
                  <a:noFill/>
                </a:ln>
                <a:solidFill>
                  <a:schemeClr val="tx1"/>
                </a:solidFill>
                <a:effectLst/>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cs typeface="Arial" pitchFamily="34" charset="0"/>
            </a:endParaRPr>
          </a:p>
          <a:p>
            <a:pPr marL="628650" marR="0" lvl="0" indent="-628650" algn="r" defTabSz="914400" rtl="1" eaLnBrk="0" fontAlgn="base" latinLnBrk="0" hangingPunct="0">
              <a:lnSpc>
                <a:spcPct val="100000"/>
              </a:lnSpc>
              <a:spcBef>
                <a:spcPct val="0"/>
              </a:spcBef>
              <a:spcAft>
                <a:spcPct val="0"/>
              </a:spcAft>
              <a:buClrTx/>
              <a:buSzTx/>
              <a:buFontTx/>
              <a:buChar char="•"/>
              <a:tabLst>
                <a:tab pos="457200" algn="l"/>
              </a:tabLst>
            </a:pPr>
            <a:r>
              <a:rPr kumimoji="0" lang="en-US" sz="2400" b="1" i="0" u="none" strike="noStrike" cap="none" normalizeH="0" baseline="0" dirty="0" smtClean="0">
                <a:ln>
                  <a:noFill/>
                </a:ln>
                <a:solidFill>
                  <a:srgbClr val="FF6600"/>
                </a:solidFill>
                <a:effectLst/>
                <a:ea typeface="Calibri" pitchFamily="34" charset="0"/>
                <a:cs typeface="Times New Roman" pitchFamily="18" charset="0"/>
              </a:rPr>
              <a:t>كيف نحقق أهدافنا </a:t>
            </a:r>
            <a:r>
              <a:rPr kumimoji="0" lang="en-US" sz="2400" b="0" i="0" u="none" strike="noStrike" cap="none" normalizeH="0" baseline="0" dirty="0" smtClean="0">
                <a:ln>
                  <a:noFill/>
                </a:ln>
                <a:solidFill>
                  <a:srgbClr val="FF6600"/>
                </a:solidFill>
                <a:effectLst/>
                <a:ea typeface="Calibri" pitchFamily="34" charset="0"/>
                <a:cs typeface="Times New Roman" pitchFamily="18" charset="0"/>
              </a:rPr>
              <a:t>  </a:t>
            </a:r>
          </a:p>
          <a:p>
            <a:pPr marL="628650" marR="0" lvl="0" indent="-628650" algn="r" defTabSz="914400" rtl="1" eaLnBrk="0" fontAlgn="base" latinLnBrk="0" hangingPunct="0">
              <a:lnSpc>
                <a:spcPct val="100000"/>
              </a:lnSpc>
              <a:spcBef>
                <a:spcPct val="0"/>
              </a:spcBef>
              <a:spcAft>
                <a:spcPct val="0"/>
              </a:spcAft>
              <a:buClrTx/>
              <a:buSzTx/>
              <a:tabLst>
                <a:tab pos="457200" algn="l"/>
              </a:tabLst>
            </a:pPr>
            <a:r>
              <a:rPr lang="ar-JO" sz="2400" dirty="0" smtClean="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a:t>
            </a:r>
            <a:r>
              <a:rPr kumimoji="0" lang="en-US" sz="2400" b="0" i="0" u="none" strike="noStrike" cap="none" normalizeH="0" baseline="0" dirty="0" err="1" smtClean="0">
                <a:ln>
                  <a:noFill/>
                </a:ln>
                <a:solidFill>
                  <a:schemeClr val="tx1"/>
                </a:solidFill>
                <a:effectLst/>
                <a:ea typeface="Calibri" pitchFamily="34" charset="0"/>
                <a:cs typeface="Times New Roman" pitchFamily="18" charset="0"/>
              </a:rPr>
              <a:t>الاستراتيجيات</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ea typeface="Calibri" pitchFamily="34" charset="0"/>
                <a:cs typeface="Times New Roman" pitchFamily="18" charset="0"/>
              </a:rPr>
              <a:t>والمهارات</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ea typeface="Calibri" pitchFamily="34" charset="0"/>
                <a:cs typeface="Times New Roman" pitchFamily="18" charset="0"/>
              </a:rPr>
              <a:t>الأساسية</a:t>
            </a:r>
            <a:r>
              <a:rPr kumimoji="0" lang="ar-JO" sz="2400" b="0" i="0" u="none" strike="noStrike" cap="none" normalizeH="0" baseline="0" dirty="0" err="1" smtClean="0">
                <a:ln>
                  <a:noFill/>
                </a:ln>
                <a:solidFill>
                  <a:schemeClr val="tx1"/>
                </a:solidFill>
                <a:effectLst/>
                <a:ea typeface="Calibri" pitchFamily="34" charset="0"/>
                <a:cs typeface="Times New Roman" pitchFamily="18" charset="0"/>
              </a:rPr>
              <a:t>)</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cs typeface="Arial" pitchFamily="34" charset="0"/>
            </a:endParaRPr>
          </a:p>
          <a:p>
            <a:pPr marL="628650" marR="0" lvl="0" indent="-628650" algn="r" defTabSz="914400" rtl="1" eaLnBrk="0" fontAlgn="base" latinLnBrk="0" hangingPunct="0">
              <a:lnSpc>
                <a:spcPct val="100000"/>
              </a:lnSpc>
              <a:spcBef>
                <a:spcPct val="0"/>
              </a:spcBef>
              <a:spcAft>
                <a:spcPct val="0"/>
              </a:spcAft>
              <a:buClrTx/>
              <a:buSzTx/>
              <a:buFontTx/>
              <a:buChar char="•"/>
              <a:tabLst>
                <a:tab pos="457200" algn="l"/>
              </a:tabLst>
            </a:pPr>
            <a:r>
              <a:rPr kumimoji="0" lang="en-US" sz="2400" b="1" i="0" u="none" strike="noStrike" cap="none" normalizeH="0" baseline="0" dirty="0" err="1" smtClean="0">
                <a:ln>
                  <a:noFill/>
                </a:ln>
                <a:solidFill>
                  <a:srgbClr val="FF6600"/>
                </a:solidFill>
                <a:effectLst/>
                <a:ea typeface="Calibri" pitchFamily="34" charset="0"/>
                <a:cs typeface="Times New Roman" pitchFamily="18" charset="0"/>
              </a:rPr>
              <a:t>ما</a:t>
            </a:r>
            <a:r>
              <a:rPr kumimoji="0" lang="en-US" sz="2400" b="1" i="0" u="none" strike="noStrike" cap="none" normalizeH="0" baseline="0" dirty="0" smtClean="0">
                <a:ln>
                  <a:noFill/>
                </a:ln>
                <a:solidFill>
                  <a:srgbClr val="FF6600"/>
                </a:solidFill>
                <a:effectLst/>
                <a:ea typeface="Calibri" pitchFamily="34" charset="0"/>
                <a:cs typeface="Times New Roman" pitchFamily="18" charset="0"/>
              </a:rPr>
              <a:t> </a:t>
            </a:r>
            <a:r>
              <a:rPr kumimoji="0" lang="ar-JO" sz="2400" b="1" i="0" u="none" strike="noStrike" cap="none" normalizeH="0" baseline="0" dirty="0" smtClean="0">
                <a:ln>
                  <a:noFill/>
                </a:ln>
                <a:solidFill>
                  <a:srgbClr val="FF6600"/>
                </a:solidFill>
                <a:effectLst/>
                <a:ea typeface="Calibri" pitchFamily="34" charset="0"/>
                <a:cs typeface="Times New Roman" pitchFamily="18" charset="0"/>
              </a:rPr>
              <a:t>هي ال</a:t>
            </a:r>
            <a:r>
              <a:rPr kumimoji="0" lang="en-US" sz="2400" b="1" i="0" u="none" strike="noStrike" cap="none" normalizeH="0" baseline="0" dirty="0" err="1" smtClean="0">
                <a:ln>
                  <a:noFill/>
                </a:ln>
                <a:solidFill>
                  <a:srgbClr val="FF6600"/>
                </a:solidFill>
                <a:effectLst/>
                <a:ea typeface="Calibri" pitchFamily="34" charset="0"/>
                <a:cs typeface="Times New Roman" pitchFamily="18" charset="0"/>
              </a:rPr>
              <a:t>نتائج</a:t>
            </a:r>
            <a:r>
              <a:rPr kumimoji="0" lang="en-US" sz="2400" b="1" i="0" u="none" strike="noStrike" cap="none" normalizeH="0" baseline="0" dirty="0" smtClean="0">
                <a:ln>
                  <a:noFill/>
                </a:ln>
                <a:solidFill>
                  <a:srgbClr val="FF6600"/>
                </a:solidFill>
                <a:effectLst/>
                <a:ea typeface="Calibri" pitchFamily="34" charset="0"/>
                <a:cs typeface="Times New Roman" pitchFamily="18" charset="0"/>
              </a:rPr>
              <a:t> </a:t>
            </a:r>
            <a:r>
              <a:rPr kumimoji="0" lang="en-US" sz="2400" b="0" i="0" u="none" strike="noStrike" cap="none" normalizeH="0" baseline="0" dirty="0" smtClean="0">
                <a:ln>
                  <a:noFill/>
                </a:ln>
                <a:solidFill>
                  <a:srgbClr val="FF6600"/>
                </a:solidFill>
                <a:effectLst/>
                <a:ea typeface="Calibri" pitchFamily="34" charset="0"/>
                <a:cs typeface="Times New Roman" pitchFamily="18" charset="0"/>
              </a:rPr>
              <a:t> </a:t>
            </a:r>
          </a:p>
          <a:p>
            <a:pPr marL="628650" marR="0" lvl="0" indent="-628650" algn="r" defTabSz="914400" rtl="1" eaLnBrk="0" fontAlgn="base" latinLnBrk="0" hangingPunct="0">
              <a:lnSpc>
                <a:spcPct val="100000"/>
              </a:lnSpc>
              <a:spcBef>
                <a:spcPct val="0"/>
              </a:spcBef>
              <a:spcAft>
                <a:spcPct val="0"/>
              </a:spcAft>
              <a:buClrTx/>
              <a:buSzTx/>
              <a:tabLst>
                <a:tab pos="457200" algn="l"/>
              </a:tabLst>
            </a:pPr>
            <a:r>
              <a:rPr lang="ar-JO" sz="2400" dirty="0" smtClean="0">
                <a:ea typeface="Calibri" pitchFamily="34" charset="0"/>
                <a:cs typeface="Times New Roman" pitchFamily="18" charset="0"/>
              </a:rPr>
              <a:t>		</a:t>
            </a:r>
            <a:r>
              <a:rPr lang="ar-JO" sz="2400" dirty="0" err="1" smtClean="0">
                <a:ea typeface="Calibri" pitchFamily="34" charset="0"/>
                <a:cs typeface="Times New Roman" pitchFamily="18" charset="0"/>
              </a:rPr>
              <a:t>(</a:t>
            </a:r>
            <a:r>
              <a:rPr kumimoji="0" lang="en-US" sz="2400" b="0" i="0" u="none" strike="noStrike" cap="none" normalizeH="0" baseline="0" dirty="0" err="1" smtClean="0">
                <a:ln>
                  <a:noFill/>
                </a:ln>
                <a:solidFill>
                  <a:schemeClr val="tx1"/>
                </a:solidFill>
                <a:effectLst/>
                <a:ea typeface="Calibri" pitchFamily="34" charset="0"/>
                <a:cs typeface="Times New Roman" pitchFamily="18" charset="0"/>
              </a:rPr>
              <a:t>المنتجات</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والخدمات، </a:t>
            </a:r>
            <a:r>
              <a:rPr kumimoji="0" lang="en-US" sz="2400" b="0" i="0" u="none" strike="noStrike" cap="none" normalizeH="0" baseline="0" dirty="0" err="1" smtClean="0">
                <a:ln>
                  <a:noFill/>
                </a:ln>
                <a:solidFill>
                  <a:schemeClr val="tx1"/>
                </a:solidFill>
                <a:effectLst/>
                <a:ea typeface="Calibri" pitchFamily="34" charset="0"/>
                <a:cs typeface="Times New Roman" pitchFamily="18" charset="0"/>
              </a:rPr>
              <a:t>التغييرات</a:t>
            </a:r>
            <a:r>
              <a:rPr kumimoji="0" lang="ar-JO" sz="2400" b="0" i="0" u="none" strike="noStrike" cap="none" normalizeH="0" baseline="0" dirty="0" err="1" smtClean="0">
                <a:ln>
                  <a:noFill/>
                </a:ln>
                <a:solidFill>
                  <a:schemeClr val="tx1"/>
                </a:solidFill>
                <a:effectLst/>
                <a:ea typeface="Calibri" pitchFamily="34" charset="0"/>
                <a:cs typeface="Times New Roman" pitchFamily="18" charset="0"/>
              </a:rPr>
              <a:t>)</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cs typeface="Arial" pitchFamily="34" charset="0"/>
            </a:endParaRPr>
          </a:p>
          <a:p>
            <a:pPr marL="628650" marR="0" lvl="0" indent="-628650" algn="r" defTabSz="914400" rtl="1" eaLnBrk="0" fontAlgn="base" latinLnBrk="0" hangingPunct="0">
              <a:lnSpc>
                <a:spcPct val="100000"/>
              </a:lnSpc>
              <a:spcBef>
                <a:spcPct val="0"/>
              </a:spcBef>
              <a:spcAft>
                <a:spcPct val="0"/>
              </a:spcAft>
              <a:buClrTx/>
              <a:buSzTx/>
              <a:buFontTx/>
              <a:buChar char="•"/>
              <a:tabLst>
                <a:tab pos="457200" algn="l"/>
              </a:tabLst>
            </a:pPr>
            <a:r>
              <a:rPr kumimoji="0" lang="en-US" sz="2400" b="1" i="0" u="none" strike="noStrike" cap="none" normalizeH="0" baseline="0" dirty="0" smtClean="0">
                <a:ln>
                  <a:noFill/>
                </a:ln>
                <a:solidFill>
                  <a:srgbClr val="FF6600"/>
                </a:solidFill>
                <a:effectLst/>
                <a:ea typeface="Calibri" pitchFamily="34" charset="0"/>
                <a:cs typeface="Times New Roman" pitchFamily="18" charset="0"/>
              </a:rPr>
              <a:t>المبادئ التوجيهية</a:t>
            </a:r>
          </a:p>
          <a:p>
            <a:pPr marL="628650" marR="0" lvl="0" indent="-628650" algn="r" defTabSz="914400" rtl="1" eaLnBrk="0" fontAlgn="base" latinLnBrk="0" hangingPunct="0">
              <a:lnSpc>
                <a:spcPct val="100000"/>
              </a:lnSpc>
              <a:spcBef>
                <a:spcPct val="0"/>
              </a:spcBef>
              <a:spcAft>
                <a:spcPct val="0"/>
              </a:spcAft>
              <a:buClrTx/>
              <a:buSzTx/>
              <a:tabLst>
                <a:tab pos="457200" algn="l"/>
              </a:tabLst>
            </a:pPr>
            <a:r>
              <a:rPr lang="ar-JO" sz="2400" b="1" dirty="0" smtClean="0">
                <a:ea typeface="Calibri" pitchFamily="34" charset="0"/>
                <a:cs typeface="Times New Roman" pitchFamily="18" charset="0"/>
              </a:rPr>
              <a:t>	</a:t>
            </a:r>
            <a:r>
              <a:rPr lang="en-US" sz="2400" b="1" dirty="0" smtClean="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)القيم </a:t>
            </a:r>
            <a:r>
              <a:rPr kumimoji="0" lang="en-US" sz="2400" b="0" i="0" u="none" strike="noStrike" cap="none" normalizeH="0" baseline="0" dirty="0" err="1" smtClean="0">
                <a:ln>
                  <a:noFill/>
                </a:ln>
                <a:solidFill>
                  <a:schemeClr val="tx1"/>
                </a:solidFill>
                <a:effectLst/>
                <a:ea typeface="Calibri" pitchFamily="34" charset="0"/>
                <a:cs typeface="Times New Roman" pitchFamily="18" charset="0"/>
              </a:rPr>
              <a:t>والمعتقدات</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ea typeface="Calibri" pitchFamily="34" charset="0"/>
                <a:cs typeface="Times New Roman" pitchFamily="18" charset="0"/>
              </a:rPr>
              <a:t>والثقافة</a:t>
            </a:r>
            <a:r>
              <a:rPr kumimoji="0" lang="ar-JO" sz="2400" b="0" i="0" u="none" strike="noStrike" cap="none" normalizeH="0" baseline="0" dirty="0" err="1" smtClean="0">
                <a:ln>
                  <a:noFill/>
                </a:ln>
                <a:solidFill>
                  <a:schemeClr val="tx1"/>
                </a:solidFill>
                <a:effectLst/>
                <a:ea typeface="Calibri" pitchFamily="34" charset="0"/>
                <a:cs typeface="Times New Roman" pitchFamily="18" charset="0"/>
              </a:rPr>
              <a:t>)</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457200" algn="l"/>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descr="work living wag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108" y="4277145"/>
            <a:ext cx="3549512" cy="221437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85800"/>
          </a:xfrm>
        </p:spPr>
        <p:txBody>
          <a:bodyPr>
            <a:normAutofit fontScale="90000"/>
          </a:bodyPr>
          <a:lstStyle/>
          <a:p>
            <a:pPr rtl="1"/>
            <a:r>
              <a:rPr lang="ar-JO" b="1" dirty="0" err="1" smtClean="0">
                <a:solidFill>
                  <a:srgbClr val="FF6600"/>
                </a:solidFill>
                <a:cs typeface="Times New Roman" pitchFamily="18" charset="0"/>
              </a:rPr>
              <a:t>2.</a:t>
            </a:r>
            <a:r>
              <a:rPr lang="ar-JO" b="1" dirty="0" smtClean="0">
                <a:solidFill>
                  <a:srgbClr val="FF6600"/>
                </a:solidFill>
                <a:cs typeface="Times New Roman" pitchFamily="18" charset="0"/>
              </a:rPr>
              <a:t> </a:t>
            </a:r>
            <a:r>
              <a:rPr lang="en-US" b="1" dirty="0" err="1" smtClean="0">
                <a:solidFill>
                  <a:srgbClr val="FF6600"/>
                </a:solidFill>
                <a:cs typeface="Times New Roman" pitchFamily="18" charset="0"/>
              </a:rPr>
              <a:t>تقييم</a:t>
            </a:r>
            <a:r>
              <a:rPr lang="en-US" b="1" dirty="0" smtClean="0">
                <a:solidFill>
                  <a:srgbClr val="FF6600"/>
                </a:solidFill>
                <a:cs typeface="Times New Roman" pitchFamily="18" charset="0"/>
              </a:rPr>
              <a:t> </a:t>
            </a:r>
            <a:r>
              <a:rPr lang="en-US" b="1" dirty="0" err="1" smtClean="0">
                <a:solidFill>
                  <a:srgbClr val="FF6600"/>
                </a:solidFill>
                <a:cs typeface="Times New Roman" pitchFamily="18" charset="0"/>
              </a:rPr>
              <a:t>SWOT</a:t>
            </a:r>
            <a:endParaRPr lang="en-US" b="1" dirty="0">
              <a:solidFill>
                <a:srgbClr val="FF6600"/>
              </a:solidFill>
              <a:cs typeface="Times New Roman" pitchFamily="18" charset="0"/>
            </a:endParaRPr>
          </a:p>
        </p:txBody>
      </p:sp>
      <p:sp>
        <p:nvSpPr>
          <p:cNvPr id="3" name="TextBox 2"/>
          <p:cNvSpPr txBox="1"/>
          <p:nvPr/>
        </p:nvSpPr>
        <p:spPr>
          <a:xfrm>
            <a:off x="533400" y="1136206"/>
            <a:ext cx="7696200" cy="2246769"/>
          </a:xfrm>
          <a:prstGeom prst="rect">
            <a:avLst/>
          </a:prstGeom>
          <a:noFill/>
        </p:spPr>
        <p:txBody>
          <a:bodyPr wrap="square" rtlCol="0">
            <a:spAutoFit/>
          </a:bodyPr>
          <a:lstStyle/>
          <a:p>
            <a:pPr algn="ctr" rtl="1"/>
            <a:r>
              <a:rPr lang="ar-JO" sz="2800" dirty="0" smtClean="0">
                <a:cs typeface="Times New Roman" pitchFamily="18" charset="0"/>
              </a:rPr>
              <a:t>عند </a:t>
            </a:r>
            <a:r>
              <a:rPr lang="ar-JO" sz="2800" dirty="0" err="1" smtClean="0">
                <a:cs typeface="Times New Roman" pitchFamily="18" charset="0"/>
              </a:rPr>
              <a:t>قيامك</a:t>
            </a:r>
            <a:r>
              <a:rPr lang="ar-JO" sz="2800" dirty="0" smtClean="0">
                <a:cs typeface="Times New Roman" pitchFamily="18" charset="0"/>
              </a:rPr>
              <a:t> بعملية </a:t>
            </a:r>
            <a:r>
              <a:rPr lang="en-US" sz="2800" dirty="0" err="1" smtClean="0">
                <a:cs typeface="Times New Roman" pitchFamily="18" charset="0"/>
              </a:rPr>
              <a:t>التخطيط</a:t>
            </a:r>
            <a:r>
              <a:rPr lang="en-US" sz="2800" dirty="0" smtClean="0">
                <a:cs typeface="Times New Roman" pitchFamily="18" charset="0"/>
              </a:rPr>
              <a:t> </a:t>
            </a:r>
            <a:r>
              <a:rPr lang="ar-JO" sz="2800" dirty="0" smtClean="0">
                <a:cs typeface="Times New Roman" pitchFamily="18" charset="0"/>
              </a:rPr>
              <a:t>من المهم اجراء </a:t>
            </a:r>
            <a:r>
              <a:rPr lang="en-US" sz="2800" dirty="0" smtClean="0">
                <a:cs typeface="Times New Roman" pitchFamily="18" charset="0"/>
              </a:rPr>
              <a:t> تقييم وتحليل البيئة الخارجية </a:t>
            </a:r>
            <a:r>
              <a:rPr lang="en-US" sz="2800" dirty="0" err="1" smtClean="0">
                <a:cs typeface="Times New Roman" pitchFamily="18" charset="0"/>
              </a:rPr>
              <a:t>والداخلية</a:t>
            </a:r>
            <a:r>
              <a:rPr lang="en-US" sz="2800" dirty="0" smtClean="0">
                <a:cs typeface="Times New Roman" pitchFamily="18" charset="0"/>
              </a:rPr>
              <a:t> </a:t>
            </a:r>
            <a:r>
              <a:rPr lang="ar-JO" sz="2800" dirty="0" smtClean="0">
                <a:cs typeface="Times New Roman" pitchFamily="18" charset="0"/>
              </a:rPr>
              <a:t> التي تعمل فيها </a:t>
            </a:r>
            <a:r>
              <a:rPr lang="ar-JO" sz="2800" dirty="0" err="1" smtClean="0">
                <a:cs typeface="Times New Roman" pitchFamily="18" charset="0"/>
              </a:rPr>
              <a:t>نقابتك.</a:t>
            </a:r>
            <a:r>
              <a:rPr lang="ar-JO" sz="2800" dirty="0" smtClean="0">
                <a:cs typeface="Times New Roman" pitchFamily="18" charset="0"/>
              </a:rPr>
              <a:t> </a:t>
            </a:r>
            <a:r>
              <a:rPr lang="en-US" sz="2800" dirty="0" err="1" smtClean="0">
                <a:cs typeface="Times New Roman" pitchFamily="18" charset="0"/>
              </a:rPr>
              <a:t>هذا</a:t>
            </a:r>
            <a:r>
              <a:rPr lang="en-US" sz="2800" dirty="0" smtClean="0">
                <a:cs typeface="Times New Roman" pitchFamily="18" charset="0"/>
              </a:rPr>
              <a:t> النوع من </a:t>
            </a:r>
            <a:r>
              <a:rPr lang="en-US" sz="2800" dirty="0" err="1" smtClean="0">
                <a:cs typeface="Times New Roman" pitchFamily="18" charset="0"/>
              </a:rPr>
              <a:t>التحليل</a:t>
            </a:r>
            <a:r>
              <a:rPr lang="en-US" sz="2800" dirty="0" smtClean="0">
                <a:cs typeface="Times New Roman" pitchFamily="18" charset="0"/>
              </a:rPr>
              <a:t> </a:t>
            </a:r>
            <a:r>
              <a:rPr lang="en-US" sz="2800" dirty="0" err="1" smtClean="0">
                <a:cs typeface="Times New Roman" pitchFamily="18" charset="0"/>
              </a:rPr>
              <a:t>المستخدم</a:t>
            </a:r>
            <a:r>
              <a:rPr lang="en-US" sz="2800" dirty="0" smtClean="0">
                <a:cs typeface="Times New Roman" pitchFamily="18" charset="0"/>
              </a:rPr>
              <a:t> في التخطيط </a:t>
            </a:r>
            <a:r>
              <a:rPr lang="en-US" sz="2800" dirty="0" err="1" smtClean="0">
                <a:cs typeface="Times New Roman" pitchFamily="18" charset="0"/>
              </a:rPr>
              <a:t>الاستراتيجي</a:t>
            </a:r>
            <a:r>
              <a:rPr lang="en-US" sz="2800" dirty="0" smtClean="0">
                <a:cs typeface="Times New Roman" pitchFamily="18" charset="0"/>
              </a:rPr>
              <a:t> </a:t>
            </a:r>
            <a:r>
              <a:rPr lang="ar-JO" sz="2800" dirty="0" smtClean="0">
                <a:cs typeface="Times New Roman" pitchFamily="18" charset="0"/>
              </a:rPr>
              <a:t>يسمى </a:t>
            </a:r>
            <a:endParaRPr lang="en-US" sz="2800" dirty="0" smtClean="0">
              <a:cs typeface="Times New Roman" pitchFamily="18" charset="0"/>
            </a:endParaRPr>
          </a:p>
          <a:p>
            <a:pPr algn="ctr" rtl="1"/>
            <a:r>
              <a:rPr lang="en-US" sz="2800" b="1" dirty="0" err="1" smtClean="0">
                <a:solidFill>
                  <a:srgbClr val="FF6600"/>
                </a:solidFill>
                <a:cs typeface="Times New Roman" pitchFamily="18" charset="0"/>
              </a:rPr>
              <a:t>SWOT</a:t>
            </a:r>
            <a:r>
              <a:rPr lang="en-US" sz="2800" b="1" dirty="0" smtClean="0">
                <a:cs typeface="Times New Roman" pitchFamily="18" charset="0"/>
              </a:rPr>
              <a:t> </a:t>
            </a:r>
            <a:r>
              <a:rPr lang="ar-JO" sz="2800" b="1" dirty="0" smtClean="0">
                <a:cs typeface="Times New Roman" pitchFamily="18" charset="0"/>
              </a:rPr>
              <a:t> ( تحليل </a:t>
            </a:r>
            <a:r>
              <a:rPr lang="en-US" sz="2800" b="1" dirty="0" err="1" smtClean="0">
                <a:cs typeface="Times New Roman" pitchFamily="18" charset="0"/>
              </a:rPr>
              <a:t>نقاط</a:t>
            </a:r>
            <a:r>
              <a:rPr lang="en-US" sz="2800" b="1" dirty="0" smtClean="0">
                <a:cs typeface="Times New Roman" pitchFamily="18" charset="0"/>
              </a:rPr>
              <a:t> القوة / الضعف ، </a:t>
            </a:r>
            <a:r>
              <a:rPr lang="en-US" sz="2800" b="1" dirty="0" err="1" smtClean="0">
                <a:cs typeface="Times New Roman" pitchFamily="18" charset="0"/>
              </a:rPr>
              <a:t>الفرص</a:t>
            </a:r>
            <a:r>
              <a:rPr lang="en-US" sz="2800" b="1" dirty="0" smtClean="0">
                <a:cs typeface="Times New Roman" pitchFamily="18" charset="0"/>
              </a:rPr>
              <a:t>/</a:t>
            </a:r>
            <a:r>
              <a:rPr lang="en-US" sz="2800" b="1" dirty="0" err="1" smtClean="0">
                <a:cs typeface="Times New Roman" pitchFamily="18" charset="0"/>
              </a:rPr>
              <a:t>التهديدات</a:t>
            </a:r>
            <a:r>
              <a:rPr lang="ar-JO" sz="2800" b="1" dirty="0" err="1" smtClean="0">
                <a:cs typeface="Times New Roman" pitchFamily="18" charset="0"/>
              </a:rPr>
              <a:t>)</a:t>
            </a:r>
            <a:r>
              <a:rPr lang="en-US" sz="2800" b="1" dirty="0" smtClean="0">
                <a:cs typeface="Times New Roman" pitchFamily="18" charset="0"/>
              </a:rPr>
              <a:t>. </a:t>
            </a:r>
            <a:endParaRPr lang="en-US" sz="2800" dirty="0" smtClean="0">
              <a:cs typeface="Times New Roman" pitchFamily="18" charset="0"/>
            </a:endParaRPr>
          </a:p>
          <a:p>
            <a:pPr algn="r" rtl="1"/>
            <a:endParaRPr lang="en-US" sz="2800" dirty="0"/>
          </a:p>
        </p:txBody>
      </p:sp>
      <p:pic>
        <p:nvPicPr>
          <p:cNvPr id="7" name="Picture 6" descr="consulting.jpg"/>
          <p:cNvPicPr>
            <a:picLocks noChangeAspect="1"/>
          </p:cNvPicPr>
          <p:nvPr/>
        </p:nvPicPr>
        <p:blipFill>
          <a:blip r:embed="rId3" cstate="print"/>
          <a:stretch>
            <a:fillRect/>
          </a:stretch>
        </p:blipFill>
        <p:spPr>
          <a:xfrm>
            <a:off x="2590800" y="3097837"/>
            <a:ext cx="4076967" cy="340299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457200"/>
            <a:ext cx="6248400" cy="1447800"/>
          </a:xfrm>
        </p:spPr>
        <p:txBody>
          <a:bodyPr>
            <a:normAutofit/>
          </a:bodyPr>
          <a:lstStyle/>
          <a:p>
            <a:pPr rtl="1"/>
            <a:r>
              <a:rPr lang="en-US" b="1" dirty="0" err="1" smtClean="0">
                <a:solidFill>
                  <a:srgbClr val="FF6600"/>
                </a:solidFill>
                <a:cs typeface="Times New Roman" pitchFamily="18" charset="0"/>
              </a:rPr>
              <a:t>تقييم</a:t>
            </a:r>
            <a:r>
              <a:rPr lang="en-US" b="1" dirty="0" smtClean="0">
                <a:solidFill>
                  <a:srgbClr val="FF6600"/>
                </a:solidFill>
                <a:cs typeface="Times New Roman" pitchFamily="18" charset="0"/>
              </a:rPr>
              <a:t> </a:t>
            </a:r>
            <a:r>
              <a:rPr lang="en-US" b="1" dirty="0" err="1" smtClean="0">
                <a:solidFill>
                  <a:srgbClr val="FF6600"/>
                </a:solidFill>
                <a:cs typeface="Times New Roman" pitchFamily="18" charset="0"/>
              </a:rPr>
              <a:t>SWOT</a:t>
            </a:r>
            <a:endParaRPr lang="en-US" b="1" dirty="0">
              <a:solidFill>
                <a:srgbClr val="FF6600"/>
              </a:solidFill>
              <a:cs typeface="Times New Roman" pitchFamily="18" charset="0"/>
            </a:endParaRPr>
          </a:p>
        </p:txBody>
      </p:sp>
      <p:sp>
        <p:nvSpPr>
          <p:cNvPr id="33793" name="Rectangle 1"/>
          <p:cNvSpPr>
            <a:spLocks noChangeArrowheads="1"/>
          </p:cNvSpPr>
          <p:nvPr/>
        </p:nvSpPr>
        <p:spPr bwMode="auto">
          <a:xfrm rot="10800000" flipV="1">
            <a:off x="228600" y="1643050"/>
            <a:ext cx="8558242" cy="4983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fontScale="97222"/>
          </a:bodyPr>
          <a:lstStyle/>
          <a:p>
            <a:pPr marL="0" marR="0" lvl="0" indent="0" algn="r" defTabSz="914400" rtl="1" eaLnBrk="1" fontAlgn="base" latinLnBrk="0" hangingPunct="1">
              <a:lnSpc>
                <a:spcPct val="100000"/>
              </a:lnSpc>
              <a:spcBef>
                <a:spcPct val="0"/>
              </a:spcBef>
              <a:spcAft>
                <a:spcPct val="0"/>
              </a:spcAft>
              <a:buClrTx/>
              <a:buSzTx/>
              <a:buFontTx/>
              <a:buNone/>
              <a:tabLst>
                <a:tab pos="457200" algn="l"/>
              </a:tabLst>
            </a:pPr>
            <a:r>
              <a:rPr kumimoji="0" lang="en-US" sz="2400" b="1" i="0" u="none" strike="noStrike" cap="none" normalizeH="0" baseline="0" dirty="0" err="1" smtClean="0">
                <a:ln>
                  <a:noFill/>
                </a:ln>
                <a:solidFill>
                  <a:schemeClr val="tx1"/>
                </a:solidFill>
                <a:effectLst/>
                <a:ea typeface="Calibri" pitchFamily="34" charset="0"/>
                <a:cs typeface="Times New Roman" pitchFamily="18" charset="0"/>
              </a:rPr>
              <a:t>يساعد</a:t>
            </a:r>
            <a:r>
              <a:rPr kumimoji="0" lang="en-US" sz="2400" b="1" i="0" u="none" strike="noStrike" cap="none" normalizeH="0" baseline="0" dirty="0" smtClean="0">
                <a:ln>
                  <a:noFill/>
                </a:ln>
                <a:solidFill>
                  <a:schemeClr val="tx1"/>
                </a:solidFill>
                <a:effectLst/>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ea typeface="Calibri" pitchFamily="34" charset="0"/>
                <a:cs typeface="Times New Roman" pitchFamily="18" charset="0"/>
              </a:rPr>
              <a:t>على</a:t>
            </a:r>
            <a:r>
              <a:rPr kumimoji="0" lang="en-US" sz="2400" b="1" i="0" u="none" strike="noStrike" cap="none" normalizeH="0" baseline="0" dirty="0" smtClean="0">
                <a:ln>
                  <a:noFill/>
                </a:ln>
                <a:solidFill>
                  <a:schemeClr val="tx1"/>
                </a:solidFill>
                <a:effectLst/>
                <a:ea typeface="Calibri" pitchFamily="34" charset="0"/>
                <a:cs typeface="Times New Roman" pitchFamily="18" charset="0"/>
              </a:rPr>
              <a:t>:</a:t>
            </a:r>
            <a:endParaRPr kumimoji="0" lang="en-US" sz="2400" b="1" i="0" u="none" strike="noStrike" cap="none" normalizeH="0" baseline="0" dirty="0" smtClean="0">
              <a:ln>
                <a:noFill/>
              </a:ln>
              <a:solidFill>
                <a:schemeClr val="tx1"/>
              </a:solidFill>
              <a:effectLst/>
              <a:cs typeface="Times New Roman" pitchFamily="18" charset="0"/>
            </a:endParaRPr>
          </a:p>
          <a:p>
            <a:pPr marL="712788" marR="0" lvl="0" indent="-712788" algn="r" defTabSz="914400" rtl="1" eaLnBrk="0" fontAlgn="base" latinLnBrk="0" hangingPunct="0">
              <a:lnSpc>
                <a:spcPct val="100000"/>
              </a:lnSpc>
              <a:spcBef>
                <a:spcPct val="0"/>
              </a:spcBef>
              <a:spcAft>
                <a:spcPct val="0"/>
              </a:spcAft>
              <a:buClrTx/>
              <a:buSzTx/>
              <a:buFontTx/>
              <a:buChar char="•"/>
              <a:tabLst>
                <a:tab pos="712788" algn="l"/>
              </a:tabLst>
            </a:pPr>
            <a:r>
              <a:rPr kumimoji="0" lang="en-US" sz="2400" b="1" i="0" u="none" strike="noStrike" cap="none" normalizeH="0" baseline="0" dirty="0" smtClean="0">
                <a:ln>
                  <a:noFill/>
                </a:ln>
                <a:solidFill>
                  <a:schemeClr val="tx1"/>
                </a:solidFill>
                <a:effectLst/>
                <a:ea typeface="Calibri" pitchFamily="34" charset="0"/>
                <a:cs typeface="Times New Roman" pitchFamily="18" charset="0"/>
              </a:rPr>
              <a:t>عزل القضايا </a:t>
            </a:r>
            <a:r>
              <a:rPr kumimoji="0" lang="en-US" sz="2400" b="1" i="0" u="none" strike="noStrike" cap="none" normalizeH="0" baseline="0" dirty="0" err="1" smtClean="0">
                <a:ln>
                  <a:noFill/>
                </a:ln>
                <a:solidFill>
                  <a:schemeClr val="tx1"/>
                </a:solidFill>
                <a:effectLst/>
                <a:ea typeface="Calibri" pitchFamily="34" charset="0"/>
                <a:cs typeface="Times New Roman" pitchFamily="18" charset="0"/>
              </a:rPr>
              <a:t>الرئيسية</a:t>
            </a:r>
            <a:r>
              <a:rPr kumimoji="0" lang="en-US" sz="2400" b="1" i="0" u="none" strike="noStrike" cap="none" normalizeH="0" baseline="0" dirty="0" smtClean="0">
                <a:ln>
                  <a:noFill/>
                </a:ln>
                <a:solidFill>
                  <a:schemeClr val="tx1"/>
                </a:solidFill>
                <a:effectLst/>
                <a:ea typeface="Calibri" pitchFamily="34" charset="0"/>
                <a:cs typeface="Times New Roman" pitchFamily="18" charset="0"/>
              </a:rPr>
              <a:t> </a:t>
            </a:r>
            <a:r>
              <a:rPr kumimoji="0" lang="ar-JO" sz="2400" b="1" i="0" u="none" strike="noStrike" cap="none" normalizeH="0" baseline="0" dirty="0" smtClean="0">
                <a:ln>
                  <a:noFill/>
                </a:ln>
                <a:solidFill>
                  <a:schemeClr val="tx1"/>
                </a:solidFill>
                <a:effectLst/>
                <a:ea typeface="Calibri" pitchFamily="34" charset="0"/>
                <a:cs typeface="Times New Roman" pitchFamily="18" charset="0"/>
              </a:rPr>
              <a:t>من</a:t>
            </a:r>
            <a:r>
              <a:rPr kumimoji="0" lang="ar-JO" sz="2400" b="1" i="0" u="none" strike="noStrike" cap="none" normalizeH="0" dirty="0" smtClean="0">
                <a:ln>
                  <a:noFill/>
                </a:ln>
                <a:solidFill>
                  <a:schemeClr val="tx1"/>
                </a:solidFill>
                <a:effectLst/>
                <a:ea typeface="Calibri" pitchFamily="34" charset="0"/>
                <a:cs typeface="Times New Roman" pitchFamily="18" charset="0"/>
              </a:rPr>
              <a:t> اجل </a:t>
            </a:r>
            <a:r>
              <a:rPr kumimoji="0" lang="en-US" sz="2400" b="1" i="0" u="none" strike="noStrike" cap="none" normalizeH="0" baseline="0" dirty="0" err="1" smtClean="0">
                <a:ln>
                  <a:noFill/>
                </a:ln>
                <a:solidFill>
                  <a:schemeClr val="tx1"/>
                </a:solidFill>
                <a:effectLst/>
                <a:ea typeface="Calibri" pitchFamily="34" charset="0"/>
                <a:cs typeface="Times New Roman" pitchFamily="18" charset="0"/>
              </a:rPr>
              <a:t>حل</a:t>
            </a:r>
            <a:r>
              <a:rPr kumimoji="0" lang="ar-JO" sz="2400" b="1" i="0" u="none" strike="noStrike" cap="none" normalizeH="0" baseline="0" dirty="0" smtClean="0">
                <a:ln>
                  <a:noFill/>
                </a:ln>
                <a:solidFill>
                  <a:schemeClr val="tx1"/>
                </a:solidFill>
                <a:effectLst/>
                <a:ea typeface="Calibri" pitchFamily="34" charset="0"/>
                <a:cs typeface="Times New Roman" pitchFamily="18" charset="0"/>
              </a:rPr>
              <a:t>ها</a:t>
            </a:r>
            <a:endParaRPr lang="en-US" sz="2400" b="1" dirty="0" smtClean="0">
              <a:cs typeface="Times New Roman" pitchFamily="18" charset="0"/>
            </a:endParaRPr>
          </a:p>
          <a:p>
            <a:pPr marL="712788" marR="0" lvl="0" indent="-712788" algn="r" defTabSz="914400" rtl="1" eaLnBrk="0" fontAlgn="base" latinLnBrk="0" hangingPunct="0">
              <a:lnSpc>
                <a:spcPct val="100000"/>
              </a:lnSpc>
              <a:spcBef>
                <a:spcPct val="0"/>
              </a:spcBef>
              <a:spcAft>
                <a:spcPct val="0"/>
              </a:spcAft>
              <a:buClrTx/>
              <a:buSzTx/>
              <a:buFontTx/>
              <a:buChar char="•"/>
              <a:tabLst>
                <a:tab pos="712788" algn="l"/>
              </a:tabLst>
            </a:pPr>
            <a:r>
              <a:rPr kumimoji="0" lang="ar-JO" sz="2400" b="1" i="0" u="none" strike="noStrike" cap="none" normalizeH="0" baseline="0" dirty="0" smtClean="0">
                <a:ln>
                  <a:noFill/>
                </a:ln>
                <a:solidFill>
                  <a:schemeClr val="tx1"/>
                </a:solidFill>
                <a:effectLst/>
                <a:ea typeface="Calibri" pitchFamily="34" charset="0"/>
                <a:cs typeface="Times New Roman" pitchFamily="18" charset="0"/>
              </a:rPr>
              <a:t>تركيز</a:t>
            </a:r>
            <a:r>
              <a:rPr kumimoji="0" lang="en-US" sz="2400" b="1" i="0" u="none" strike="noStrike" cap="none" normalizeH="0" baseline="0" dirty="0" smtClean="0">
                <a:ln>
                  <a:noFill/>
                </a:ln>
                <a:solidFill>
                  <a:schemeClr val="tx1"/>
                </a:solidFill>
                <a:effectLst/>
                <a:ea typeface="Calibri" pitchFamily="34" charset="0"/>
                <a:cs typeface="Times New Roman" pitchFamily="18" charset="0"/>
              </a:rPr>
              <a:t> النشاط في المناطق </a:t>
            </a:r>
            <a:r>
              <a:rPr kumimoji="0" lang="en-US" sz="2400" b="1" i="0" u="none" strike="noStrike" cap="none" normalizeH="0" baseline="0" dirty="0" err="1" smtClean="0">
                <a:ln>
                  <a:noFill/>
                </a:ln>
                <a:solidFill>
                  <a:schemeClr val="tx1"/>
                </a:solidFill>
                <a:effectLst/>
                <a:ea typeface="Calibri" pitchFamily="34" charset="0"/>
                <a:cs typeface="Times New Roman" pitchFamily="18" charset="0"/>
              </a:rPr>
              <a:t>التي</a:t>
            </a:r>
            <a:r>
              <a:rPr kumimoji="0" lang="en-US" sz="2400" b="1" i="0" u="none" strike="noStrike" cap="none" normalizeH="0" baseline="0" dirty="0" smtClean="0">
                <a:ln>
                  <a:noFill/>
                </a:ln>
                <a:solidFill>
                  <a:schemeClr val="tx1"/>
                </a:solidFill>
                <a:effectLst/>
                <a:ea typeface="Calibri" pitchFamily="34" charset="0"/>
                <a:cs typeface="Times New Roman" pitchFamily="18" charset="0"/>
              </a:rPr>
              <a:t> </a:t>
            </a:r>
            <a:r>
              <a:rPr kumimoji="0" lang="ar-JO" sz="2400" b="1" i="0" u="none" strike="noStrike" cap="none" normalizeH="0" baseline="0" dirty="0" smtClean="0">
                <a:ln>
                  <a:noFill/>
                </a:ln>
                <a:solidFill>
                  <a:schemeClr val="tx1"/>
                </a:solidFill>
                <a:effectLst/>
                <a:ea typeface="Calibri" pitchFamily="34" charset="0"/>
                <a:cs typeface="Times New Roman" pitchFamily="18" charset="0"/>
              </a:rPr>
              <a:t>تكون فيها</a:t>
            </a:r>
            <a:r>
              <a:rPr kumimoji="0" lang="en-US" sz="2400" b="1" i="0" u="none" strike="noStrike" cap="none" normalizeH="0" baseline="0" dirty="0" smtClean="0">
                <a:ln>
                  <a:noFill/>
                </a:ln>
                <a:solidFill>
                  <a:schemeClr val="tx1"/>
                </a:solidFill>
                <a:effectLst/>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ea typeface="Calibri" pitchFamily="34" charset="0"/>
                <a:cs typeface="Times New Roman" pitchFamily="18" charset="0"/>
              </a:rPr>
              <a:t>قوي</a:t>
            </a:r>
            <a:r>
              <a:rPr kumimoji="0" lang="ar-JO" sz="2400" b="1" i="0" u="none" strike="noStrike" cap="none" normalizeH="0" baseline="0" dirty="0" smtClean="0">
                <a:ln>
                  <a:noFill/>
                </a:ln>
                <a:solidFill>
                  <a:schemeClr val="tx1"/>
                </a:solidFill>
                <a:effectLst/>
                <a:ea typeface="Calibri" pitchFamily="34" charset="0"/>
                <a:cs typeface="Times New Roman" pitchFamily="18" charset="0"/>
              </a:rPr>
              <a:t>ا،</a:t>
            </a:r>
            <a:r>
              <a:rPr kumimoji="0" lang="en-US" sz="2400" b="1" i="0" u="none" strike="noStrike" cap="none" normalizeH="0" baseline="0" dirty="0" smtClean="0">
                <a:ln>
                  <a:noFill/>
                </a:ln>
                <a:solidFill>
                  <a:schemeClr val="tx1"/>
                </a:solidFill>
                <a:effectLst/>
                <a:ea typeface="Calibri" pitchFamily="34" charset="0"/>
                <a:cs typeface="Times New Roman" pitchFamily="18" charset="0"/>
              </a:rPr>
              <a:t> و</a:t>
            </a:r>
            <a:r>
              <a:rPr kumimoji="0" lang="ar-JO" sz="2400" b="1" i="0" u="none" strike="noStrike" cap="none" normalizeH="0" baseline="0" dirty="0" smtClean="0">
                <a:ln>
                  <a:noFill/>
                </a:ln>
                <a:solidFill>
                  <a:schemeClr val="tx1"/>
                </a:solidFill>
                <a:effectLst/>
                <a:ea typeface="Calibri" pitchFamily="34" charset="0"/>
                <a:cs typeface="Times New Roman" pitchFamily="18" charset="0"/>
              </a:rPr>
              <a:t>تقع</a:t>
            </a:r>
            <a:r>
              <a:rPr kumimoji="0" lang="en-US" sz="2400" b="1" i="0" u="none" strike="noStrike" cap="none" normalizeH="0" baseline="0" dirty="0" smtClean="0">
                <a:ln>
                  <a:noFill/>
                </a:ln>
                <a:solidFill>
                  <a:schemeClr val="tx1"/>
                </a:solidFill>
                <a:effectLst/>
                <a:ea typeface="Calibri" pitchFamily="34" charset="0"/>
                <a:cs typeface="Times New Roman" pitchFamily="18" charset="0"/>
              </a:rPr>
              <a:t> فيها أكبر الفرص</a:t>
            </a:r>
            <a:endParaRPr lang="en-US" sz="2400" b="1" dirty="0" smtClean="0">
              <a:cs typeface="Times New Roman" pitchFamily="18" charset="0"/>
            </a:endParaRPr>
          </a:p>
          <a:p>
            <a:pPr marL="712788" marR="0" lvl="0" indent="-712788" algn="r" defTabSz="914400" rtl="1" eaLnBrk="0" fontAlgn="base" latinLnBrk="0" hangingPunct="0">
              <a:lnSpc>
                <a:spcPct val="100000"/>
              </a:lnSpc>
              <a:spcBef>
                <a:spcPct val="0"/>
              </a:spcBef>
              <a:spcAft>
                <a:spcPct val="0"/>
              </a:spcAft>
              <a:buClrTx/>
              <a:buSzTx/>
              <a:buFontTx/>
              <a:buChar char="•"/>
              <a:tabLst>
                <a:tab pos="712788" algn="l"/>
              </a:tabLst>
            </a:pPr>
            <a:r>
              <a:rPr lang="ar-JO" sz="2400" b="1" dirty="0" smtClean="0">
                <a:ea typeface="Calibri" pitchFamily="34" charset="0"/>
                <a:cs typeface="Times New Roman" pitchFamily="18" charset="0"/>
              </a:rPr>
              <a:t>الاهتمام</a:t>
            </a:r>
            <a:r>
              <a:rPr kumimoji="0" lang="en-US" sz="2400" b="1" i="0" u="none" strike="noStrike" cap="none" normalizeH="0" baseline="0" dirty="0" smtClean="0">
                <a:ln>
                  <a:noFill/>
                </a:ln>
                <a:solidFill>
                  <a:schemeClr val="tx1"/>
                </a:solidFill>
                <a:effectLst/>
                <a:ea typeface="Calibri" pitchFamily="34" charset="0"/>
                <a:cs typeface="Times New Roman" pitchFamily="18" charset="0"/>
              </a:rPr>
              <a:t> </a:t>
            </a:r>
            <a:r>
              <a:rPr lang="ar-JO" sz="2400" b="1" dirty="0" smtClean="0">
                <a:ea typeface="Calibri" pitchFamily="34" charset="0"/>
                <a:cs typeface="Times New Roman" pitchFamily="18" charset="0"/>
              </a:rPr>
              <a:t>ب</a:t>
            </a:r>
            <a:r>
              <a:rPr kumimoji="0" lang="en-US" sz="2400" b="1" i="0" u="none" strike="noStrike" cap="none" normalizeH="0" baseline="0" dirty="0" err="1" smtClean="0">
                <a:ln>
                  <a:noFill/>
                </a:ln>
                <a:solidFill>
                  <a:schemeClr val="tx1"/>
                </a:solidFill>
                <a:effectLst/>
                <a:ea typeface="Calibri" pitchFamily="34" charset="0"/>
                <a:cs typeface="Times New Roman" pitchFamily="18" charset="0"/>
              </a:rPr>
              <a:t>العوامل</a:t>
            </a:r>
            <a:r>
              <a:rPr kumimoji="0" lang="en-US" sz="2400" b="1" i="0" u="none" strike="noStrike" cap="none" normalizeH="0" baseline="0" dirty="0" smtClean="0">
                <a:ln>
                  <a:noFill/>
                </a:ln>
                <a:solidFill>
                  <a:schemeClr val="tx1"/>
                </a:solidFill>
                <a:effectLst/>
                <a:ea typeface="Calibri" pitchFamily="34" charset="0"/>
                <a:cs typeface="Times New Roman" pitchFamily="18" charset="0"/>
              </a:rPr>
              <a:t> </a:t>
            </a:r>
            <a:r>
              <a:rPr kumimoji="0" lang="ar-JO" sz="2400" b="1" i="0" u="none" strike="noStrike" cap="none" normalizeH="0" baseline="0" dirty="0" smtClean="0">
                <a:ln>
                  <a:noFill/>
                </a:ln>
                <a:solidFill>
                  <a:schemeClr val="tx1"/>
                </a:solidFill>
                <a:effectLst/>
                <a:ea typeface="Calibri" pitchFamily="34" charset="0"/>
                <a:cs typeface="Times New Roman" pitchFamily="18" charset="0"/>
              </a:rPr>
              <a:t>الواردة من وجهات النظر </a:t>
            </a:r>
            <a:r>
              <a:rPr kumimoji="0" lang="en-US" sz="2400" b="1" i="0" u="none" strike="noStrike" cap="none" normalizeH="0" baseline="0" dirty="0" err="1" smtClean="0">
                <a:ln>
                  <a:noFill/>
                </a:ln>
                <a:solidFill>
                  <a:schemeClr val="tx1"/>
                </a:solidFill>
                <a:effectLst/>
                <a:ea typeface="Calibri" pitchFamily="34" charset="0"/>
                <a:cs typeface="Times New Roman" pitchFamily="18" charset="0"/>
              </a:rPr>
              <a:t>الداخلية</a:t>
            </a:r>
            <a:r>
              <a:rPr kumimoji="0" lang="en-US" sz="2400" b="1" i="0" u="none" strike="noStrike" cap="none" normalizeH="0" baseline="0" dirty="0" smtClean="0">
                <a:ln>
                  <a:noFill/>
                </a:ln>
                <a:solidFill>
                  <a:schemeClr val="tx1"/>
                </a:solidFill>
                <a:effectLst/>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ea typeface="Calibri" pitchFamily="34" charset="0"/>
                <a:cs typeface="Times New Roman" pitchFamily="18" charset="0"/>
              </a:rPr>
              <a:t>الخارجية</a:t>
            </a:r>
            <a:endParaRPr lang="en-US" sz="2400" b="1" dirty="0" smtClean="0">
              <a:cs typeface="Times New Roman" pitchFamily="18" charset="0"/>
            </a:endParaRPr>
          </a:p>
          <a:p>
            <a:pPr marL="712788" marR="0" lvl="0" indent="-712788" algn="r" defTabSz="914400" rtl="1" eaLnBrk="0" fontAlgn="base" latinLnBrk="0" hangingPunct="0">
              <a:lnSpc>
                <a:spcPct val="100000"/>
              </a:lnSpc>
              <a:spcBef>
                <a:spcPct val="0"/>
              </a:spcBef>
              <a:spcAft>
                <a:spcPct val="0"/>
              </a:spcAft>
              <a:buClrTx/>
              <a:buSzTx/>
              <a:buFontTx/>
              <a:buChar char="•"/>
              <a:tabLst>
                <a:tab pos="712788" algn="l"/>
              </a:tabLst>
            </a:pPr>
            <a:r>
              <a:rPr kumimoji="0" lang="en-US" sz="2400" b="1" i="0" u="none" strike="noStrike" cap="none" normalizeH="0" baseline="0" dirty="0" err="1" smtClean="0">
                <a:ln>
                  <a:noFill/>
                </a:ln>
                <a:solidFill>
                  <a:schemeClr val="tx1"/>
                </a:solidFill>
                <a:effectLst/>
                <a:ea typeface="Calibri" pitchFamily="34" charset="0"/>
                <a:cs typeface="Times New Roman" pitchFamily="18" charset="0"/>
              </a:rPr>
              <a:t>دعم</a:t>
            </a:r>
            <a:r>
              <a:rPr kumimoji="0" lang="en-US" sz="2400" b="1" i="0" u="none" strike="noStrike" cap="none" normalizeH="0" baseline="0" dirty="0" smtClean="0">
                <a:ln>
                  <a:noFill/>
                </a:ln>
                <a:solidFill>
                  <a:schemeClr val="tx1"/>
                </a:solidFill>
                <a:effectLst/>
                <a:ea typeface="Calibri" pitchFamily="34" charset="0"/>
                <a:cs typeface="Times New Roman" pitchFamily="18" charset="0"/>
              </a:rPr>
              <a:t> </a:t>
            </a:r>
            <a:r>
              <a:rPr kumimoji="0" lang="ar-JO" sz="2400" b="1" i="0" u="none" strike="noStrike" cap="none" normalizeH="0" baseline="0" dirty="0" smtClean="0">
                <a:ln>
                  <a:noFill/>
                </a:ln>
                <a:solidFill>
                  <a:schemeClr val="tx1"/>
                </a:solidFill>
                <a:effectLst/>
                <a:ea typeface="Calibri" pitchFamily="34" charset="0"/>
                <a:cs typeface="Times New Roman" pitchFamily="18" charset="0"/>
              </a:rPr>
              <a:t>نهج استراتيجي </a:t>
            </a:r>
            <a:r>
              <a:rPr kumimoji="0" lang="en-US" sz="2400" b="1" i="0" u="none" strike="noStrike" cap="none" normalizeH="0" baseline="0" dirty="0" err="1" smtClean="0">
                <a:ln>
                  <a:noFill/>
                </a:ln>
                <a:solidFill>
                  <a:schemeClr val="tx1"/>
                </a:solidFill>
                <a:effectLst/>
                <a:ea typeface="Calibri" pitchFamily="34" charset="0"/>
                <a:cs typeface="Times New Roman" pitchFamily="18" charset="0"/>
              </a:rPr>
              <a:t>شامل</a:t>
            </a:r>
            <a:r>
              <a:rPr kumimoji="0" lang="en-US" sz="2400" b="1" i="0" u="none" strike="noStrike" cap="none" normalizeH="0" baseline="0" dirty="0" smtClean="0">
                <a:ln>
                  <a:noFill/>
                </a:ln>
                <a:solidFill>
                  <a:schemeClr val="tx1"/>
                </a:solidFill>
                <a:effectLst/>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ea typeface="Calibri" pitchFamily="34" charset="0"/>
                <a:cs typeface="Times New Roman" pitchFamily="18" charset="0"/>
              </a:rPr>
              <a:t>وعميق</a:t>
            </a:r>
            <a:r>
              <a:rPr lang="ar-JO" sz="2400" b="1" dirty="0" smtClean="0">
                <a:ea typeface="Calibri" pitchFamily="34" charset="0"/>
                <a:cs typeface="Times New Roman" pitchFamily="18" charset="0"/>
              </a:rPr>
              <a:t> ل</a:t>
            </a:r>
            <a:r>
              <a:rPr kumimoji="0" lang="en-US" sz="2400" b="1" i="0" u="none" strike="noStrike" cap="none" normalizeH="0" baseline="0" dirty="0" err="1" smtClean="0">
                <a:ln>
                  <a:noFill/>
                </a:ln>
                <a:solidFill>
                  <a:schemeClr val="tx1"/>
                </a:solidFill>
                <a:effectLst/>
                <a:ea typeface="Calibri" pitchFamily="34" charset="0"/>
                <a:cs typeface="Times New Roman" pitchFamily="18" charset="0"/>
              </a:rPr>
              <a:t>لمعلومات</a:t>
            </a:r>
            <a:r>
              <a:rPr kumimoji="0" lang="en-US" sz="2400" b="1" i="0" u="none" strike="noStrike" cap="none" normalizeH="0" baseline="0" dirty="0" smtClean="0">
                <a:ln>
                  <a:noFill/>
                </a:ln>
                <a:solidFill>
                  <a:schemeClr val="tx1"/>
                </a:solidFill>
                <a:effectLst/>
                <a:ea typeface="Calibri" pitchFamily="34" charset="0"/>
                <a:cs typeface="Times New Roman" pitchFamily="18" charset="0"/>
              </a:rPr>
              <a:t> التي قد يكون لها تأثير على </a:t>
            </a:r>
            <a:r>
              <a:rPr kumimoji="0" lang="en-US" sz="2400" b="1" i="0" u="none" strike="noStrike" cap="none" normalizeH="0" baseline="0" dirty="0" err="1" smtClean="0">
                <a:ln>
                  <a:noFill/>
                </a:ln>
                <a:solidFill>
                  <a:schemeClr val="tx1"/>
                </a:solidFill>
                <a:effectLst/>
                <a:ea typeface="Calibri" pitchFamily="34" charset="0"/>
                <a:cs typeface="Times New Roman" pitchFamily="18" charset="0"/>
              </a:rPr>
              <a:t>تحديد</a:t>
            </a:r>
            <a:r>
              <a:rPr kumimoji="0" lang="en-US" sz="2400" b="1" i="0" u="none" strike="noStrike" cap="none" normalizeH="0" baseline="0" dirty="0" smtClean="0">
                <a:ln>
                  <a:noFill/>
                </a:ln>
                <a:solidFill>
                  <a:schemeClr val="tx1"/>
                </a:solidFill>
                <a:effectLst/>
                <a:ea typeface="Calibri" pitchFamily="34" charset="0"/>
                <a:cs typeface="Times New Roman" pitchFamily="18" charset="0"/>
              </a:rPr>
              <a:t> </a:t>
            </a:r>
            <a:r>
              <a:rPr kumimoji="0" lang="ar-JO" sz="2400" b="1" i="0" u="none" strike="noStrike" cap="none" normalizeH="0" baseline="0" dirty="0" smtClean="0">
                <a:ln>
                  <a:noFill/>
                </a:ln>
                <a:solidFill>
                  <a:schemeClr val="tx1"/>
                </a:solidFill>
                <a:effectLst/>
                <a:ea typeface="Calibri" pitchFamily="34" charset="0"/>
                <a:cs typeface="Times New Roman" pitchFamily="18" charset="0"/>
              </a:rPr>
              <a:t>ال</a:t>
            </a:r>
            <a:r>
              <a:rPr kumimoji="0" lang="en-US" sz="2400" b="1" i="0" u="none" strike="noStrike" cap="none" normalizeH="0" baseline="0" dirty="0" err="1" smtClean="0">
                <a:ln>
                  <a:noFill/>
                </a:ln>
                <a:solidFill>
                  <a:schemeClr val="tx1"/>
                </a:solidFill>
                <a:effectLst/>
                <a:ea typeface="Calibri" pitchFamily="34" charset="0"/>
                <a:cs typeface="Times New Roman" pitchFamily="18" charset="0"/>
              </a:rPr>
              <a:t>أهداف</a:t>
            </a:r>
            <a:endParaRPr lang="en-US" sz="2400" b="1" dirty="0" smtClean="0">
              <a:cs typeface="Times New Roman" pitchFamily="18" charset="0"/>
            </a:endParaRPr>
          </a:p>
          <a:p>
            <a:pPr marL="712788" marR="0" lvl="0" indent="-712788" algn="r" defTabSz="914400" rtl="1" eaLnBrk="0" fontAlgn="base" latinLnBrk="0" hangingPunct="0">
              <a:lnSpc>
                <a:spcPct val="100000"/>
              </a:lnSpc>
              <a:spcBef>
                <a:spcPct val="0"/>
              </a:spcBef>
              <a:spcAft>
                <a:spcPct val="0"/>
              </a:spcAft>
              <a:buClrTx/>
              <a:buSzTx/>
              <a:buFontTx/>
              <a:buChar char="•"/>
              <a:tabLst>
                <a:tab pos="712788" algn="l"/>
              </a:tabLst>
            </a:pPr>
            <a:r>
              <a:rPr kumimoji="0" lang="ar-JO" sz="2400" b="1" i="0" u="none" strike="noStrike" cap="none" normalizeH="0" baseline="0" dirty="0" smtClean="0">
                <a:ln>
                  <a:noFill/>
                </a:ln>
                <a:solidFill>
                  <a:schemeClr val="tx1"/>
                </a:solidFill>
                <a:effectLst/>
                <a:ea typeface="Calibri" pitchFamily="34" charset="0"/>
                <a:cs typeface="Times New Roman" pitchFamily="18" charset="0"/>
              </a:rPr>
              <a:t>اختيار </a:t>
            </a:r>
            <a:r>
              <a:rPr kumimoji="0" lang="en-US" sz="2400" b="1" i="0" u="none" strike="noStrike" cap="none" normalizeH="0" baseline="0" dirty="0" err="1" smtClean="0">
                <a:ln>
                  <a:noFill/>
                </a:ln>
                <a:solidFill>
                  <a:schemeClr val="tx1"/>
                </a:solidFill>
                <a:effectLst/>
                <a:ea typeface="Calibri" pitchFamily="34" charset="0"/>
                <a:cs typeface="Times New Roman" pitchFamily="18" charset="0"/>
              </a:rPr>
              <a:t>المعلومات</a:t>
            </a:r>
            <a:r>
              <a:rPr kumimoji="0" lang="en-US" sz="2400" b="1" i="0" u="none" strike="noStrike" cap="none" normalizeH="0" baseline="0" dirty="0" smtClean="0">
                <a:ln>
                  <a:noFill/>
                </a:ln>
                <a:solidFill>
                  <a:schemeClr val="tx1"/>
                </a:solidFill>
                <a:effectLst/>
                <a:ea typeface="Calibri" pitchFamily="34" charset="0"/>
                <a:cs typeface="Times New Roman" pitchFamily="18" charset="0"/>
              </a:rPr>
              <a:t> من مختلف وجهات النظر. </a:t>
            </a:r>
            <a:r>
              <a:rPr kumimoji="0" lang="ar-JO" sz="2400" b="1" i="0" u="none" strike="noStrike" cap="none" normalizeH="0" baseline="0" dirty="0" smtClean="0">
                <a:ln>
                  <a:noFill/>
                </a:ln>
                <a:solidFill>
                  <a:schemeClr val="tx1"/>
                </a:solidFill>
                <a:effectLst/>
                <a:ea typeface="Calibri" pitchFamily="34" charset="0"/>
                <a:cs typeface="Times New Roman" pitchFamily="18" charset="0"/>
              </a:rPr>
              <a:t>كلما كثرت</a:t>
            </a:r>
            <a:r>
              <a:rPr kumimoji="0" lang="en-US" sz="2400" b="1" i="0" u="none" strike="noStrike" cap="none" normalizeH="0" baseline="0" dirty="0" smtClean="0">
                <a:ln>
                  <a:noFill/>
                </a:ln>
                <a:solidFill>
                  <a:schemeClr val="tx1"/>
                </a:solidFill>
                <a:effectLst/>
                <a:ea typeface="Calibri" pitchFamily="34" charset="0"/>
                <a:cs typeface="Times New Roman" pitchFamily="18" charset="0"/>
              </a:rPr>
              <a:t> وجهات </a:t>
            </a:r>
            <a:r>
              <a:rPr kumimoji="0" lang="en-US" sz="2400" b="1" i="0" u="none" strike="noStrike" cap="none" normalizeH="0" baseline="0" dirty="0" err="1" smtClean="0">
                <a:ln>
                  <a:noFill/>
                </a:ln>
                <a:solidFill>
                  <a:schemeClr val="tx1"/>
                </a:solidFill>
                <a:effectLst/>
                <a:ea typeface="Calibri" pitchFamily="34" charset="0"/>
                <a:cs typeface="Times New Roman" pitchFamily="18" charset="0"/>
              </a:rPr>
              <a:t>النظر</a:t>
            </a:r>
            <a:r>
              <a:rPr kumimoji="0" lang="en-US" sz="2400" b="1" i="0" u="none" strike="noStrike" cap="none" normalizeH="0" baseline="0" dirty="0" smtClean="0">
                <a:ln>
                  <a:noFill/>
                </a:ln>
                <a:solidFill>
                  <a:schemeClr val="tx1"/>
                </a:solidFill>
                <a:effectLst/>
                <a:ea typeface="Calibri" pitchFamily="34" charset="0"/>
                <a:cs typeface="Times New Roman" pitchFamily="18" charset="0"/>
              </a:rPr>
              <a:t> </a:t>
            </a:r>
            <a:r>
              <a:rPr kumimoji="0" lang="ar-JO" sz="2400" b="1" i="0" u="none" strike="noStrike" cap="none" normalizeH="0" baseline="0" dirty="0" smtClean="0">
                <a:ln>
                  <a:noFill/>
                </a:ln>
                <a:solidFill>
                  <a:schemeClr val="tx1"/>
                </a:solidFill>
                <a:effectLst/>
                <a:ea typeface="Calibri" pitchFamily="34" charset="0"/>
                <a:cs typeface="Times New Roman" pitchFamily="18" charset="0"/>
              </a:rPr>
              <a:t>كلما زادت</a:t>
            </a:r>
            <a:r>
              <a:rPr kumimoji="0" lang="en-US" sz="2400" b="1" i="0" u="none" strike="noStrike" cap="none" normalizeH="0" baseline="0" dirty="0" smtClean="0">
                <a:ln>
                  <a:noFill/>
                </a:ln>
                <a:solidFill>
                  <a:schemeClr val="tx1"/>
                </a:solidFill>
                <a:effectLst/>
                <a:ea typeface="Calibri" pitchFamily="34" charset="0"/>
                <a:cs typeface="Times New Roman" pitchFamily="18" charset="0"/>
              </a:rPr>
              <a:t> فائدة المعلومات</a:t>
            </a:r>
            <a:endParaRPr lang="en-US" sz="2400" b="1" dirty="0" smtClean="0">
              <a:cs typeface="Times New Roman" pitchFamily="18" charset="0"/>
            </a:endParaRPr>
          </a:p>
          <a:p>
            <a:pPr marL="712788" marR="0" lvl="0" indent="-712788" algn="r" defTabSz="914400" rtl="1" eaLnBrk="0" fontAlgn="base" latinLnBrk="0" hangingPunct="0">
              <a:lnSpc>
                <a:spcPct val="100000"/>
              </a:lnSpc>
              <a:spcBef>
                <a:spcPct val="0"/>
              </a:spcBef>
              <a:spcAft>
                <a:spcPct val="0"/>
              </a:spcAft>
              <a:buClrTx/>
              <a:buSzTx/>
              <a:buFontTx/>
              <a:buChar char="•"/>
              <a:tabLst>
                <a:tab pos="712788" algn="l"/>
              </a:tabLst>
            </a:pPr>
            <a:r>
              <a:rPr kumimoji="0" lang="en-US" sz="2400" b="1" i="0" u="none" strike="noStrike" cap="none" normalizeH="0" baseline="0" dirty="0" smtClean="0">
                <a:ln>
                  <a:noFill/>
                </a:ln>
                <a:solidFill>
                  <a:schemeClr val="tx1"/>
                </a:solidFill>
                <a:effectLst/>
                <a:ea typeface="Calibri" pitchFamily="34" charset="0"/>
                <a:cs typeface="Times New Roman" pitchFamily="18" charset="0"/>
              </a:rPr>
              <a:t>تحديد الحواجز التي تعترض نجاح</a:t>
            </a:r>
            <a:endParaRPr lang="en-US" sz="2400" b="1" dirty="0" smtClean="0">
              <a:cs typeface="Times New Roman" pitchFamily="18" charset="0"/>
            </a:endParaRPr>
          </a:p>
          <a:p>
            <a:pPr marL="712788" marR="0" lvl="0" indent="-712788" algn="r" defTabSz="914400" rtl="1" eaLnBrk="0" fontAlgn="base" latinLnBrk="0" hangingPunct="0">
              <a:lnSpc>
                <a:spcPct val="100000"/>
              </a:lnSpc>
              <a:spcBef>
                <a:spcPct val="0"/>
              </a:spcBef>
              <a:spcAft>
                <a:spcPct val="0"/>
              </a:spcAft>
              <a:buClrTx/>
              <a:buSzTx/>
              <a:buFontTx/>
              <a:buChar char="•"/>
              <a:tabLst>
                <a:tab pos="712788" algn="l"/>
              </a:tabLst>
            </a:pPr>
            <a:r>
              <a:rPr kumimoji="0" lang="en-US" sz="2400" b="1" i="0" u="none" strike="noStrike" cap="none" normalizeH="0" baseline="0" dirty="0" smtClean="0">
                <a:ln>
                  <a:noFill/>
                </a:ln>
                <a:solidFill>
                  <a:schemeClr val="tx1"/>
                </a:solidFill>
                <a:effectLst/>
                <a:ea typeface="Calibri" pitchFamily="34" charset="0"/>
                <a:cs typeface="Times New Roman" pitchFamily="18" charset="0"/>
              </a:rPr>
              <a:t>وضع أولويات العمل</a:t>
            </a:r>
            <a:endParaRPr kumimoji="0" lang="en-US" sz="2400" b="1" i="0" u="none" strike="noStrike" cap="none" normalizeH="0" baseline="0" dirty="0" smtClean="0">
              <a:ln>
                <a:noFill/>
              </a:ln>
              <a:solidFill>
                <a:schemeClr val="tx1"/>
              </a:solidFill>
              <a:effectLst/>
              <a:cs typeface="Times New Roman" pitchFamily="18" charset="0"/>
            </a:endParaRPr>
          </a:p>
        </p:txBody>
      </p:sp>
      <p:pic>
        <p:nvPicPr>
          <p:cNvPr id="5" name="Picture 4" descr="WOMEN_Mag_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954" y="274773"/>
            <a:ext cx="2150785" cy="166025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1524000"/>
          </a:xfrm>
        </p:spPr>
        <p:txBody>
          <a:bodyPr lIns="90488" tIns="44450" rIns="90488" bIns="44450" anchor="b"/>
          <a:lstStyle/>
          <a:p>
            <a:pPr rtl="1" eaLnBrk="1" hangingPunct="1"/>
            <a:r>
              <a:rPr lang="en-US" b="1" dirty="0" smtClean="0">
                <a:solidFill>
                  <a:srgbClr val="FF6600"/>
                </a:solidFill>
              </a:rPr>
              <a:t>ما هي تجربتك مع</a:t>
            </a:r>
            <a:br>
              <a:rPr lang="en-US" b="1" dirty="0" smtClean="0">
                <a:solidFill>
                  <a:srgbClr val="FF6600"/>
                </a:solidFill>
              </a:rPr>
            </a:br>
            <a:r>
              <a:rPr lang="en-US" b="1" dirty="0" smtClean="0">
                <a:solidFill>
                  <a:srgbClr val="FF6600"/>
                </a:solidFill>
              </a:rPr>
              <a:t> التخطيط الاستراتيجي ؟ </a:t>
            </a:r>
            <a:endParaRPr lang="en-US" dirty="0" smtClean="0">
              <a:solidFill>
                <a:srgbClr val="FF6600"/>
              </a:solidFill>
            </a:endParaRPr>
          </a:p>
        </p:txBody>
      </p:sp>
      <p:sp>
        <p:nvSpPr>
          <p:cNvPr id="11" name="Content Placeholder 10"/>
          <p:cNvSpPr>
            <a:spLocks noGrp="1"/>
          </p:cNvSpPr>
          <p:nvPr>
            <p:ph sz="half" idx="2"/>
          </p:nvPr>
        </p:nvSpPr>
        <p:spPr>
          <a:xfrm>
            <a:off x="0" y="1524000"/>
            <a:ext cx="9144000" cy="4876800"/>
          </a:xfrm>
        </p:spPr>
        <p:txBody>
          <a:bodyPr>
            <a:normAutofit fontScale="92857"/>
          </a:bodyPr>
          <a:lstStyle/>
          <a:p>
            <a:pPr algn="r" rtl="1"/>
            <a:endParaRPr lang="en-US" dirty="0" smtClean="0">
              <a:latin typeface="Times New Roman" pitchFamily="18" charset="0"/>
              <a:cs typeface="Times New Roman" pitchFamily="18" charset="0"/>
            </a:endParaRPr>
          </a:p>
          <a:p>
            <a:pPr algn="ctr" rtl="1">
              <a:buFontTx/>
              <a:buNone/>
            </a:pPr>
            <a:r>
              <a:rPr lang="ar-JO" sz="4300" i="1" dirty="0" smtClean="0">
                <a:cs typeface="Times New Roman" pitchFamily="18" charset="0"/>
              </a:rPr>
              <a:t>هل يوجد لنقابتك </a:t>
            </a:r>
            <a:r>
              <a:rPr lang="en-US" sz="4300" i="1" dirty="0" smtClean="0">
                <a:cs typeface="Times New Roman" pitchFamily="18" charset="0"/>
              </a:rPr>
              <a:t> "</a:t>
            </a:r>
            <a:r>
              <a:rPr lang="en-US" sz="4300" i="1" dirty="0" err="1" smtClean="0">
                <a:cs typeface="Times New Roman" pitchFamily="18" charset="0"/>
              </a:rPr>
              <a:t>خطة</a:t>
            </a:r>
            <a:r>
              <a:rPr lang="ar-JO" sz="4300" i="1" dirty="0" smtClean="0">
                <a:cs typeface="Times New Roman" pitchFamily="18" charset="0"/>
              </a:rPr>
              <a:t> </a:t>
            </a:r>
            <a:r>
              <a:rPr lang="en-US" sz="4300" i="1" dirty="0" err="1" smtClean="0">
                <a:cs typeface="Times New Roman" pitchFamily="18" charset="0"/>
              </a:rPr>
              <a:t>استراتيجية</a:t>
            </a:r>
            <a:r>
              <a:rPr lang="en-US" sz="4300" i="1" dirty="0" smtClean="0">
                <a:cs typeface="Times New Roman" pitchFamily="18" charset="0"/>
              </a:rPr>
              <a:t>؟"</a:t>
            </a:r>
          </a:p>
          <a:p>
            <a:pPr lvl="1" algn="r" rtl="1">
              <a:buFontTx/>
              <a:buNone/>
            </a:pPr>
            <a:endParaRPr lang="en-US" sz="3200" i="1" dirty="0" smtClean="0">
              <a:cs typeface="Times New Roman" pitchFamily="18" charset="0"/>
            </a:endParaRPr>
          </a:p>
          <a:p>
            <a:pPr algn="r" rtl="1">
              <a:buFontTx/>
              <a:buNone/>
            </a:pPr>
            <a:r>
              <a:rPr lang="en-US" sz="3000" i="1" dirty="0" smtClean="0">
                <a:cs typeface="Times New Roman" pitchFamily="18" charset="0"/>
              </a:rPr>
              <a:t>	</a:t>
            </a:r>
            <a:r>
              <a:rPr lang="en-US" sz="3000" b="1" i="1" dirty="0" smtClean="0">
                <a:solidFill>
                  <a:srgbClr val="FF6600"/>
                </a:solidFill>
                <a:cs typeface="Times New Roman" pitchFamily="18" charset="0"/>
              </a:rPr>
              <a:t>التخطيط </a:t>
            </a:r>
            <a:r>
              <a:rPr lang="en-US" sz="3000" b="1" i="1" dirty="0" err="1" smtClean="0">
                <a:solidFill>
                  <a:srgbClr val="FF6600"/>
                </a:solidFill>
                <a:cs typeface="Times New Roman" pitchFamily="18" charset="0"/>
              </a:rPr>
              <a:t>الاستراتيجي</a:t>
            </a:r>
            <a:r>
              <a:rPr lang="en-US" sz="3000" b="1" i="1" dirty="0" smtClean="0">
                <a:solidFill>
                  <a:srgbClr val="FF6600"/>
                </a:solidFill>
                <a:cs typeface="Times New Roman" pitchFamily="18" charset="0"/>
              </a:rPr>
              <a:t> </a:t>
            </a:r>
            <a:endParaRPr lang="en-US" sz="3000" i="1" dirty="0" smtClean="0">
              <a:cs typeface="Times New Roman" pitchFamily="18" charset="0"/>
            </a:endParaRPr>
          </a:p>
          <a:p>
            <a:pPr lvl="1" algn="r" rtl="1"/>
            <a:r>
              <a:rPr lang="ar-JO" sz="3000" b="1" i="1" dirty="0" smtClean="0">
                <a:solidFill>
                  <a:srgbClr val="FF6600"/>
                </a:solidFill>
                <a:cs typeface="Times New Roman" pitchFamily="18" charset="0"/>
              </a:rPr>
              <a:t>خطط عظيمة</a:t>
            </a:r>
            <a:endParaRPr lang="en-US" sz="3000" b="1" i="1" dirty="0" smtClean="0">
              <a:solidFill>
                <a:srgbClr val="FF6600"/>
              </a:solidFill>
              <a:cs typeface="Times New Roman" pitchFamily="18" charset="0"/>
            </a:endParaRPr>
          </a:p>
          <a:p>
            <a:pPr lvl="1" algn="r" rtl="1"/>
            <a:r>
              <a:rPr lang="ar-JO" sz="3000" b="1" i="1" dirty="0" smtClean="0">
                <a:solidFill>
                  <a:srgbClr val="FF6600"/>
                </a:solidFill>
                <a:cs typeface="Times New Roman" pitchFamily="18" charset="0"/>
              </a:rPr>
              <a:t>خطط سيئة</a:t>
            </a:r>
            <a:endParaRPr lang="en-US" sz="3000" b="1" i="1" dirty="0" smtClean="0">
              <a:solidFill>
                <a:srgbClr val="FF6600"/>
              </a:solidFill>
              <a:cs typeface="Times New Roman" pitchFamily="18" charset="0"/>
            </a:endParaRPr>
          </a:p>
          <a:p>
            <a:pPr lvl="1" algn="r" rtl="1"/>
            <a:r>
              <a:rPr lang="ar-JO" sz="3000" b="1" i="1" dirty="0" smtClean="0">
                <a:solidFill>
                  <a:srgbClr val="FF6600"/>
                </a:solidFill>
                <a:cs typeface="Times New Roman" pitchFamily="18" charset="0"/>
              </a:rPr>
              <a:t>خطط مكلفة</a:t>
            </a:r>
            <a:endParaRPr lang="en-US" sz="3000" b="1" i="1" dirty="0" smtClean="0">
              <a:solidFill>
                <a:srgbClr val="FF6600"/>
              </a:solidFill>
              <a:cs typeface="Times New Roman" pitchFamily="18" charset="0"/>
            </a:endParaRPr>
          </a:p>
          <a:p>
            <a:pPr lvl="1" algn="r" rtl="1"/>
            <a:r>
              <a:rPr lang="ar-JO" sz="3000" b="1" i="1" dirty="0" smtClean="0">
                <a:solidFill>
                  <a:srgbClr val="FF6600"/>
                </a:solidFill>
                <a:cs typeface="Times New Roman" pitchFamily="18" charset="0"/>
              </a:rPr>
              <a:t>خطط منسية</a:t>
            </a:r>
            <a:endParaRPr lang="en-US" dirty="0" smtClean="0">
              <a:latin typeface="Times New Roman" pitchFamily="18" charset="0"/>
              <a:cs typeface="Times New Roman" pitchFamily="18" charset="0"/>
            </a:endParaRPr>
          </a:p>
        </p:txBody>
      </p:sp>
      <p:pic>
        <p:nvPicPr>
          <p:cNvPr id="5124" name="Picture 9" descr="iStock_000019663292XSmall.jpg"/>
          <p:cNvPicPr>
            <a:picLocks noChangeAspect="1"/>
          </p:cNvPicPr>
          <p:nvPr/>
        </p:nvPicPr>
        <p:blipFill>
          <a:blip r:embed="rId3" cstate="print"/>
          <a:srcRect/>
          <a:stretch>
            <a:fillRect/>
          </a:stretch>
        </p:blipFill>
        <p:spPr bwMode="auto">
          <a:xfrm>
            <a:off x="787403" y="3429000"/>
            <a:ext cx="4284663" cy="28432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0"/>
            <a:ext cx="6858000" cy="1295400"/>
          </a:xfrm>
        </p:spPr>
        <p:txBody>
          <a:bodyPr>
            <a:normAutofit/>
          </a:bodyPr>
          <a:lstStyle/>
          <a:p>
            <a:pPr rtl="1"/>
            <a:r>
              <a:rPr lang="en-US" b="1" dirty="0" err="1" smtClean="0">
                <a:solidFill>
                  <a:srgbClr val="FF6600"/>
                </a:solidFill>
                <a:cs typeface="Times New Roman" pitchFamily="18" charset="0"/>
              </a:rPr>
              <a:t>تحليل</a:t>
            </a:r>
            <a:r>
              <a:rPr lang="en-US" b="1" dirty="0" smtClean="0">
                <a:solidFill>
                  <a:srgbClr val="FF6600"/>
                </a:solidFill>
                <a:cs typeface="Times New Roman" pitchFamily="18" charset="0"/>
              </a:rPr>
              <a:t> </a:t>
            </a:r>
            <a:r>
              <a:rPr lang="en-US" b="1" dirty="0" err="1" smtClean="0">
                <a:solidFill>
                  <a:srgbClr val="FF6600"/>
                </a:solidFill>
                <a:cs typeface="Times New Roman" pitchFamily="18" charset="0"/>
              </a:rPr>
              <a:t>SWOT</a:t>
            </a:r>
            <a:r>
              <a:rPr lang="en-US" b="1" dirty="0" smtClean="0">
                <a:solidFill>
                  <a:srgbClr val="FF6600"/>
                </a:solidFill>
                <a:cs typeface="Times New Roman" pitchFamily="18" charset="0"/>
              </a:rPr>
              <a:t> </a:t>
            </a:r>
            <a:r>
              <a:rPr lang="ar-JO" b="1" dirty="0" smtClean="0">
                <a:solidFill>
                  <a:srgbClr val="FF6600"/>
                </a:solidFill>
                <a:cs typeface="Times New Roman" pitchFamily="18" charset="0"/>
              </a:rPr>
              <a:t> - الداخلي</a:t>
            </a:r>
            <a:endParaRPr lang="en-US" b="1" dirty="0">
              <a:solidFill>
                <a:srgbClr val="FF6600"/>
              </a:solidFill>
              <a:cs typeface="Times New Roman" pitchFamily="18" charset="0"/>
            </a:endParaRPr>
          </a:p>
        </p:txBody>
      </p:sp>
      <p:sp>
        <p:nvSpPr>
          <p:cNvPr id="34817" name="Rectangle 1"/>
          <p:cNvSpPr>
            <a:spLocks noChangeArrowheads="1"/>
          </p:cNvSpPr>
          <p:nvPr/>
        </p:nvSpPr>
        <p:spPr bwMode="auto">
          <a:xfrm rot="10800000" flipV="1">
            <a:off x="0" y="887134"/>
            <a:ext cx="8858280" cy="5909310"/>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57200" algn="l"/>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tabLst>
                <a:tab pos="457200" algn="l"/>
              </a:tabLst>
            </a:pPr>
            <a:r>
              <a:rPr kumimoji="0" lang="en-GB" sz="2400" b="1" i="0" u="none" strike="noStrike" cap="none" normalizeH="0" baseline="0" dirty="0" smtClean="0">
                <a:ln>
                  <a:noFill/>
                </a:ln>
                <a:solidFill>
                  <a:srgbClr val="FF6600"/>
                </a:solidFill>
                <a:effectLst/>
                <a:ea typeface="Calibri" pitchFamily="34" charset="0"/>
                <a:cs typeface="Times New Roman" pitchFamily="18" charset="0"/>
              </a:rPr>
              <a:t>الحالة العامة </a:t>
            </a:r>
            <a:r>
              <a:rPr kumimoji="0" lang="en-GB" sz="2400" b="1" i="0" u="none" strike="noStrike" cap="none" normalizeH="0" baseline="0" dirty="0" err="1" smtClean="0">
                <a:ln>
                  <a:noFill/>
                </a:ln>
                <a:solidFill>
                  <a:srgbClr val="FF6600"/>
                </a:solidFill>
                <a:effectLst/>
                <a:ea typeface="Calibri" pitchFamily="34" charset="0"/>
                <a:cs typeface="Times New Roman" pitchFamily="18" charset="0"/>
              </a:rPr>
              <a:t>في</a:t>
            </a:r>
            <a:r>
              <a:rPr kumimoji="0" lang="en-GB" sz="2400" b="1" i="0" u="none" strike="noStrike" cap="none" normalizeH="0" baseline="0" dirty="0" smtClean="0">
                <a:ln>
                  <a:noFill/>
                </a:ln>
                <a:solidFill>
                  <a:srgbClr val="FF6600"/>
                </a:solidFill>
                <a:effectLst/>
                <a:ea typeface="Calibri" pitchFamily="34" charset="0"/>
                <a:cs typeface="Times New Roman" pitchFamily="18" charset="0"/>
              </a:rPr>
              <a:t> </a:t>
            </a:r>
            <a:r>
              <a:rPr lang="ar-JO" sz="2400" b="1" dirty="0" smtClean="0">
                <a:solidFill>
                  <a:srgbClr val="FF6600"/>
                </a:solidFill>
                <a:ea typeface="Calibri" pitchFamily="34" charset="0"/>
                <a:cs typeface="Times New Roman" pitchFamily="18" charset="0"/>
              </a:rPr>
              <a:t>منظمتك</a:t>
            </a:r>
            <a:r>
              <a:rPr kumimoji="0" lang="en-GB" sz="2400" b="1" i="0" u="none" strike="noStrike" cap="none" normalizeH="0" baseline="0" dirty="0" smtClean="0">
                <a:ln>
                  <a:noFill/>
                </a:ln>
                <a:solidFill>
                  <a:srgbClr val="FF6600"/>
                </a:solidFill>
                <a:effectLst/>
                <a:ea typeface="Calibri" pitchFamily="34" charset="0"/>
                <a:cs typeface="Times New Roman" pitchFamily="18" charset="0"/>
              </a:rPr>
              <a:t>؟</a:t>
            </a:r>
            <a:r>
              <a:rPr kumimoji="0" lang="en-GB" sz="2400" i="0" u="none" strike="noStrike" cap="none" normalizeH="0" baseline="0" dirty="0" smtClean="0">
                <a:ln>
                  <a:noFill/>
                </a:ln>
                <a:solidFill>
                  <a:srgbClr val="FF6600"/>
                </a:solidFill>
                <a:effectLst/>
                <a:ea typeface="Calibri" pitchFamily="34" charset="0"/>
                <a:cs typeface="Times New Roman" pitchFamily="18" charset="0"/>
              </a:rPr>
              <a:t> </a:t>
            </a:r>
            <a:r>
              <a:rPr kumimoji="0" lang="ar-JO" sz="2400" i="0" u="none" strike="noStrike" cap="none" normalizeH="0" baseline="0" dirty="0" smtClean="0">
                <a:ln>
                  <a:noFill/>
                </a:ln>
                <a:solidFill>
                  <a:schemeClr val="tx1"/>
                </a:solidFill>
                <a:effectLst/>
                <a:ea typeface="Calibri" pitchFamily="34" charset="0"/>
                <a:cs typeface="Times New Roman" pitchFamily="18" charset="0"/>
              </a:rPr>
              <a:t>كم عدد اعضائك، وكم نسبتهم</a:t>
            </a:r>
            <a:r>
              <a:rPr kumimoji="0" lang="en-GB" sz="2400" i="0" u="none" strike="noStrike" cap="none" normalizeH="0" baseline="0" dirty="0" smtClean="0">
                <a:ln>
                  <a:noFill/>
                </a:ln>
                <a:solidFill>
                  <a:schemeClr val="tx1"/>
                </a:solidFill>
                <a:effectLst/>
                <a:ea typeface="Calibri" pitchFamily="34" charset="0"/>
                <a:cs typeface="Times New Roman" pitchFamily="18" charset="0"/>
              </a:rPr>
              <a:t> من</a:t>
            </a:r>
            <a:r>
              <a:rPr kumimoji="0" lang="en-GB" sz="2400" i="0" u="none" strike="noStrike" cap="none" normalizeH="0" dirty="0" smtClean="0">
                <a:ln>
                  <a:noFill/>
                </a:ln>
                <a:solidFill>
                  <a:schemeClr val="tx1"/>
                </a:solidFill>
                <a:effectLst/>
                <a:ea typeface="Calibri" pitchFamily="34" charset="0"/>
                <a:cs typeface="Times New Roman" pitchFamily="18" charset="0"/>
              </a:rPr>
              <a:t> مجموع </a:t>
            </a:r>
            <a:r>
              <a:rPr kumimoji="0" lang="en-GB" sz="2400" i="0" u="none" strike="noStrike" cap="none" normalizeH="0" dirty="0" err="1" smtClean="0">
                <a:ln>
                  <a:noFill/>
                </a:ln>
                <a:solidFill>
                  <a:schemeClr val="tx1"/>
                </a:solidFill>
                <a:effectLst/>
                <a:ea typeface="Calibri" pitchFamily="34" charset="0"/>
                <a:cs typeface="Times New Roman" pitchFamily="18" charset="0"/>
              </a:rPr>
              <a:t>القوى</a:t>
            </a:r>
            <a:r>
              <a:rPr kumimoji="0" lang="en-GB" sz="2400" i="0" u="none" strike="noStrike" cap="none" normalizeH="0" dirty="0" smtClean="0">
                <a:ln>
                  <a:noFill/>
                </a:ln>
                <a:solidFill>
                  <a:schemeClr val="tx1"/>
                </a:solidFill>
                <a:effectLst/>
                <a:ea typeface="Calibri" pitchFamily="34" charset="0"/>
                <a:cs typeface="Times New Roman" pitchFamily="18" charset="0"/>
              </a:rPr>
              <a:t> </a:t>
            </a:r>
            <a:r>
              <a:rPr kumimoji="0" lang="en-GB" sz="2400" i="0" u="none" strike="noStrike" cap="none" normalizeH="0" dirty="0" err="1" smtClean="0">
                <a:ln>
                  <a:noFill/>
                </a:ln>
                <a:solidFill>
                  <a:schemeClr val="tx1"/>
                </a:solidFill>
                <a:effectLst/>
                <a:ea typeface="Calibri" pitchFamily="34" charset="0"/>
                <a:cs typeface="Times New Roman" pitchFamily="18" charset="0"/>
              </a:rPr>
              <a:t>العاملة</a:t>
            </a:r>
            <a:r>
              <a:rPr kumimoji="0" lang="en-GB" sz="2400" i="0" u="none" strike="noStrike" cap="none" normalizeH="0" dirty="0" smtClean="0">
                <a:ln>
                  <a:noFill/>
                </a:ln>
                <a:solidFill>
                  <a:schemeClr val="tx1"/>
                </a:solidFill>
                <a:effectLst/>
                <a:ea typeface="Calibri" pitchFamily="34" charset="0"/>
                <a:cs typeface="Times New Roman" pitchFamily="18" charset="0"/>
              </a:rPr>
              <a:t>؟ </a:t>
            </a:r>
            <a:r>
              <a:rPr kumimoji="0" lang="ar-JO" sz="2400" i="0" u="none" strike="noStrike" cap="none" normalizeH="0" dirty="0" smtClean="0">
                <a:ln>
                  <a:noFill/>
                </a:ln>
                <a:solidFill>
                  <a:schemeClr val="tx1"/>
                </a:solidFill>
                <a:effectLst/>
                <a:ea typeface="Calibri" pitchFamily="34" charset="0"/>
                <a:cs typeface="Times New Roman" pitchFamily="18" charset="0"/>
              </a:rPr>
              <a:t>بنية القوى </a:t>
            </a:r>
            <a:r>
              <a:rPr kumimoji="0" lang="ar-JO" sz="2400" i="0" u="none" strike="noStrike" cap="none" normalizeH="0" dirty="0" err="1" smtClean="0">
                <a:ln>
                  <a:noFill/>
                </a:ln>
                <a:solidFill>
                  <a:schemeClr val="tx1"/>
                </a:solidFill>
                <a:effectLst/>
                <a:ea typeface="Calibri" pitchFamily="34" charset="0"/>
                <a:cs typeface="Times New Roman" pitchFamily="18" charset="0"/>
              </a:rPr>
              <a:t>العاملة (</a:t>
            </a:r>
            <a:r>
              <a:rPr lang="en-GB" sz="2400" dirty="0" err="1" smtClean="0">
                <a:ea typeface="Calibri" pitchFamily="34" charset="0"/>
                <a:cs typeface="Times New Roman" pitchFamily="18" charset="0"/>
              </a:rPr>
              <a:t>التركيبة</a:t>
            </a:r>
            <a:r>
              <a:rPr lang="en-GB" sz="2400" dirty="0" smtClean="0">
                <a:ea typeface="Calibri" pitchFamily="34" charset="0"/>
                <a:cs typeface="Times New Roman" pitchFamily="18" charset="0"/>
              </a:rPr>
              <a:t> </a:t>
            </a:r>
            <a:r>
              <a:rPr lang="en-GB" sz="2400" dirty="0" err="1" smtClean="0">
                <a:ea typeface="Calibri" pitchFamily="34" charset="0"/>
                <a:cs typeface="Times New Roman" pitchFamily="18" charset="0"/>
              </a:rPr>
              <a:t>السكانية</a:t>
            </a:r>
            <a:r>
              <a:rPr lang="ar-JO" sz="2400" dirty="0" smtClean="0">
                <a:ea typeface="Calibri" pitchFamily="34" charset="0"/>
                <a:cs typeface="Times New Roman" pitchFamily="18" charset="0"/>
              </a:rPr>
              <a:t> </a:t>
            </a:r>
            <a:r>
              <a:rPr lang="en-GB" sz="2400" dirty="0" err="1" smtClean="0">
                <a:ea typeface="Calibri" pitchFamily="34" charset="0"/>
                <a:cs typeface="Times New Roman" pitchFamily="18" charset="0"/>
              </a:rPr>
              <a:t>مثل</a:t>
            </a:r>
            <a:r>
              <a:rPr lang="en-GB" sz="2400" dirty="0" smtClean="0">
                <a:ea typeface="Calibri" pitchFamily="34" charset="0"/>
                <a:cs typeface="Times New Roman" pitchFamily="18" charset="0"/>
              </a:rPr>
              <a:t> </a:t>
            </a:r>
            <a:r>
              <a:rPr lang="en-GB" sz="2400" dirty="0" err="1" smtClean="0">
                <a:ea typeface="Calibri" pitchFamily="34" charset="0"/>
                <a:cs typeface="Times New Roman" pitchFamily="18" charset="0"/>
              </a:rPr>
              <a:t>الذكور</a:t>
            </a:r>
            <a:r>
              <a:rPr lang="en-GB" sz="2400" dirty="0" smtClean="0">
                <a:ea typeface="Calibri" pitchFamily="34" charset="0"/>
                <a:cs typeface="Times New Roman" pitchFamily="18" charset="0"/>
              </a:rPr>
              <a:t>/</a:t>
            </a:r>
            <a:r>
              <a:rPr lang="en-GB" sz="2400" dirty="0" err="1" smtClean="0">
                <a:ea typeface="Calibri" pitchFamily="34" charset="0"/>
                <a:cs typeface="Times New Roman" pitchFamily="18" charset="0"/>
              </a:rPr>
              <a:t>الإناث</a:t>
            </a:r>
            <a:r>
              <a:rPr lang="ar-JO" sz="2400" dirty="0" err="1" smtClean="0">
                <a:ea typeface="Calibri" pitchFamily="34" charset="0"/>
                <a:cs typeface="Times New Roman" pitchFamily="18" charset="0"/>
              </a:rPr>
              <a:t>،</a:t>
            </a:r>
            <a:r>
              <a:rPr lang="en-GB" sz="2400" dirty="0" smtClean="0">
                <a:ea typeface="Calibri" pitchFamily="34" charset="0"/>
                <a:cs typeface="Times New Roman" pitchFamily="18" charset="0"/>
              </a:rPr>
              <a:t> </a:t>
            </a:r>
            <a:r>
              <a:rPr lang="en-GB" sz="2400" dirty="0" err="1" smtClean="0">
                <a:ea typeface="Calibri" pitchFamily="34" charset="0"/>
                <a:cs typeface="Times New Roman" pitchFamily="18" charset="0"/>
              </a:rPr>
              <a:t>والعمر</a:t>
            </a:r>
            <a:r>
              <a:rPr lang="en-GB" sz="2400" dirty="0" smtClean="0">
                <a:ea typeface="Calibri" pitchFamily="34" charset="0"/>
                <a:cs typeface="Times New Roman" pitchFamily="18" charset="0"/>
              </a:rPr>
              <a:t> </a:t>
            </a:r>
            <a:r>
              <a:rPr lang="ar-JO" sz="2400" dirty="0" smtClean="0">
                <a:ea typeface="Calibri" pitchFamily="34" charset="0"/>
                <a:cs typeface="Times New Roman" pitchFamily="18" charset="0"/>
              </a:rPr>
              <a:t>، والأقسام</a:t>
            </a:r>
            <a:r>
              <a:rPr lang="ar-JO" sz="2400" dirty="0" err="1" smtClean="0">
                <a:ea typeface="Calibri" pitchFamily="34" charset="0"/>
                <a:cs typeface="Times New Roman" pitchFamily="18" charset="0"/>
              </a:rPr>
              <a:t>)</a:t>
            </a:r>
            <a:r>
              <a:rPr kumimoji="0" lang="en-GB" sz="2400" i="0" u="none" strike="noStrike" cap="none" normalizeH="0" dirty="0" smtClean="0">
                <a:ln>
                  <a:noFill/>
                </a:ln>
                <a:solidFill>
                  <a:schemeClr val="tx1"/>
                </a:solidFill>
                <a:effectLst/>
                <a:ea typeface="Calibri" pitchFamily="34" charset="0"/>
                <a:cs typeface="Times New Roman" pitchFamily="18" charset="0"/>
              </a:rPr>
              <a:t>؟ </a:t>
            </a:r>
            <a:r>
              <a:rPr lang="en-GB" sz="2400" dirty="0" err="1" smtClean="0">
                <a:ea typeface="Calibri" pitchFamily="34" charset="0"/>
                <a:cs typeface="Times New Roman" pitchFamily="18" charset="0"/>
              </a:rPr>
              <a:t>علاقة</a:t>
            </a:r>
            <a:r>
              <a:rPr lang="en-GB" sz="2400" dirty="0" smtClean="0">
                <a:ea typeface="Calibri" pitchFamily="34" charset="0"/>
                <a:cs typeface="Times New Roman" pitchFamily="18" charset="0"/>
              </a:rPr>
              <a:t> </a:t>
            </a:r>
            <a:r>
              <a:rPr lang="ar-JO" sz="2400" dirty="0" smtClean="0">
                <a:ea typeface="Calibri" pitchFamily="34" charset="0"/>
                <a:cs typeface="Times New Roman" pitchFamily="18" charset="0"/>
              </a:rPr>
              <a:t>نقابتك </a:t>
            </a:r>
            <a:r>
              <a:rPr lang="en-GB" sz="2400" dirty="0" err="1" smtClean="0">
                <a:ea typeface="Calibri" pitchFamily="34" charset="0"/>
                <a:cs typeface="Times New Roman" pitchFamily="18" charset="0"/>
              </a:rPr>
              <a:t>مع</a:t>
            </a:r>
            <a:r>
              <a:rPr lang="en-GB" sz="2400" dirty="0" smtClean="0">
                <a:ea typeface="Calibri" pitchFamily="34" charset="0"/>
                <a:cs typeface="Times New Roman" pitchFamily="18" charset="0"/>
              </a:rPr>
              <a:t> المنظمات الأخرى التي قد تكون </a:t>
            </a:r>
            <a:r>
              <a:rPr lang="en-GB" sz="2400" dirty="0" err="1" smtClean="0">
                <a:ea typeface="Calibri" pitchFamily="34" charset="0"/>
                <a:cs typeface="Times New Roman" pitchFamily="18" charset="0"/>
              </a:rPr>
              <a:t>مهمة</a:t>
            </a:r>
            <a:r>
              <a:rPr lang="en-GB" sz="2400" dirty="0" smtClean="0">
                <a:ea typeface="Calibri" pitchFamily="34" charset="0"/>
                <a:cs typeface="Times New Roman" pitchFamily="18" charset="0"/>
              </a:rPr>
              <a:t> </a:t>
            </a:r>
            <a:r>
              <a:rPr lang="en-GB" sz="2400" dirty="0" err="1" smtClean="0">
                <a:ea typeface="Calibri" pitchFamily="34" charset="0"/>
                <a:cs typeface="Times New Roman" pitchFamily="18" charset="0"/>
              </a:rPr>
              <a:t>بالنسبة</a:t>
            </a:r>
            <a:r>
              <a:rPr lang="ar-JO" sz="2400" dirty="0" smtClean="0">
                <a:ea typeface="Calibri" pitchFamily="34" charset="0"/>
                <a:cs typeface="Times New Roman" pitchFamily="18" charset="0"/>
              </a:rPr>
              <a:t> </a:t>
            </a:r>
            <a:r>
              <a:rPr lang="en-GB" sz="2400" dirty="0" err="1" smtClean="0">
                <a:ea typeface="Calibri" pitchFamily="34" charset="0"/>
                <a:cs typeface="Times New Roman" pitchFamily="18" charset="0"/>
              </a:rPr>
              <a:t>لنجاح</a:t>
            </a:r>
            <a:r>
              <a:rPr lang="ar-JO" sz="2400" dirty="0" smtClean="0">
                <a:ea typeface="Calibri" pitchFamily="34" charset="0"/>
                <a:cs typeface="Times New Roman" pitchFamily="18" charset="0"/>
              </a:rPr>
              <a:t>ك</a:t>
            </a:r>
            <a:r>
              <a:rPr lang="en-GB" sz="2400" dirty="0" smtClean="0">
                <a:ea typeface="Calibri" pitchFamily="34" charset="0"/>
                <a:cs typeface="Times New Roman" pitchFamily="18" charset="0"/>
              </a:rPr>
              <a:t> ؟ </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 </a:t>
            </a:r>
          </a:p>
          <a:p>
            <a:pPr marL="0" marR="0" lvl="0" indent="0" algn="r" defTabSz="914400" rtl="1" eaLnBrk="0" fontAlgn="base" latinLnBrk="0" hangingPunct="0">
              <a:lnSpc>
                <a:spcPct val="100000"/>
              </a:lnSpc>
              <a:spcBef>
                <a:spcPct val="0"/>
              </a:spcBef>
              <a:spcAft>
                <a:spcPct val="0"/>
              </a:spcAft>
              <a:buClrTx/>
              <a:buSzTx/>
              <a:tabLst>
                <a:tab pos="457200" algn="l"/>
              </a:tabLst>
            </a:pPr>
            <a:endParaRPr kumimoji="0" lang="en-GB" sz="2400" b="0" i="0" u="none" strike="noStrike" cap="none" normalizeH="0" baseline="0" dirty="0" smtClean="0">
              <a:ln>
                <a:noFill/>
              </a:ln>
              <a:solidFill>
                <a:schemeClr val="tx1"/>
              </a:solidFill>
              <a:effectLst/>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tabLst>
                <a:tab pos="457200" algn="l"/>
              </a:tabLst>
            </a:pPr>
            <a:r>
              <a:rPr kumimoji="0" lang="ar-JO" sz="2400" b="1" i="0" u="none" strike="noStrike" cap="none" normalizeH="0" baseline="0" dirty="0" smtClean="0">
                <a:ln>
                  <a:noFill/>
                </a:ln>
                <a:solidFill>
                  <a:srgbClr val="FF6600"/>
                </a:solidFill>
                <a:effectLst/>
                <a:ea typeface="Calibri" pitchFamily="34" charset="0"/>
                <a:cs typeface="Times New Roman" pitchFamily="18" charset="0"/>
              </a:rPr>
              <a:t>نظام </a:t>
            </a:r>
            <a:r>
              <a:rPr kumimoji="0" lang="en-GB" sz="2400" b="1" i="0" u="none" strike="noStrike" cap="none" normalizeH="0" baseline="0" dirty="0" err="1" smtClean="0">
                <a:ln>
                  <a:noFill/>
                </a:ln>
                <a:solidFill>
                  <a:srgbClr val="FF6600"/>
                </a:solidFill>
                <a:effectLst/>
                <a:ea typeface="Calibri" pitchFamily="34" charset="0"/>
                <a:cs typeface="Times New Roman" pitchFamily="18" charset="0"/>
              </a:rPr>
              <a:t>الموارد</a:t>
            </a:r>
            <a:r>
              <a:rPr kumimoji="0" lang="en-GB" sz="2400" b="1" i="0" u="none" strike="noStrike" cap="none" normalizeH="0" baseline="0" dirty="0" smtClean="0">
                <a:ln>
                  <a:noFill/>
                </a:ln>
                <a:solidFill>
                  <a:srgbClr val="FF6600"/>
                </a:solidFill>
                <a:effectLst/>
                <a:ea typeface="Calibri" pitchFamily="34" charset="0"/>
                <a:cs typeface="Times New Roman" pitchFamily="18" charset="0"/>
              </a:rPr>
              <a:t> </a:t>
            </a:r>
            <a:r>
              <a:rPr kumimoji="0" lang="en-GB" sz="2400" b="1" i="0" u="none" strike="noStrike" cap="none" normalizeH="0" baseline="0" dirty="0" err="1" smtClean="0">
                <a:ln>
                  <a:noFill/>
                </a:ln>
                <a:solidFill>
                  <a:srgbClr val="FF6600"/>
                </a:solidFill>
                <a:effectLst/>
                <a:ea typeface="Calibri" pitchFamily="34" charset="0"/>
                <a:cs typeface="Times New Roman" pitchFamily="18" charset="0"/>
              </a:rPr>
              <a:t>البشرية</a:t>
            </a:r>
            <a:r>
              <a:rPr kumimoji="0" lang="ar-JO" sz="2400" b="1" i="0" u="none" strike="noStrike" cap="none" normalizeH="0" baseline="0" dirty="0" smtClean="0">
                <a:ln>
                  <a:noFill/>
                </a:ln>
                <a:solidFill>
                  <a:srgbClr val="FF6600"/>
                </a:solidFill>
                <a:effectLst/>
                <a:ea typeface="Calibri" pitchFamily="34" charset="0"/>
                <a:cs typeface="Times New Roman" pitchFamily="18" charset="0"/>
              </a:rPr>
              <a:t>/ الناس في نقابتك</a:t>
            </a:r>
            <a:r>
              <a:rPr kumimoji="0" lang="en-GB" sz="2400" i="0" u="none" strike="noStrike" cap="none" normalizeH="0" baseline="0" dirty="0" smtClean="0">
                <a:ln>
                  <a:noFill/>
                </a:ln>
                <a:solidFill>
                  <a:srgbClr val="FF6600"/>
                </a:solidFill>
                <a:effectLst/>
                <a:ea typeface="Calibri" pitchFamily="34" charset="0"/>
                <a:cs typeface="Times New Roman" pitchFamily="18" charset="0"/>
              </a:rPr>
              <a:t> </a:t>
            </a:r>
            <a:r>
              <a:rPr kumimoji="0" lang="ar-JO" sz="2400" i="0" u="none" strike="noStrike" cap="none" normalizeH="0" baseline="0" dirty="0" smtClean="0">
                <a:ln>
                  <a:noFill/>
                </a:ln>
                <a:solidFill>
                  <a:schemeClr val="tx1"/>
                </a:solidFill>
                <a:effectLst/>
                <a:ea typeface="Calibri" pitchFamily="34" charset="0"/>
                <a:cs typeface="Times New Roman" pitchFamily="18" charset="0"/>
              </a:rPr>
              <a:t>(ا</a:t>
            </a:r>
            <a:r>
              <a:rPr kumimoji="0" lang="en-GB" sz="2400" i="0" u="none" strike="noStrike" cap="none" normalizeH="0" baseline="0" dirty="0" err="1" smtClean="0">
                <a:ln>
                  <a:noFill/>
                </a:ln>
                <a:solidFill>
                  <a:schemeClr val="tx1"/>
                </a:solidFill>
                <a:effectLst/>
                <a:ea typeface="Calibri" pitchFamily="34" charset="0"/>
                <a:cs typeface="Times New Roman" pitchFamily="18" charset="0"/>
              </a:rPr>
              <a:t>لتدريب</a:t>
            </a:r>
            <a:r>
              <a:rPr kumimoji="0" lang="en-GB" sz="2400" i="0" u="none" strike="noStrike" cap="none" normalizeH="0" baseline="0" dirty="0" smtClean="0">
                <a:ln>
                  <a:noFill/>
                </a:ln>
                <a:solidFill>
                  <a:schemeClr val="tx1"/>
                </a:solidFill>
                <a:effectLst/>
                <a:ea typeface="Calibri" pitchFamily="34" charset="0"/>
                <a:cs typeface="Times New Roman" pitchFamily="18" charset="0"/>
              </a:rPr>
              <a:t> </a:t>
            </a:r>
            <a:r>
              <a:rPr kumimoji="0" lang="en-GB" sz="2400" i="0" u="none" strike="noStrike" cap="none" normalizeH="0" baseline="0" dirty="0" err="1" smtClean="0">
                <a:ln>
                  <a:noFill/>
                </a:ln>
                <a:solidFill>
                  <a:schemeClr val="tx1"/>
                </a:solidFill>
                <a:effectLst/>
                <a:ea typeface="Calibri" pitchFamily="34" charset="0"/>
                <a:cs typeface="Times New Roman" pitchFamily="18" charset="0"/>
              </a:rPr>
              <a:t>وتعزيز</a:t>
            </a:r>
            <a:r>
              <a:rPr kumimoji="0" lang="en-GB" sz="2400" i="0" u="none" strike="noStrike" cap="none" normalizeH="0" baseline="0" dirty="0" smtClean="0">
                <a:ln>
                  <a:noFill/>
                </a:ln>
                <a:solidFill>
                  <a:schemeClr val="tx1"/>
                </a:solidFill>
                <a:effectLst/>
                <a:ea typeface="Calibri" pitchFamily="34" charset="0"/>
                <a:cs typeface="Times New Roman" pitchFamily="18" charset="0"/>
              </a:rPr>
              <a:t> </a:t>
            </a:r>
            <a:r>
              <a:rPr kumimoji="0" lang="ar-JO" sz="2400" i="0" u="none" strike="noStrike" cap="none" normalizeH="0" baseline="0" dirty="0" smtClean="0">
                <a:ln>
                  <a:noFill/>
                </a:ln>
                <a:solidFill>
                  <a:schemeClr val="tx1"/>
                </a:solidFill>
                <a:effectLst/>
                <a:ea typeface="Calibri" pitchFamily="34" charset="0"/>
                <a:cs typeface="Times New Roman" pitchFamily="18" charset="0"/>
              </a:rPr>
              <a:t>ال</a:t>
            </a:r>
            <a:r>
              <a:rPr kumimoji="0" lang="en-GB" sz="2400" i="0" u="none" strike="noStrike" cap="none" normalizeH="0" baseline="0" dirty="0" err="1" smtClean="0">
                <a:ln>
                  <a:noFill/>
                </a:ln>
                <a:solidFill>
                  <a:schemeClr val="tx1"/>
                </a:solidFill>
                <a:effectLst/>
                <a:ea typeface="Calibri" pitchFamily="34" charset="0"/>
                <a:cs typeface="Times New Roman" pitchFamily="18" charset="0"/>
              </a:rPr>
              <a:t>أعضاء</a:t>
            </a:r>
            <a:r>
              <a:rPr kumimoji="0" lang="en-GB" sz="2400" i="0" u="none" strike="noStrike" cap="none" normalizeH="0" baseline="0" dirty="0" smtClean="0">
                <a:ln>
                  <a:noFill/>
                </a:ln>
                <a:solidFill>
                  <a:schemeClr val="tx1"/>
                </a:solidFill>
                <a:effectLst/>
                <a:ea typeface="Calibri" pitchFamily="34" charset="0"/>
                <a:cs typeface="Times New Roman" pitchFamily="18" charset="0"/>
              </a:rPr>
              <a:t> </a:t>
            </a:r>
            <a:r>
              <a:rPr kumimoji="0" lang="ar-JO" sz="2400" i="0" u="none" strike="noStrike" cap="none" normalizeH="0" baseline="0" dirty="0" smtClean="0">
                <a:ln>
                  <a:noFill/>
                </a:ln>
                <a:solidFill>
                  <a:schemeClr val="tx1"/>
                </a:solidFill>
                <a:effectLst/>
                <a:ea typeface="Calibri" pitchFamily="34" charset="0"/>
                <a:cs typeface="Times New Roman" pitchFamily="18" charset="0"/>
              </a:rPr>
              <a:t>ليصبحوا </a:t>
            </a:r>
            <a:r>
              <a:rPr kumimoji="0" lang="en-GB" sz="2400" i="0" u="none" strike="noStrike" cap="none" normalizeH="0" baseline="0" dirty="0" err="1" smtClean="0">
                <a:ln>
                  <a:noFill/>
                </a:ln>
                <a:solidFill>
                  <a:schemeClr val="tx1"/>
                </a:solidFill>
                <a:effectLst/>
                <a:ea typeface="Calibri" pitchFamily="34" charset="0"/>
                <a:cs typeface="Times New Roman" pitchFamily="18" charset="0"/>
              </a:rPr>
              <a:t>قادة</a:t>
            </a:r>
            <a:r>
              <a:rPr kumimoji="0" lang="en-GB" sz="2400" i="0" u="none" strike="noStrike" cap="none" normalizeH="0" baseline="0" dirty="0" smtClean="0">
                <a:ln>
                  <a:noFill/>
                </a:ln>
                <a:solidFill>
                  <a:schemeClr val="tx1"/>
                </a:solidFill>
                <a:effectLst/>
                <a:ea typeface="Calibri" pitchFamily="34" charset="0"/>
                <a:cs typeface="Times New Roman" pitchFamily="18" charset="0"/>
              </a:rPr>
              <a:t>؟   مستوى</a:t>
            </a:r>
            <a:r>
              <a:rPr kumimoji="0" lang="en-GB" sz="2400" i="0" u="none" strike="noStrike" cap="none" normalizeH="0" dirty="0" smtClean="0">
                <a:ln>
                  <a:noFill/>
                </a:ln>
                <a:solidFill>
                  <a:schemeClr val="tx1"/>
                </a:solidFill>
                <a:effectLst/>
                <a:ea typeface="Calibri" pitchFamily="34" charset="0"/>
                <a:cs typeface="Times New Roman" pitchFamily="18" charset="0"/>
              </a:rPr>
              <a:t> المشاركة من الاعضاء، </a:t>
            </a:r>
            <a:r>
              <a:rPr kumimoji="0" lang="en-GB" sz="2400" i="0" u="none" strike="noStrike" cap="none" normalizeH="0" dirty="0" err="1" smtClean="0">
                <a:ln>
                  <a:noFill/>
                </a:ln>
                <a:solidFill>
                  <a:schemeClr val="tx1"/>
                </a:solidFill>
                <a:effectLst/>
                <a:ea typeface="Calibri" pitchFamily="34" charset="0"/>
                <a:cs typeface="Times New Roman" pitchFamily="18" charset="0"/>
              </a:rPr>
              <a:t>رغبة</a:t>
            </a:r>
            <a:r>
              <a:rPr kumimoji="0" lang="en-GB" sz="2400" i="0" u="none" strike="noStrike" cap="none" normalizeH="0" dirty="0" smtClean="0">
                <a:ln>
                  <a:noFill/>
                </a:ln>
                <a:solidFill>
                  <a:schemeClr val="tx1"/>
                </a:solidFill>
                <a:effectLst/>
                <a:ea typeface="Calibri" pitchFamily="34" charset="0"/>
                <a:cs typeface="Times New Roman" pitchFamily="18" charset="0"/>
              </a:rPr>
              <a:t> </a:t>
            </a:r>
            <a:r>
              <a:rPr kumimoji="0" lang="en-GB" sz="2400" i="0" u="none" strike="noStrike" cap="none" normalizeH="0" dirty="0" err="1" smtClean="0">
                <a:ln>
                  <a:noFill/>
                </a:ln>
                <a:solidFill>
                  <a:schemeClr val="tx1"/>
                </a:solidFill>
                <a:effectLst/>
                <a:ea typeface="Calibri" pitchFamily="34" charset="0"/>
                <a:cs typeface="Times New Roman" pitchFamily="18" charset="0"/>
              </a:rPr>
              <a:t>الأعضاء</a:t>
            </a:r>
            <a:r>
              <a:rPr kumimoji="0" lang="en-GB" sz="2400" i="0" u="none" strike="noStrike" cap="none" normalizeH="0" dirty="0" smtClean="0">
                <a:ln>
                  <a:noFill/>
                </a:ln>
                <a:solidFill>
                  <a:schemeClr val="tx1"/>
                </a:solidFill>
                <a:effectLst/>
                <a:ea typeface="Calibri" pitchFamily="34" charset="0"/>
                <a:cs typeface="Times New Roman" pitchFamily="18" charset="0"/>
              </a:rPr>
              <a:t> </a:t>
            </a:r>
            <a:r>
              <a:rPr kumimoji="0" lang="ar-JO" sz="2400" i="0" u="none" strike="noStrike" cap="none" normalizeH="0" dirty="0" smtClean="0">
                <a:ln>
                  <a:noFill/>
                </a:ln>
                <a:solidFill>
                  <a:schemeClr val="tx1"/>
                </a:solidFill>
                <a:effectLst/>
                <a:ea typeface="Calibri" pitchFamily="34" charset="0"/>
                <a:cs typeface="Times New Roman" pitchFamily="18" charset="0"/>
              </a:rPr>
              <a:t>ليصبحوا ناشطين</a:t>
            </a:r>
            <a:r>
              <a:rPr kumimoji="0" lang="en-GB" sz="2400" i="0" u="none" strike="noStrike" cap="none" normalizeH="0" dirty="0" smtClean="0">
                <a:ln>
                  <a:noFill/>
                </a:ln>
                <a:solidFill>
                  <a:schemeClr val="tx1"/>
                </a:solidFill>
                <a:effectLst/>
                <a:ea typeface="Calibri" pitchFamily="34" charset="0"/>
                <a:cs typeface="Times New Roman" pitchFamily="18" charset="0"/>
              </a:rPr>
              <a:t> </a:t>
            </a:r>
            <a:r>
              <a:rPr kumimoji="0" lang="en-GB" sz="2400" i="0" u="none" strike="noStrike" cap="none" normalizeH="0" dirty="0" err="1" smtClean="0">
                <a:ln>
                  <a:noFill/>
                </a:ln>
                <a:solidFill>
                  <a:schemeClr val="tx1"/>
                </a:solidFill>
                <a:effectLst/>
                <a:ea typeface="Calibri" pitchFamily="34" charset="0"/>
                <a:cs typeface="Times New Roman" pitchFamily="18" charset="0"/>
              </a:rPr>
              <a:t>في</a:t>
            </a:r>
            <a:r>
              <a:rPr kumimoji="0" lang="en-GB" sz="2400" i="0" u="none" strike="noStrike" cap="none" normalizeH="0" dirty="0" smtClean="0">
                <a:ln>
                  <a:noFill/>
                </a:ln>
                <a:solidFill>
                  <a:schemeClr val="tx1"/>
                </a:solidFill>
                <a:effectLst/>
                <a:ea typeface="Calibri" pitchFamily="34" charset="0"/>
                <a:cs typeface="Times New Roman" pitchFamily="18" charset="0"/>
              </a:rPr>
              <a:t> </a:t>
            </a:r>
            <a:r>
              <a:rPr kumimoji="0" lang="ar-JO" sz="2400" i="0" u="none" strike="noStrike" cap="none" normalizeH="0" dirty="0" smtClean="0">
                <a:ln>
                  <a:noFill/>
                </a:ln>
                <a:solidFill>
                  <a:schemeClr val="tx1"/>
                </a:solidFill>
                <a:effectLst/>
                <a:ea typeface="Calibri" pitchFamily="34" charset="0"/>
                <a:cs typeface="Times New Roman" pitchFamily="18" charset="0"/>
              </a:rPr>
              <a:t>ال</a:t>
            </a:r>
            <a:r>
              <a:rPr kumimoji="0" lang="en-GB" sz="2400" i="0" u="none" strike="noStrike" cap="none" normalizeH="0" dirty="0" err="1" smtClean="0">
                <a:ln>
                  <a:noFill/>
                </a:ln>
                <a:solidFill>
                  <a:schemeClr val="tx1"/>
                </a:solidFill>
                <a:effectLst/>
                <a:ea typeface="Calibri" pitchFamily="34" charset="0"/>
                <a:cs typeface="Times New Roman" pitchFamily="18" charset="0"/>
              </a:rPr>
              <a:t>حملات</a:t>
            </a:r>
            <a:r>
              <a:rPr kumimoji="0" lang="ar-JO" sz="2400" i="0" u="none" strike="noStrike" cap="none" normalizeH="0" dirty="0" err="1" smtClean="0">
                <a:ln>
                  <a:noFill/>
                </a:ln>
                <a:solidFill>
                  <a:schemeClr val="tx1"/>
                </a:solidFill>
                <a:effectLst/>
                <a:ea typeface="Calibri" pitchFamily="34" charset="0"/>
                <a:cs typeface="Times New Roman" pitchFamily="18" charset="0"/>
              </a:rPr>
              <a:t>،</a:t>
            </a:r>
            <a:r>
              <a:rPr kumimoji="0" lang="en-GB" sz="2400" i="0" u="none" strike="noStrike" cap="none" normalizeH="0" dirty="0" smtClean="0">
                <a:ln>
                  <a:noFill/>
                </a:ln>
                <a:solidFill>
                  <a:schemeClr val="tx1"/>
                </a:solidFill>
                <a:effectLst/>
                <a:ea typeface="Calibri" pitchFamily="34" charset="0"/>
                <a:cs typeface="Times New Roman" pitchFamily="18" charset="0"/>
              </a:rPr>
              <a:t> </a:t>
            </a:r>
            <a:r>
              <a:rPr kumimoji="0" lang="ar-JO" sz="2400" i="0" u="none" strike="noStrike" cap="none" normalizeH="0" dirty="0" smtClean="0">
                <a:ln>
                  <a:noFill/>
                </a:ln>
                <a:solidFill>
                  <a:schemeClr val="tx1"/>
                </a:solidFill>
                <a:effectLst/>
                <a:ea typeface="Calibri" pitchFamily="34" charset="0"/>
                <a:cs typeface="Times New Roman" pitchFamily="18" charset="0"/>
              </a:rPr>
              <a:t>تنمية ال</a:t>
            </a:r>
            <a:r>
              <a:rPr kumimoji="0" lang="en-GB" sz="2400" i="0" u="none" strike="noStrike" cap="none" normalizeH="0" dirty="0" err="1" smtClean="0">
                <a:ln>
                  <a:noFill/>
                </a:ln>
                <a:solidFill>
                  <a:schemeClr val="tx1"/>
                </a:solidFill>
                <a:effectLst/>
                <a:ea typeface="Calibri" pitchFamily="34" charset="0"/>
                <a:cs typeface="Times New Roman" pitchFamily="18" charset="0"/>
              </a:rPr>
              <a:t>قادة</a:t>
            </a:r>
            <a:r>
              <a:rPr kumimoji="0" lang="en-GB" sz="2400" i="0" u="none" strike="noStrike" cap="none" normalizeH="0" dirty="0" smtClean="0">
                <a:ln>
                  <a:noFill/>
                </a:ln>
                <a:solidFill>
                  <a:schemeClr val="tx1"/>
                </a:solidFill>
                <a:effectLst/>
                <a:ea typeface="Calibri" pitchFamily="34" charset="0"/>
                <a:cs typeface="Times New Roman" pitchFamily="18" charset="0"/>
              </a:rPr>
              <a:t> </a:t>
            </a:r>
            <a:r>
              <a:rPr kumimoji="0" lang="ar-JO" sz="2400" i="0" u="none" strike="noStrike" cap="none" normalizeH="0" dirty="0" smtClean="0">
                <a:ln>
                  <a:noFill/>
                </a:ln>
                <a:solidFill>
                  <a:schemeClr val="tx1"/>
                </a:solidFill>
                <a:effectLst/>
                <a:ea typeface="Calibri" pitchFamily="34" charset="0"/>
                <a:cs typeface="Times New Roman" pitchFamily="18" charset="0"/>
              </a:rPr>
              <a:t>الجدد</a:t>
            </a:r>
            <a:r>
              <a:rPr kumimoji="0" lang="en-GB" sz="2400" i="0" u="none" strike="noStrike" cap="none" normalizeH="0" dirty="0" smtClean="0">
                <a:ln>
                  <a:noFill/>
                </a:ln>
                <a:solidFill>
                  <a:schemeClr val="tx1"/>
                </a:solidFill>
                <a:effectLst/>
                <a:ea typeface="Calibri" pitchFamily="34" charset="0"/>
                <a:cs typeface="Times New Roman" pitchFamily="18" charset="0"/>
              </a:rPr>
              <a:t>؟ </a:t>
            </a:r>
          </a:p>
          <a:p>
            <a:pPr marL="0" marR="0" lvl="0" indent="0" algn="r" defTabSz="914400" rtl="1" eaLnBrk="0" fontAlgn="base" latinLnBrk="0" hangingPunct="0">
              <a:lnSpc>
                <a:spcPct val="100000"/>
              </a:lnSpc>
              <a:spcBef>
                <a:spcPct val="0"/>
              </a:spcBef>
              <a:spcAft>
                <a:spcPct val="0"/>
              </a:spcAft>
              <a:buClrTx/>
              <a:buSzTx/>
              <a:tabLst>
                <a:tab pos="457200" algn="l"/>
              </a:tabLst>
            </a:pPr>
            <a:endParaRPr kumimoji="0" lang="en-GB" sz="2400" i="0" u="none" strike="noStrike" cap="none" normalizeH="0" baseline="0" dirty="0" smtClean="0">
              <a:ln>
                <a:noFill/>
              </a:ln>
              <a:solidFill>
                <a:schemeClr val="tx1"/>
              </a:solidFill>
              <a:effectLst/>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tabLst>
                <a:tab pos="457200" algn="l"/>
              </a:tabLst>
            </a:pPr>
            <a:r>
              <a:rPr kumimoji="0" lang="en-GB" sz="2400" b="1" i="0" u="none" strike="noStrike" cap="none" normalizeH="0" baseline="0" dirty="0" err="1" smtClean="0">
                <a:ln>
                  <a:noFill/>
                </a:ln>
                <a:solidFill>
                  <a:srgbClr val="FF6600"/>
                </a:solidFill>
                <a:effectLst/>
                <a:ea typeface="Calibri" pitchFamily="34" charset="0"/>
                <a:cs typeface="Times New Roman" pitchFamily="18" charset="0"/>
              </a:rPr>
              <a:t>مهارات</a:t>
            </a:r>
            <a:r>
              <a:rPr lang="en-GB" sz="2400" b="1" dirty="0" smtClean="0">
                <a:solidFill>
                  <a:srgbClr val="FF6600"/>
                </a:solidFill>
                <a:ea typeface="Calibri" pitchFamily="34" charset="0"/>
                <a:cs typeface="Times New Roman" pitchFamily="18" charset="0"/>
              </a:rPr>
              <a:t> </a:t>
            </a:r>
            <a:r>
              <a:rPr lang="en-GB" sz="2400" b="1" dirty="0" err="1" smtClean="0">
                <a:solidFill>
                  <a:srgbClr val="FF6600"/>
                </a:solidFill>
                <a:ea typeface="Calibri" pitchFamily="34" charset="0"/>
                <a:cs typeface="Times New Roman" pitchFamily="18" charset="0"/>
              </a:rPr>
              <a:t>المتطوعين</a:t>
            </a:r>
            <a:r>
              <a:rPr lang="ar-JO" sz="2400" b="1" dirty="0" err="1" smtClean="0">
                <a:solidFill>
                  <a:srgbClr val="FF6600"/>
                </a:solidFill>
                <a:ea typeface="Calibri" pitchFamily="34" charset="0"/>
                <a:cs typeface="Times New Roman" pitchFamily="18" charset="0"/>
              </a:rPr>
              <a:t>،</a:t>
            </a:r>
            <a:r>
              <a:rPr lang="en-GB" sz="2400" b="1" dirty="0" smtClean="0">
                <a:solidFill>
                  <a:srgbClr val="FF6600"/>
                </a:solidFill>
                <a:ea typeface="Calibri" pitchFamily="34" charset="0"/>
                <a:cs typeface="Times New Roman" pitchFamily="18" charset="0"/>
              </a:rPr>
              <a:t> </a:t>
            </a:r>
            <a:r>
              <a:rPr lang="en-GB" sz="2400" b="1" dirty="0" err="1" smtClean="0">
                <a:solidFill>
                  <a:srgbClr val="FF6600"/>
                </a:solidFill>
                <a:ea typeface="Calibri" pitchFamily="34" charset="0"/>
                <a:cs typeface="Times New Roman" pitchFamily="18" charset="0"/>
              </a:rPr>
              <a:t>والموظفين</a:t>
            </a:r>
            <a:r>
              <a:rPr lang="en-GB" sz="2400" b="1" dirty="0" smtClean="0">
                <a:solidFill>
                  <a:srgbClr val="FF6600"/>
                </a:solidFill>
                <a:ea typeface="Calibri" pitchFamily="34" charset="0"/>
                <a:cs typeface="Times New Roman" pitchFamily="18" charset="0"/>
              </a:rPr>
              <a:t> </a:t>
            </a:r>
            <a:r>
              <a:rPr lang="ar-JO" sz="2400" b="1" dirty="0" err="1" smtClean="0">
                <a:solidFill>
                  <a:srgbClr val="FF6600"/>
                </a:solidFill>
                <a:ea typeface="Calibri" pitchFamily="34" charset="0"/>
                <a:cs typeface="Times New Roman" pitchFamily="18" charset="0"/>
              </a:rPr>
              <a:t>،</a:t>
            </a:r>
            <a:r>
              <a:rPr lang="en-GB" sz="2400" b="1" dirty="0" smtClean="0">
                <a:solidFill>
                  <a:srgbClr val="FF6600"/>
                </a:solidFill>
                <a:ea typeface="Calibri" pitchFamily="34" charset="0"/>
                <a:cs typeface="Times New Roman" pitchFamily="18" charset="0"/>
              </a:rPr>
              <a:t>و</a:t>
            </a:r>
            <a:r>
              <a:rPr lang="ar-JO" sz="2400" b="1" dirty="0" smtClean="0">
                <a:solidFill>
                  <a:srgbClr val="FF6600"/>
                </a:solidFill>
                <a:ea typeface="Calibri" pitchFamily="34" charset="0"/>
                <a:cs typeface="Times New Roman" pitchFamily="18" charset="0"/>
              </a:rPr>
              <a:t>ال</a:t>
            </a:r>
            <a:r>
              <a:rPr lang="en-GB" sz="2400" b="1" dirty="0" err="1" smtClean="0">
                <a:solidFill>
                  <a:srgbClr val="FF6600"/>
                </a:solidFill>
                <a:ea typeface="Calibri" pitchFamily="34" charset="0"/>
                <a:cs typeface="Times New Roman" pitchFamily="18" charset="0"/>
              </a:rPr>
              <a:t>أعضاء</a:t>
            </a:r>
            <a:r>
              <a:rPr kumimoji="0" lang="en-GB" sz="2400" b="1" i="0" u="none" strike="noStrike" cap="none" normalizeH="0" baseline="0" dirty="0" smtClean="0">
                <a:ln>
                  <a:noFill/>
                </a:ln>
                <a:solidFill>
                  <a:srgbClr val="FF6600"/>
                </a:solidFill>
                <a:effectLst/>
                <a:ea typeface="Calibri" pitchFamily="34" charset="0"/>
                <a:cs typeface="Times New Roman" pitchFamily="18" charset="0"/>
              </a:rPr>
              <a:t>؟ </a:t>
            </a:r>
            <a:r>
              <a:rPr kumimoji="0" lang="ar-JO" sz="2400" i="0" u="none" strike="noStrike" cap="none" normalizeH="0" baseline="0" dirty="0" smtClean="0">
                <a:ln>
                  <a:noFill/>
                </a:ln>
                <a:solidFill>
                  <a:schemeClr val="tx1"/>
                </a:solidFill>
                <a:effectLst/>
                <a:ea typeface="Calibri" pitchFamily="34" charset="0"/>
                <a:cs typeface="Times New Roman" pitchFamily="18" charset="0"/>
              </a:rPr>
              <a:t>اعداد</a:t>
            </a:r>
            <a:r>
              <a:rPr kumimoji="0" lang="en-GB" sz="2400" i="0" u="none" strike="noStrike" cap="none" normalizeH="0" dirty="0" smtClean="0">
                <a:ln>
                  <a:noFill/>
                </a:ln>
                <a:solidFill>
                  <a:schemeClr val="tx1"/>
                </a:solidFill>
                <a:effectLst/>
                <a:ea typeface="Calibri" pitchFamily="34" charset="0"/>
                <a:cs typeface="Times New Roman" pitchFamily="18" charset="0"/>
              </a:rPr>
              <a:t> </a:t>
            </a:r>
            <a:r>
              <a:rPr kumimoji="0" lang="en-GB" sz="2400" i="0" u="none" strike="noStrike" cap="none" normalizeH="0" dirty="0" err="1" smtClean="0">
                <a:ln>
                  <a:noFill/>
                </a:ln>
                <a:solidFill>
                  <a:schemeClr val="tx1"/>
                </a:solidFill>
                <a:effectLst/>
                <a:ea typeface="Calibri" pitchFamily="34" charset="0"/>
                <a:cs typeface="Times New Roman" pitchFamily="18" charset="0"/>
              </a:rPr>
              <a:t>الأعضاء</a:t>
            </a:r>
            <a:r>
              <a:rPr kumimoji="0" lang="en-GB" sz="2400" i="0" u="none" strike="noStrike" cap="none" normalizeH="0" dirty="0" smtClean="0">
                <a:ln>
                  <a:noFill/>
                </a:ln>
                <a:solidFill>
                  <a:schemeClr val="tx1"/>
                </a:solidFill>
                <a:effectLst/>
                <a:ea typeface="Calibri" pitchFamily="34" charset="0"/>
                <a:cs typeface="Times New Roman" pitchFamily="18" charset="0"/>
              </a:rPr>
              <a:t> الناشطين </a:t>
            </a:r>
            <a:r>
              <a:rPr kumimoji="0" lang="en-GB" sz="2400" i="0" u="none" strike="noStrike" cap="none" normalizeH="0" dirty="0" err="1" smtClean="0">
                <a:ln>
                  <a:noFill/>
                </a:ln>
                <a:solidFill>
                  <a:schemeClr val="tx1"/>
                </a:solidFill>
                <a:effectLst/>
                <a:ea typeface="Calibri" pitchFamily="34" charset="0"/>
                <a:cs typeface="Times New Roman" pitchFamily="18" charset="0"/>
              </a:rPr>
              <a:t>في</a:t>
            </a:r>
            <a:r>
              <a:rPr kumimoji="0" lang="en-GB" sz="2400" i="0" u="none" strike="noStrike" cap="none" normalizeH="0" dirty="0" smtClean="0">
                <a:ln>
                  <a:noFill/>
                </a:ln>
                <a:solidFill>
                  <a:schemeClr val="tx1"/>
                </a:solidFill>
                <a:effectLst/>
                <a:ea typeface="Calibri" pitchFamily="34" charset="0"/>
                <a:cs typeface="Times New Roman" pitchFamily="18" charset="0"/>
              </a:rPr>
              <a:t> </a:t>
            </a:r>
            <a:r>
              <a:rPr kumimoji="0" lang="ar-JO" sz="2400" i="0" u="none" strike="noStrike" cap="none" normalizeH="0" dirty="0" smtClean="0">
                <a:ln>
                  <a:noFill/>
                </a:ln>
                <a:solidFill>
                  <a:schemeClr val="tx1"/>
                </a:solidFill>
                <a:effectLst/>
                <a:ea typeface="Calibri" pitchFamily="34" charset="0"/>
                <a:cs typeface="Times New Roman" pitchFamily="18" charset="0"/>
              </a:rPr>
              <a:t>النقابة وتركيبتهم</a:t>
            </a:r>
            <a:r>
              <a:rPr kumimoji="0" lang="en-GB" sz="2400" i="0" u="none" strike="noStrike" cap="none" normalizeH="0" dirty="0" smtClean="0">
                <a:ln>
                  <a:noFill/>
                </a:ln>
                <a:solidFill>
                  <a:schemeClr val="tx1"/>
                </a:solidFill>
                <a:effectLst/>
                <a:ea typeface="Calibri" pitchFamily="34" charset="0"/>
                <a:cs typeface="Times New Roman" pitchFamily="18" charset="0"/>
              </a:rPr>
              <a:t>؟ </a:t>
            </a:r>
            <a:r>
              <a:rPr kumimoji="0" lang="en-GB" sz="2400" i="0" u="none" strike="noStrike" cap="none" normalizeH="0" dirty="0" err="1" smtClean="0">
                <a:ln>
                  <a:noFill/>
                </a:ln>
                <a:solidFill>
                  <a:schemeClr val="tx1"/>
                </a:solidFill>
                <a:effectLst/>
                <a:ea typeface="Calibri" pitchFamily="34" charset="0"/>
                <a:cs typeface="Times New Roman" pitchFamily="18" charset="0"/>
              </a:rPr>
              <a:t>عدد</a:t>
            </a:r>
            <a:r>
              <a:rPr kumimoji="0" lang="en-GB" sz="2400" i="0" u="none" strike="noStrike" cap="none" normalizeH="0" dirty="0" smtClean="0">
                <a:ln>
                  <a:noFill/>
                </a:ln>
                <a:solidFill>
                  <a:schemeClr val="tx1"/>
                </a:solidFill>
                <a:effectLst/>
                <a:ea typeface="Calibri" pitchFamily="34" charset="0"/>
                <a:cs typeface="Times New Roman" pitchFamily="18" charset="0"/>
              </a:rPr>
              <a:t> </a:t>
            </a:r>
            <a:r>
              <a:rPr kumimoji="0" lang="ar-JO" sz="2400" i="0" u="none" strike="noStrike" cap="none" normalizeH="0" dirty="0" smtClean="0">
                <a:ln>
                  <a:noFill/>
                </a:ln>
                <a:solidFill>
                  <a:schemeClr val="tx1"/>
                </a:solidFill>
                <a:effectLst/>
                <a:ea typeface="Calibri" pitchFamily="34" charset="0"/>
                <a:cs typeface="Times New Roman" pitchFamily="18" charset="0"/>
              </a:rPr>
              <a:t>المشاركين </a:t>
            </a:r>
            <a:r>
              <a:rPr kumimoji="0" lang="en-GB" sz="2400" i="0" u="none" strike="noStrike" cap="none" normalizeH="0" dirty="0" err="1" smtClean="0">
                <a:ln>
                  <a:noFill/>
                </a:ln>
                <a:solidFill>
                  <a:schemeClr val="tx1"/>
                </a:solidFill>
                <a:effectLst/>
                <a:ea typeface="Calibri" pitchFamily="34" charset="0"/>
                <a:cs typeface="Times New Roman" pitchFamily="18" charset="0"/>
              </a:rPr>
              <a:t>في</a:t>
            </a:r>
            <a:r>
              <a:rPr kumimoji="0" lang="en-GB" sz="2400" i="0" u="none" strike="noStrike" cap="none" normalizeH="0" dirty="0" smtClean="0">
                <a:ln>
                  <a:noFill/>
                </a:ln>
                <a:solidFill>
                  <a:schemeClr val="tx1"/>
                </a:solidFill>
                <a:effectLst/>
                <a:ea typeface="Calibri" pitchFamily="34" charset="0"/>
                <a:cs typeface="Times New Roman" pitchFamily="18" charset="0"/>
              </a:rPr>
              <a:t> آخر </a:t>
            </a:r>
            <a:r>
              <a:rPr kumimoji="0" lang="en-GB" sz="2400" i="0" u="none" strike="noStrike" cap="none" normalizeH="0" dirty="0" err="1" smtClean="0">
                <a:ln>
                  <a:noFill/>
                </a:ln>
                <a:solidFill>
                  <a:schemeClr val="tx1"/>
                </a:solidFill>
                <a:effectLst/>
                <a:ea typeface="Calibri" pitchFamily="34" charset="0"/>
                <a:cs typeface="Times New Roman" pitchFamily="18" charset="0"/>
              </a:rPr>
              <a:t>نشاط</a:t>
            </a:r>
            <a:r>
              <a:rPr kumimoji="0" lang="en-GB" sz="2400" i="0" u="none" strike="noStrike" cap="none" normalizeH="0" dirty="0" smtClean="0">
                <a:ln>
                  <a:noFill/>
                </a:ln>
                <a:solidFill>
                  <a:schemeClr val="tx1"/>
                </a:solidFill>
                <a:effectLst/>
                <a:ea typeface="Calibri" pitchFamily="34" charset="0"/>
                <a:cs typeface="Times New Roman" pitchFamily="18" charset="0"/>
              </a:rPr>
              <a:t> </a:t>
            </a:r>
            <a:r>
              <a:rPr kumimoji="0" lang="ar-JO" sz="2400" i="0" u="none" strike="noStrike" cap="none" normalizeH="0" dirty="0" smtClean="0">
                <a:ln>
                  <a:noFill/>
                </a:ln>
                <a:solidFill>
                  <a:schemeClr val="tx1"/>
                </a:solidFill>
                <a:effectLst/>
                <a:ea typeface="Calibri" pitchFamily="34" charset="0"/>
                <a:cs typeface="Times New Roman" pitchFamily="18" charset="0"/>
              </a:rPr>
              <a:t>رئيسي لنقابتك</a:t>
            </a:r>
            <a:r>
              <a:rPr kumimoji="0" lang="en-GB" sz="2400" i="0" u="none" strike="noStrike" cap="none" normalizeH="0" dirty="0" smtClean="0">
                <a:ln>
                  <a:noFill/>
                </a:ln>
                <a:solidFill>
                  <a:schemeClr val="tx1"/>
                </a:solidFill>
                <a:effectLst/>
                <a:ea typeface="Calibri" pitchFamily="34" charset="0"/>
                <a:cs typeface="Times New Roman" pitchFamily="18" charset="0"/>
              </a:rPr>
              <a:t>؟ </a:t>
            </a:r>
            <a:r>
              <a:rPr kumimoji="0" lang="en-GB" sz="2400" i="0" u="none" strike="noStrike" cap="none" normalizeH="0" dirty="0" err="1" smtClean="0">
                <a:ln>
                  <a:noFill/>
                </a:ln>
                <a:solidFill>
                  <a:schemeClr val="tx1"/>
                </a:solidFill>
                <a:effectLst/>
                <a:ea typeface="Calibri" pitchFamily="34" charset="0"/>
                <a:cs typeface="Times New Roman" pitchFamily="18" charset="0"/>
              </a:rPr>
              <a:t>مهارات</a:t>
            </a:r>
            <a:r>
              <a:rPr kumimoji="0" lang="en-GB" sz="2400" i="0" u="none" strike="noStrike" cap="none" normalizeH="0" dirty="0" smtClean="0">
                <a:ln>
                  <a:noFill/>
                </a:ln>
                <a:solidFill>
                  <a:schemeClr val="tx1"/>
                </a:solidFill>
                <a:effectLst/>
                <a:ea typeface="Calibri" pitchFamily="34" charset="0"/>
                <a:cs typeface="Times New Roman" pitchFamily="18" charset="0"/>
              </a:rPr>
              <a:t> </a:t>
            </a:r>
            <a:r>
              <a:rPr kumimoji="0" lang="en-GB" sz="2400" i="0" u="none" strike="noStrike" cap="none" normalizeH="0" dirty="0" err="1" smtClean="0">
                <a:ln>
                  <a:noFill/>
                </a:ln>
                <a:solidFill>
                  <a:schemeClr val="tx1"/>
                </a:solidFill>
                <a:effectLst/>
                <a:ea typeface="Calibri" pitchFamily="34" charset="0"/>
                <a:cs typeface="Times New Roman" pitchFamily="18" charset="0"/>
              </a:rPr>
              <a:t>القادة</a:t>
            </a:r>
            <a:r>
              <a:rPr kumimoji="0" lang="en-GB" sz="2400" i="0" u="none" strike="noStrike" cap="none" normalizeH="0" dirty="0" smtClean="0">
                <a:ln>
                  <a:noFill/>
                </a:ln>
                <a:solidFill>
                  <a:schemeClr val="tx1"/>
                </a:solidFill>
                <a:effectLst/>
                <a:ea typeface="Calibri" pitchFamily="34" charset="0"/>
                <a:cs typeface="Times New Roman" pitchFamily="18" charset="0"/>
              </a:rPr>
              <a:t> </a:t>
            </a:r>
            <a:r>
              <a:rPr kumimoji="0" lang="ar-JO" sz="2400" i="0" u="none" strike="noStrike" cap="none" normalizeH="0" dirty="0" err="1" smtClean="0">
                <a:ln>
                  <a:noFill/>
                </a:ln>
                <a:solidFill>
                  <a:schemeClr val="tx1"/>
                </a:solidFill>
                <a:effectLst/>
                <a:ea typeface="Calibri" pitchFamily="34" charset="0"/>
                <a:cs typeface="Times New Roman" pitchFamily="18" charset="0"/>
              </a:rPr>
              <a:t>،</a:t>
            </a:r>
            <a:r>
              <a:rPr kumimoji="0" lang="en-GB" sz="2400" i="0" u="none" strike="noStrike" cap="none" normalizeH="0" dirty="0" err="1" smtClean="0">
                <a:ln>
                  <a:noFill/>
                </a:ln>
                <a:solidFill>
                  <a:schemeClr val="tx1"/>
                </a:solidFill>
                <a:effectLst/>
                <a:ea typeface="Calibri" pitchFamily="34" charset="0"/>
                <a:cs typeface="Times New Roman" pitchFamily="18" charset="0"/>
              </a:rPr>
              <a:t>والموظفين</a:t>
            </a:r>
            <a:r>
              <a:rPr kumimoji="0" lang="en-GB" sz="2400" i="0" u="none" strike="noStrike" cap="none" normalizeH="0" dirty="0" smtClean="0">
                <a:ln>
                  <a:noFill/>
                </a:ln>
                <a:solidFill>
                  <a:schemeClr val="tx1"/>
                </a:solidFill>
                <a:effectLst/>
                <a:ea typeface="Calibri" pitchFamily="34" charset="0"/>
                <a:cs typeface="Times New Roman" pitchFamily="18" charset="0"/>
              </a:rPr>
              <a:t> </a:t>
            </a:r>
            <a:r>
              <a:rPr kumimoji="0" lang="ar-JO" sz="2400" i="0" u="none" strike="noStrike" cap="none" normalizeH="0" dirty="0" smtClean="0">
                <a:ln>
                  <a:noFill/>
                </a:ln>
                <a:solidFill>
                  <a:schemeClr val="tx1"/>
                </a:solidFill>
                <a:effectLst/>
                <a:ea typeface="Calibri" pitchFamily="34" charset="0"/>
                <a:cs typeface="Times New Roman" pitchFamily="18" charset="0"/>
              </a:rPr>
              <a:t>مقابل</a:t>
            </a:r>
            <a:r>
              <a:rPr kumimoji="0" lang="en-GB" sz="2400" i="0" u="none" strike="noStrike" cap="none" normalizeH="0" dirty="0" smtClean="0">
                <a:ln>
                  <a:noFill/>
                </a:ln>
                <a:solidFill>
                  <a:schemeClr val="tx1"/>
                </a:solidFill>
                <a:effectLst/>
                <a:ea typeface="Calibri" pitchFamily="34" charset="0"/>
                <a:cs typeface="Times New Roman" pitchFamily="18" charset="0"/>
              </a:rPr>
              <a:t> </a:t>
            </a:r>
            <a:r>
              <a:rPr kumimoji="0" lang="ar-JO" sz="2400" i="0" u="none" strike="noStrike" cap="none" normalizeH="0" dirty="0" smtClean="0">
                <a:ln>
                  <a:noFill/>
                </a:ln>
                <a:solidFill>
                  <a:schemeClr val="tx1"/>
                </a:solidFill>
                <a:effectLst/>
                <a:ea typeface="Calibri" pitchFamily="34" charset="0"/>
                <a:cs typeface="Times New Roman" pitchFamily="18" charset="0"/>
              </a:rPr>
              <a:t>ا</a:t>
            </a:r>
            <a:r>
              <a:rPr kumimoji="0" lang="en-GB" sz="2400" i="0" u="none" strike="noStrike" cap="none" normalizeH="0" dirty="0" err="1" smtClean="0">
                <a:ln>
                  <a:noFill/>
                </a:ln>
                <a:solidFill>
                  <a:schemeClr val="tx1"/>
                </a:solidFill>
                <a:effectLst/>
                <a:ea typeface="Calibri" pitchFamily="34" charset="0"/>
                <a:cs typeface="Times New Roman" pitchFamily="18" charset="0"/>
              </a:rPr>
              <a:t>لتحديات</a:t>
            </a:r>
            <a:r>
              <a:rPr kumimoji="0" lang="en-GB" sz="2400" i="0" u="none" strike="noStrike" cap="none" normalizeH="0" dirty="0" smtClean="0">
                <a:ln>
                  <a:noFill/>
                </a:ln>
                <a:solidFill>
                  <a:schemeClr val="tx1"/>
                </a:solidFill>
                <a:effectLst/>
                <a:ea typeface="Calibri" pitchFamily="34" charset="0"/>
                <a:cs typeface="Times New Roman" pitchFamily="18" charset="0"/>
              </a:rPr>
              <a:t> </a:t>
            </a:r>
            <a:r>
              <a:rPr kumimoji="0" lang="en-GB" sz="2400" i="0" u="none" strike="noStrike" cap="none" normalizeH="0" dirty="0" err="1" smtClean="0">
                <a:ln>
                  <a:noFill/>
                </a:ln>
                <a:solidFill>
                  <a:schemeClr val="tx1"/>
                </a:solidFill>
                <a:effectLst/>
                <a:ea typeface="Calibri" pitchFamily="34" charset="0"/>
                <a:cs typeface="Times New Roman" pitchFamily="18" charset="0"/>
              </a:rPr>
              <a:t>التي</a:t>
            </a:r>
            <a:r>
              <a:rPr kumimoji="0" lang="en-GB" sz="2400" i="0" u="none" strike="noStrike" cap="none" normalizeH="0" dirty="0" smtClean="0">
                <a:ln>
                  <a:noFill/>
                </a:ln>
                <a:solidFill>
                  <a:schemeClr val="tx1"/>
                </a:solidFill>
                <a:effectLst/>
                <a:ea typeface="Calibri" pitchFamily="34" charset="0"/>
                <a:cs typeface="Times New Roman" pitchFamily="18" charset="0"/>
              </a:rPr>
              <a:t> </a:t>
            </a:r>
            <a:r>
              <a:rPr kumimoji="0" lang="en-GB" sz="2400" i="0" u="none" strike="noStrike" cap="none" normalizeH="0" dirty="0" err="1" smtClean="0">
                <a:ln>
                  <a:noFill/>
                </a:ln>
                <a:solidFill>
                  <a:schemeClr val="tx1"/>
                </a:solidFill>
                <a:effectLst/>
                <a:ea typeface="Calibri" pitchFamily="34" charset="0"/>
                <a:cs typeface="Times New Roman" pitchFamily="18" charset="0"/>
              </a:rPr>
              <a:t>تواجه</a:t>
            </a:r>
            <a:r>
              <a:rPr kumimoji="0" lang="ar-JO" sz="2400" i="0" u="none" strike="noStrike" cap="none" normalizeH="0" dirty="0" err="1" smtClean="0">
                <a:ln>
                  <a:noFill/>
                </a:ln>
                <a:solidFill>
                  <a:schemeClr val="tx1"/>
                </a:solidFill>
                <a:effectLst/>
                <a:ea typeface="Calibri" pitchFamily="34" charset="0"/>
                <a:cs typeface="Times New Roman" pitchFamily="18" charset="0"/>
              </a:rPr>
              <a:t>ونها.</a:t>
            </a:r>
            <a:endParaRPr kumimoji="0" lang="en-GB" sz="2400" i="0" u="none" strike="noStrike" cap="none" normalizeH="0" dirty="0" smtClean="0">
              <a:ln>
                <a:noFill/>
              </a:ln>
              <a:solidFill>
                <a:schemeClr val="tx1"/>
              </a:solidFill>
              <a:effectLst/>
              <a:ea typeface="Calibri"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tabLst>
                <a:tab pos="457200" algn="l"/>
              </a:tabLst>
            </a:pPr>
            <a:endParaRPr kumimoji="0" lang="en-GB" sz="2400" b="0" i="0" u="none" strike="noStrike" cap="none" normalizeH="0" baseline="0" dirty="0" smtClean="0">
              <a:ln>
                <a:noFill/>
              </a:ln>
              <a:solidFill>
                <a:schemeClr val="tx1"/>
              </a:solidFill>
              <a:effectLst/>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tabLst>
                <a:tab pos="457200" algn="l"/>
              </a:tabLst>
            </a:pPr>
            <a:r>
              <a:rPr kumimoji="0" lang="en-GB" sz="2400" b="1" i="0" u="none" strike="noStrike" cap="none" normalizeH="0" baseline="0" dirty="0" smtClean="0">
                <a:ln>
                  <a:noFill/>
                </a:ln>
                <a:solidFill>
                  <a:srgbClr val="FF6600"/>
                </a:solidFill>
                <a:effectLst/>
                <a:ea typeface="Calibri" pitchFamily="34" charset="0"/>
                <a:cs typeface="Times New Roman" pitchFamily="18" charset="0"/>
              </a:rPr>
              <a:t>ثقافة المنظمة ؟ </a:t>
            </a:r>
            <a:r>
              <a:rPr kumimoji="0" lang="en-GB" sz="2400" b="0" i="0" u="none" strike="noStrike" cap="none" normalizeH="0" baseline="0" dirty="0" smtClean="0">
                <a:ln>
                  <a:noFill/>
                </a:ln>
                <a:solidFill>
                  <a:srgbClr val="FF6600"/>
                </a:solidFill>
                <a:effectLst/>
                <a:ea typeface="Calibri" pitchFamily="34" charset="0"/>
                <a:cs typeface="Times New Roman" pitchFamily="18" charset="0"/>
              </a:rPr>
              <a:t> </a:t>
            </a:r>
            <a:r>
              <a:rPr lang="en-GB" sz="2400" dirty="0" err="1" smtClean="0">
                <a:ea typeface="Calibri" pitchFamily="34" charset="0"/>
                <a:cs typeface="Times New Roman" pitchFamily="18" charset="0"/>
              </a:rPr>
              <a:t>كيف</a:t>
            </a:r>
            <a:r>
              <a:rPr lang="en-GB" sz="2400" dirty="0" smtClean="0">
                <a:ea typeface="Calibri" pitchFamily="34" charset="0"/>
                <a:cs typeface="Times New Roman" pitchFamily="18" charset="0"/>
              </a:rPr>
              <a:t> </a:t>
            </a:r>
            <a:r>
              <a:rPr lang="ar-JO" sz="2400" dirty="0" smtClean="0">
                <a:ea typeface="Calibri" pitchFamily="34" charset="0"/>
                <a:cs typeface="Times New Roman" pitchFamily="18" charset="0"/>
              </a:rPr>
              <a:t>أن</a:t>
            </a:r>
            <a:r>
              <a:rPr lang="en-GB" sz="2400" dirty="0" smtClean="0">
                <a:ea typeface="Calibri" pitchFamily="34" charset="0"/>
                <a:cs typeface="Times New Roman" pitchFamily="18" charset="0"/>
              </a:rPr>
              <a:t> </a:t>
            </a:r>
            <a:r>
              <a:rPr lang="ar-JO" sz="2400" dirty="0" smtClean="0">
                <a:ea typeface="Calibri" pitchFamily="34" charset="0"/>
                <a:cs typeface="Times New Roman" pitchFamily="18" charset="0"/>
              </a:rPr>
              <a:t>ال</a:t>
            </a:r>
            <a:r>
              <a:rPr lang="en-GB" sz="2400" dirty="0" err="1" smtClean="0">
                <a:ea typeface="Calibri" pitchFamily="34" charset="0"/>
                <a:cs typeface="Times New Roman" pitchFamily="18" charset="0"/>
              </a:rPr>
              <a:t>ثقافة</a:t>
            </a:r>
            <a:r>
              <a:rPr lang="en-GB" sz="2400" dirty="0" smtClean="0">
                <a:ea typeface="Calibri" pitchFamily="34" charset="0"/>
                <a:cs typeface="Times New Roman" pitchFamily="18" charset="0"/>
              </a:rPr>
              <a:t> </a:t>
            </a:r>
            <a:r>
              <a:rPr lang="ar-JO" sz="2400" dirty="0" smtClean="0">
                <a:ea typeface="Calibri" pitchFamily="34" charset="0"/>
                <a:cs typeface="Times New Roman" pitchFamily="18" charset="0"/>
              </a:rPr>
              <a:t>النقابية تؤثر</a:t>
            </a:r>
            <a:r>
              <a:rPr lang="en-GB" sz="2400" dirty="0" smtClean="0">
                <a:ea typeface="Calibri" pitchFamily="34" charset="0"/>
                <a:cs typeface="Times New Roman" pitchFamily="18" charset="0"/>
              </a:rPr>
              <a:t> </a:t>
            </a:r>
            <a:r>
              <a:rPr lang="ar-JO" sz="2400" dirty="0" smtClean="0">
                <a:ea typeface="Calibri" pitchFamily="34" charset="0"/>
                <a:cs typeface="Times New Roman" pitchFamily="18" charset="0"/>
              </a:rPr>
              <a:t>على ما يعتقد الاعضاء أنه </a:t>
            </a:r>
            <a:r>
              <a:rPr lang="en-GB" sz="2400" dirty="0" err="1" smtClean="0">
                <a:ea typeface="Calibri" pitchFamily="34" charset="0"/>
                <a:cs typeface="Times New Roman" pitchFamily="18" charset="0"/>
              </a:rPr>
              <a:t>مناسب</a:t>
            </a:r>
            <a:r>
              <a:rPr lang="en-GB" sz="2400" dirty="0" smtClean="0">
                <a:ea typeface="Calibri" pitchFamily="34" charset="0"/>
                <a:cs typeface="Times New Roman" pitchFamily="18" charset="0"/>
              </a:rPr>
              <a:t> و </a:t>
            </a:r>
            <a:r>
              <a:rPr lang="en-GB" sz="2400" dirty="0" err="1" smtClean="0">
                <a:ea typeface="Calibri" pitchFamily="34" charset="0"/>
                <a:cs typeface="Times New Roman" pitchFamily="18" charset="0"/>
              </a:rPr>
              <a:t>غير</a:t>
            </a:r>
            <a:r>
              <a:rPr lang="en-GB" sz="2400" dirty="0" smtClean="0">
                <a:ea typeface="Calibri" pitchFamily="34" charset="0"/>
                <a:cs typeface="Times New Roman" pitchFamily="18" charset="0"/>
              </a:rPr>
              <a:t> </a:t>
            </a:r>
            <a:r>
              <a:rPr lang="en-GB" sz="2400" dirty="0" err="1" smtClean="0">
                <a:ea typeface="Calibri" pitchFamily="34" charset="0"/>
                <a:cs typeface="Times New Roman" pitchFamily="18" charset="0"/>
              </a:rPr>
              <a:t>مناسب</a:t>
            </a:r>
            <a:r>
              <a:rPr lang="en-GB" sz="2400" dirty="0" smtClean="0">
                <a:ea typeface="Calibri" pitchFamily="34" charset="0"/>
                <a:cs typeface="Times New Roman" pitchFamily="18" charset="0"/>
              </a:rPr>
              <a:t>. </a:t>
            </a:r>
            <a:r>
              <a:rPr lang="ar-JO" sz="2400" dirty="0" smtClean="0">
                <a:ea typeface="Calibri" pitchFamily="34" charset="0"/>
                <a:cs typeface="Times New Roman" pitchFamily="18" charset="0"/>
              </a:rPr>
              <a:t> </a:t>
            </a:r>
            <a:r>
              <a:rPr lang="en-GB" sz="2400" dirty="0" err="1" smtClean="0">
                <a:ea typeface="Calibri" pitchFamily="34" charset="0"/>
                <a:cs typeface="Times New Roman" pitchFamily="18" charset="0"/>
              </a:rPr>
              <a:t>من</a:t>
            </a:r>
            <a:r>
              <a:rPr lang="en-GB" sz="2400" dirty="0" smtClean="0">
                <a:ea typeface="Calibri" pitchFamily="34" charset="0"/>
                <a:cs typeface="Times New Roman" pitchFamily="18" charset="0"/>
              </a:rPr>
              <a:t> هم الأبطال </a:t>
            </a:r>
            <a:r>
              <a:rPr lang="en-GB" sz="2400" dirty="0" err="1" smtClean="0">
                <a:ea typeface="Calibri" pitchFamily="34" charset="0"/>
                <a:cs typeface="Times New Roman" pitchFamily="18" charset="0"/>
              </a:rPr>
              <a:t>في</a:t>
            </a:r>
            <a:r>
              <a:rPr lang="en-GB" sz="2400" dirty="0" smtClean="0">
                <a:ea typeface="Calibri" pitchFamily="34" charset="0"/>
                <a:cs typeface="Times New Roman" pitchFamily="18" charset="0"/>
              </a:rPr>
              <a:t> </a:t>
            </a:r>
            <a:r>
              <a:rPr lang="ar-JO" sz="2400" dirty="0" smtClean="0">
                <a:ea typeface="Calibri" pitchFamily="34" charset="0"/>
                <a:cs typeface="Times New Roman" pitchFamily="18" charset="0"/>
              </a:rPr>
              <a:t>منظمتك</a:t>
            </a:r>
            <a:r>
              <a:rPr lang="en-GB" sz="2400" dirty="0" smtClean="0">
                <a:ea typeface="Calibri" pitchFamily="34" charset="0"/>
                <a:cs typeface="Times New Roman" pitchFamily="18" charset="0"/>
              </a:rPr>
              <a:t>؟ ما هي </a:t>
            </a:r>
            <a:r>
              <a:rPr lang="en-GB" sz="2400" dirty="0" err="1" smtClean="0">
                <a:ea typeface="Calibri" pitchFamily="34" charset="0"/>
                <a:cs typeface="Times New Roman" pitchFamily="18" charset="0"/>
              </a:rPr>
              <a:t>أقل</a:t>
            </a:r>
            <a:r>
              <a:rPr lang="en-GB" sz="2400" dirty="0" smtClean="0">
                <a:ea typeface="Calibri" pitchFamily="34" charset="0"/>
                <a:cs typeface="Times New Roman" pitchFamily="18" charset="0"/>
              </a:rPr>
              <a:t> </a:t>
            </a:r>
            <a:r>
              <a:rPr lang="ar-JO" sz="2400" dirty="0" smtClean="0">
                <a:ea typeface="Calibri" pitchFamily="34" charset="0"/>
                <a:cs typeface="Times New Roman" pitchFamily="18" charset="0"/>
              </a:rPr>
              <a:t>الأدوار </a:t>
            </a:r>
            <a:r>
              <a:rPr lang="en-GB" sz="2400" dirty="0" err="1" smtClean="0">
                <a:ea typeface="Calibri" pitchFamily="34" charset="0"/>
                <a:cs typeface="Times New Roman" pitchFamily="18" charset="0"/>
              </a:rPr>
              <a:t>تقدير</a:t>
            </a:r>
            <a:r>
              <a:rPr lang="ar-JO" sz="2400" dirty="0" smtClean="0">
                <a:ea typeface="Calibri" pitchFamily="34" charset="0"/>
                <a:cs typeface="Times New Roman" pitchFamily="18" charset="0"/>
              </a:rPr>
              <a:t>ا </a:t>
            </a:r>
            <a:r>
              <a:rPr lang="en-GB" sz="2400" dirty="0" err="1" smtClean="0">
                <a:ea typeface="Calibri" pitchFamily="34" charset="0"/>
                <a:cs typeface="Times New Roman" pitchFamily="18" charset="0"/>
              </a:rPr>
              <a:t>داخل</a:t>
            </a:r>
            <a:r>
              <a:rPr lang="en-GB" sz="2400" dirty="0" smtClean="0">
                <a:ea typeface="Calibri" pitchFamily="34" charset="0"/>
                <a:cs typeface="Times New Roman" pitchFamily="18" charset="0"/>
              </a:rPr>
              <a:t> </a:t>
            </a:r>
            <a:r>
              <a:rPr lang="ar-JO" sz="2400" dirty="0" smtClean="0">
                <a:ea typeface="Calibri" pitchFamily="34" charset="0"/>
                <a:cs typeface="Times New Roman" pitchFamily="18" charset="0"/>
              </a:rPr>
              <a:t>نقابتك</a:t>
            </a:r>
            <a:r>
              <a:rPr lang="en-GB" sz="2400" dirty="0" smtClean="0">
                <a:ea typeface="Calibri" pitchFamily="34" charset="0"/>
                <a:cs typeface="Times New Roman" pitchFamily="18" charset="0"/>
              </a:rPr>
              <a:t>؟ </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 </a:t>
            </a:r>
          </a:p>
          <a:p>
            <a:pPr marL="0" marR="0" lvl="0" indent="0" algn="r" defTabSz="914400" rtl="1" eaLnBrk="0" fontAlgn="base" latinLnBrk="0" hangingPunct="0">
              <a:lnSpc>
                <a:spcPct val="100000"/>
              </a:lnSpc>
              <a:spcBef>
                <a:spcPct val="0"/>
              </a:spcBef>
              <a:spcAft>
                <a:spcPct val="0"/>
              </a:spcAft>
              <a:buClrTx/>
              <a:buSzTx/>
              <a:buFontTx/>
              <a:buChar char="•"/>
              <a:tabLst>
                <a:tab pos="457200" algn="l"/>
              </a:tabLst>
            </a:pPr>
            <a:endParaRPr lang="en-GB" sz="2400" dirty="0" smtClean="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tabLst>
                <a:tab pos="457200" algn="l"/>
              </a:tabLst>
            </a:pPr>
            <a:r>
              <a:rPr kumimoji="0" lang="ar-JO" sz="2400" b="1" i="0" u="none" strike="noStrike" cap="none" normalizeH="0" baseline="0" dirty="0" smtClean="0">
                <a:ln>
                  <a:noFill/>
                </a:ln>
                <a:solidFill>
                  <a:srgbClr val="FF6600"/>
                </a:solidFill>
                <a:effectLst/>
                <a:cs typeface="Times New Roman" pitchFamily="18" charset="0"/>
              </a:rPr>
              <a:t>أية اسئلة يمكنك اضافتها للمساعدة </a:t>
            </a:r>
            <a:r>
              <a:rPr kumimoji="0" lang="en-GB" sz="2400" b="1" i="0" u="none" strike="noStrike" cap="none" normalizeH="0" dirty="0" err="1" smtClean="0">
                <a:ln>
                  <a:noFill/>
                </a:ln>
                <a:solidFill>
                  <a:srgbClr val="FF6600"/>
                </a:solidFill>
                <a:effectLst/>
                <a:cs typeface="Times New Roman" pitchFamily="18" charset="0"/>
              </a:rPr>
              <a:t>في</a:t>
            </a:r>
            <a:r>
              <a:rPr kumimoji="0" lang="en-GB" sz="2400" b="1" i="0" u="none" strike="noStrike" cap="none" normalizeH="0" dirty="0" smtClean="0">
                <a:ln>
                  <a:noFill/>
                </a:ln>
                <a:solidFill>
                  <a:srgbClr val="FF6600"/>
                </a:solidFill>
                <a:effectLst/>
                <a:cs typeface="Times New Roman" pitchFamily="18" charset="0"/>
              </a:rPr>
              <a:t> هذا التقييم؟ </a:t>
            </a:r>
            <a:endParaRPr kumimoji="0" lang="en-GB" sz="2400" b="1" i="0" u="none" strike="noStrike" cap="none" normalizeH="0" baseline="0" dirty="0" smtClean="0">
              <a:ln>
                <a:noFill/>
              </a:ln>
              <a:solidFill>
                <a:srgbClr val="FF6600"/>
              </a:solidFill>
              <a:effectLst/>
              <a:cs typeface="Times New Roman" pitchFamily="18" charset="0"/>
            </a:endParaRPr>
          </a:p>
        </p:txBody>
      </p:sp>
      <p:pic>
        <p:nvPicPr>
          <p:cNvPr id="8" name="Picture 7" descr="board.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848" y="264811"/>
            <a:ext cx="1259505" cy="107057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normAutofit/>
          </a:bodyPr>
          <a:lstStyle/>
          <a:p>
            <a:pPr rtl="1"/>
            <a:r>
              <a:rPr lang="en-US" sz="4000" b="1" dirty="0" smtClean="0">
                <a:solidFill>
                  <a:srgbClr val="FF6600"/>
                </a:solidFill>
                <a:cs typeface="Times New Roman" pitchFamily="18" charset="0"/>
              </a:rPr>
              <a:t>تحليل </a:t>
            </a:r>
            <a:r>
              <a:rPr lang="en-US" sz="4000" b="1" dirty="0" err="1" smtClean="0">
                <a:solidFill>
                  <a:srgbClr val="FF6600"/>
                </a:solidFill>
                <a:cs typeface="Times New Roman" pitchFamily="18" charset="0"/>
              </a:rPr>
              <a:t>SWOT</a:t>
            </a:r>
            <a:r>
              <a:rPr lang="en-US" sz="4000" b="1" dirty="0" smtClean="0">
                <a:solidFill>
                  <a:srgbClr val="FF6600"/>
                </a:solidFill>
                <a:cs typeface="Times New Roman" pitchFamily="18" charset="0"/>
              </a:rPr>
              <a:t> </a:t>
            </a:r>
            <a:r>
              <a:rPr lang="ar-JO" sz="4000" b="1" dirty="0" smtClean="0">
                <a:solidFill>
                  <a:srgbClr val="FF6600"/>
                </a:solidFill>
                <a:cs typeface="Times New Roman" pitchFamily="18" charset="0"/>
              </a:rPr>
              <a:t> </a:t>
            </a:r>
            <a:r>
              <a:rPr lang="ar-JO" sz="4000" b="1" dirty="0" err="1" smtClean="0">
                <a:solidFill>
                  <a:srgbClr val="FF6600"/>
                </a:solidFill>
                <a:cs typeface="Times New Roman" pitchFamily="18" charset="0"/>
              </a:rPr>
              <a:t>-</a:t>
            </a:r>
            <a:r>
              <a:rPr lang="ar-JO" sz="4000" b="1" dirty="0" smtClean="0">
                <a:solidFill>
                  <a:srgbClr val="FF6600"/>
                </a:solidFill>
                <a:cs typeface="Times New Roman" pitchFamily="18" charset="0"/>
              </a:rPr>
              <a:t> </a:t>
            </a:r>
            <a:r>
              <a:rPr lang="en-US" sz="4000" b="1" dirty="0" err="1" smtClean="0">
                <a:solidFill>
                  <a:srgbClr val="FF6600"/>
                </a:solidFill>
                <a:cs typeface="Times New Roman" pitchFamily="18" charset="0"/>
              </a:rPr>
              <a:t>الخارجي</a:t>
            </a:r>
            <a:endParaRPr lang="en-US" sz="4000" b="1" dirty="0">
              <a:solidFill>
                <a:srgbClr val="FF6600"/>
              </a:solidFill>
              <a:cs typeface="Times New Roman" pitchFamily="18" charset="0"/>
            </a:endParaRPr>
          </a:p>
        </p:txBody>
      </p:sp>
      <p:sp>
        <p:nvSpPr>
          <p:cNvPr id="3" name="TextBox 2"/>
          <p:cNvSpPr txBox="1"/>
          <p:nvPr/>
        </p:nvSpPr>
        <p:spPr>
          <a:xfrm>
            <a:off x="381000" y="1143000"/>
            <a:ext cx="8001000" cy="5509199"/>
          </a:xfrm>
          <a:prstGeom prst="rect">
            <a:avLst/>
          </a:prstGeom>
          <a:noFill/>
        </p:spPr>
        <p:txBody>
          <a:bodyPr wrap="square" rtlCol="0">
            <a:normAutofit fontScale="97500"/>
          </a:bodyPr>
          <a:lstStyle/>
          <a:p>
            <a:pPr algn="r" rtl="1"/>
            <a:r>
              <a:rPr lang="ar-JO" sz="2800" dirty="0" smtClean="0">
                <a:cs typeface="Times New Roman" pitchFamily="18" charset="0"/>
              </a:rPr>
              <a:t>عند </a:t>
            </a:r>
            <a:r>
              <a:rPr lang="en-US" sz="2800" dirty="0" err="1" smtClean="0">
                <a:cs typeface="Times New Roman" pitchFamily="18" charset="0"/>
              </a:rPr>
              <a:t>الانتقال</a:t>
            </a:r>
            <a:r>
              <a:rPr lang="en-US" sz="2800" dirty="0" smtClean="0">
                <a:cs typeface="Times New Roman" pitchFamily="18" charset="0"/>
              </a:rPr>
              <a:t> </a:t>
            </a:r>
            <a:r>
              <a:rPr lang="en-US" sz="2800" dirty="0" err="1" smtClean="0">
                <a:cs typeface="Times New Roman" pitchFamily="18" charset="0"/>
              </a:rPr>
              <a:t>إلى</a:t>
            </a:r>
            <a:r>
              <a:rPr lang="en-US" sz="2800" b="1" dirty="0" smtClean="0">
                <a:cs typeface="Times New Roman" pitchFamily="18" charset="0"/>
              </a:rPr>
              <a:t> </a:t>
            </a:r>
            <a:r>
              <a:rPr lang="ar-JO" sz="2800" b="1" dirty="0" err="1" smtClean="0">
                <a:cs typeface="Times New Roman" pitchFamily="18" charset="0"/>
              </a:rPr>
              <a:t>”</a:t>
            </a:r>
            <a:r>
              <a:rPr lang="en-US" sz="2800" b="1" dirty="0" err="1" smtClean="0">
                <a:cs typeface="Times New Roman" pitchFamily="18" charset="0"/>
              </a:rPr>
              <a:t>البيئة</a:t>
            </a:r>
            <a:r>
              <a:rPr lang="en-US" sz="2800" b="1" dirty="0" smtClean="0">
                <a:cs typeface="Times New Roman" pitchFamily="18" charset="0"/>
              </a:rPr>
              <a:t> </a:t>
            </a:r>
            <a:r>
              <a:rPr lang="en-US" sz="2800" b="1" dirty="0" err="1" smtClean="0">
                <a:cs typeface="Times New Roman" pitchFamily="18" charset="0"/>
              </a:rPr>
              <a:t>الخارجية</a:t>
            </a:r>
            <a:r>
              <a:rPr lang="ar-JO" sz="2800" b="1" dirty="0" err="1" smtClean="0">
                <a:cs typeface="Times New Roman" pitchFamily="18" charset="0"/>
              </a:rPr>
              <a:t>“</a:t>
            </a:r>
            <a:r>
              <a:rPr lang="ar-JO" sz="2800" b="1" dirty="0" smtClean="0">
                <a:cs typeface="Times New Roman" pitchFamily="18" charset="0"/>
              </a:rPr>
              <a:t> </a:t>
            </a:r>
            <a:r>
              <a:rPr lang="en-US" sz="2800" dirty="0" err="1" smtClean="0">
                <a:cs typeface="Times New Roman" pitchFamily="18" charset="0"/>
              </a:rPr>
              <a:t>نحن</a:t>
            </a:r>
            <a:r>
              <a:rPr lang="en-US" sz="2800" dirty="0" smtClean="0">
                <a:cs typeface="Times New Roman" pitchFamily="18" charset="0"/>
              </a:rPr>
              <a:t> بحاجة إلى </a:t>
            </a:r>
            <a:r>
              <a:rPr lang="en-US" sz="2800" dirty="0" err="1" smtClean="0">
                <a:cs typeface="Times New Roman" pitchFamily="18" charset="0"/>
              </a:rPr>
              <a:t>دراسة</a:t>
            </a:r>
            <a:r>
              <a:rPr lang="en-US" sz="2800" dirty="0" smtClean="0">
                <a:cs typeface="Times New Roman" pitchFamily="18" charset="0"/>
              </a:rPr>
              <a:t> </a:t>
            </a:r>
            <a:r>
              <a:rPr lang="ar-JO" sz="2800" dirty="0" smtClean="0">
                <a:cs typeface="Times New Roman" pitchFamily="18" charset="0"/>
              </a:rPr>
              <a:t>تلك</a:t>
            </a:r>
            <a:r>
              <a:rPr lang="en-US" sz="2800" b="1" dirty="0" smtClean="0">
                <a:cs typeface="Times New Roman" pitchFamily="18" charset="0"/>
              </a:rPr>
              <a:t> </a:t>
            </a:r>
            <a:r>
              <a:rPr lang="en-US" sz="2800" b="1" dirty="0" err="1" smtClean="0">
                <a:cs typeface="Times New Roman" pitchFamily="18" charset="0"/>
              </a:rPr>
              <a:t>القو</a:t>
            </a:r>
            <a:r>
              <a:rPr lang="ar-JO" sz="2800" b="1" dirty="0" smtClean="0">
                <a:cs typeface="Times New Roman" pitchFamily="18" charset="0"/>
              </a:rPr>
              <a:t>ى الخارجة عن </a:t>
            </a:r>
            <a:r>
              <a:rPr lang="en-US" sz="2800" b="1" dirty="0" err="1" smtClean="0">
                <a:cs typeface="Times New Roman" pitchFamily="18" charset="0"/>
              </a:rPr>
              <a:t>سيطر</a:t>
            </a:r>
            <a:r>
              <a:rPr lang="ar-JO" sz="2800" b="1" dirty="0" smtClean="0">
                <a:cs typeface="Times New Roman" pitchFamily="18" charset="0"/>
              </a:rPr>
              <a:t>تك</a:t>
            </a:r>
            <a:r>
              <a:rPr lang="en-US" sz="2800" b="1" dirty="0" smtClean="0">
                <a:cs typeface="Times New Roman" pitchFamily="18" charset="0"/>
              </a:rPr>
              <a:t> </a:t>
            </a:r>
            <a:r>
              <a:rPr lang="en-US" sz="2800" b="1" dirty="0" err="1" smtClean="0">
                <a:cs typeface="Times New Roman" pitchFamily="18" charset="0"/>
              </a:rPr>
              <a:t>المباشرة</a:t>
            </a:r>
            <a:r>
              <a:rPr lang="en-US" sz="2800" dirty="0" smtClean="0">
                <a:cs typeface="Times New Roman" pitchFamily="18" charset="0"/>
              </a:rPr>
              <a:t> </a:t>
            </a:r>
            <a:r>
              <a:rPr lang="ar-JO" sz="2800" dirty="0" smtClean="0">
                <a:cs typeface="Times New Roman" pitchFamily="18" charset="0"/>
              </a:rPr>
              <a:t>و</a:t>
            </a:r>
            <a:r>
              <a:rPr lang="en-US" sz="2800" dirty="0" err="1" smtClean="0">
                <a:cs typeface="Times New Roman" pitchFamily="18" charset="0"/>
              </a:rPr>
              <a:t>التي</a:t>
            </a:r>
            <a:r>
              <a:rPr lang="en-US" sz="2800" dirty="0" smtClean="0">
                <a:cs typeface="Times New Roman" pitchFamily="18" charset="0"/>
              </a:rPr>
              <a:t> تؤثر تأثيرا كبيرا </a:t>
            </a:r>
            <a:r>
              <a:rPr lang="en-US" sz="2800" dirty="0" err="1" smtClean="0">
                <a:cs typeface="Times New Roman" pitchFamily="18" charset="0"/>
              </a:rPr>
              <a:t>على</a:t>
            </a:r>
            <a:r>
              <a:rPr lang="en-US" sz="2800" dirty="0" smtClean="0">
                <a:cs typeface="Times New Roman" pitchFamily="18" charset="0"/>
              </a:rPr>
              <a:t> </a:t>
            </a:r>
            <a:r>
              <a:rPr lang="ar-JO" sz="2800" dirty="0" smtClean="0">
                <a:cs typeface="Times New Roman" pitchFamily="18" charset="0"/>
              </a:rPr>
              <a:t>نقابتك، وتحتاج </a:t>
            </a:r>
            <a:r>
              <a:rPr lang="en-US" sz="2800" dirty="0" err="1" smtClean="0">
                <a:cs typeface="Times New Roman" pitchFamily="18" charset="0"/>
              </a:rPr>
              <a:t>إلى</a:t>
            </a:r>
            <a:r>
              <a:rPr lang="en-US" sz="2800" dirty="0" smtClean="0">
                <a:cs typeface="Times New Roman" pitchFamily="18" charset="0"/>
              </a:rPr>
              <a:t> </a:t>
            </a:r>
            <a:r>
              <a:rPr lang="en-US" sz="2800" dirty="0" err="1" smtClean="0">
                <a:cs typeface="Times New Roman" pitchFamily="18" charset="0"/>
              </a:rPr>
              <a:t>النظر</a:t>
            </a:r>
            <a:r>
              <a:rPr lang="en-US" sz="2800" dirty="0" smtClean="0">
                <a:cs typeface="Times New Roman" pitchFamily="18" charset="0"/>
              </a:rPr>
              <a:t> </a:t>
            </a:r>
            <a:r>
              <a:rPr lang="en-US" sz="2800" dirty="0" err="1" smtClean="0">
                <a:cs typeface="Times New Roman" pitchFamily="18" charset="0"/>
              </a:rPr>
              <a:t>في</a:t>
            </a:r>
            <a:r>
              <a:rPr lang="ar-JO" sz="2800" dirty="0" smtClean="0">
                <a:cs typeface="Times New Roman" pitchFamily="18" charset="0"/>
              </a:rPr>
              <a:t>ها من أجل </a:t>
            </a:r>
            <a:r>
              <a:rPr lang="en-US" sz="2800" dirty="0" smtClean="0">
                <a:cs typeface="Times New Roman" pitchFamily="18" charset="0"/>
              </a:rPr>
              <a:t> التخطيط الاستراتيجي. </a:t>
            </a:r>
            <a:r>
              <a:rPr lang="ar-JO" sz="2800" dirty="0" smtClean="0">
                <a:cs typeface="Times New Roman" pitchFamily="18" charset="0"/>
              </a:rPr>
              <a:t> </a:t>
            </a:r>
            <a:r>
              <a:rPr lang="en-US" sz="2800" dirty="0" err="1" smtClean="0">
                <a:cs typeface="Times New Roman" pitchFamily="18" charset="0"/>
              </a:rPr>
              <a:t>مرة</a:t>
            </a:r>
            <a:r>
              <a:rPr lang="en-US" sz="2800" dirty="0" smtClean="0">
                <a:cs typeface="Times New Roman" pitchFamily="18" charset="0"/>
              </a:rPr>
              <a:t> أخرى، </a:t>
            </a:r>
            <a:r>
              <a:rPr lang="ar-JO" sz="2800" dirty="0" smtClean="0">
                <a:cs typeface="Times New Roman" pitchFamily="18" charset="0"/>
              </a:rPr>
              <a:t>نحن </a:t>
            </a:r>
            <a:r>
              <a:rPr lang="en-US" sz="2800" dirty="0" err="1" smtClean="0">
                <a:cs typeface="Times New Roman" pitchFamily="18" charset="0"/>
              </a:rPr>
              <a:t>نهتم</a:t>
            </a:r>
            <a:r>
              <a:rPr lang="en-US" sz="2800" dirty="0" smtClean="0">
                <a:cs typeface="Times New Roman" pitchFamily="18" charset="0"/>
              </a:rPr>
              <a:t> ليس فقط في الوضع الراهن، لكن في</a:t>
            </a:r>
            <a:r>
              <a:rPr lang="en-US" sz="2800" i="1" dirty="0" smtClean="0">
                <a:cs typeface="Times New Roman" pitchFamily="18" charset="0"/>
              </a:rPr>
              <a:t> الاتجاهات</a:t>
            </a:r>
            <a:r>
              <a:rPr lang="en-US" sz="2800" dirty="0" smtClean="0">
                <a:cs typeface="Times New Roman" pitchFamily="18" charset="0"/>
              </a:rPr>
              <a:t>. </a:t>
            </a:r>
          </a:p>
          <a:p>
            <a:pPr algn="r" rtl="1"/>
            <a:r>
              <a:rPr lang="en-US" sz="2800" dirty="0" err="1" smtClean="0">
                <a:cs typeface="Times New Roman" pitchFamily="18" charset="0"/>
              </a:rPr>
              <a:t>اختصار</a:t>
            </a:r>
            <a:r>
              <a:rPr lang="en-US" sz="2800" dirty="0" smtClean="0">
                <a:cs typeface="Times New Roman" pitchFamily="18" charset="0"/>
              </a:rPr>
              <a:t> </a:t>
            </a:r>
            <a:r>
              <a:rPr lang="ar-JO" sz="2800" dirty="0" smtClean="0">
                <a:cs typeface="Times New Roman" pitchFamily="18" charset="0"/>
              </a:rPr>
              <a:t>صغير </a:t>
            </a:r>
            <a:r>
              <a:rPr lang="en-US" sz="2800" dirty="0" err="1" smtClean="0">
                <a:cs typeface="Times New Roman" pitchFamily="18" charset="0"/>
              </a:rPr>
              <a:t>قد</a:t>
            </a:r>
            <a:r>
              <a:rPr lang="en-US" sz="2800" dirty="0" smtClean="0">
                <a:cs typeface="Times New Roman" pitchFamily="18" charset="0"/>
              </a:rPr>
              <a:t> </a:t>
            </a:r>
            <a:r>
              <a:rPr lang="ar-JO" sz="2800" dirty="0" smtClean="0">
                <a:cs typeface="Times New Roman" pitchFamily="18" charset="0"/>
              </a:rPr>
              <a:t>ي</a:t>
            </a:r>
            <a:r>
              <a:rPr lang="en-US" sz="2800" dirty="0" err="1" smtClean="0">
                <a:cs typeface="Times New Roman" pitchFamily="18" charset="0"/>
              </a:rPr>
              <a:t>ساعدنا</a:t>
            </a:r>
            <a:r>
              <a:rPr lang="en-US" sz="2800" dirty="0" smtClean="0">
                <a:cs typeface="Times New Roman" pitchFamily="18" charset="0"/>
              </a:rPr>
              <a:t> على </a:t>
            </a:r>
            <a:r>
              <a:rPr lang="en-US" sz="2800" dirty="0" err="1" smtClean="0">
                <a:cs typeface="Times New Roman" pitchFamily="18" charset="0"/>
              </a:rPr>
              <a:t>تذكر</a:t>
            </a:r>
            <a:r>
              <a:rPr lang="en-US" sz="2800" dirty="0" smtClean="0">
                <a:cs typeface="Times New Roman" pitchFamily="18" charset="0"/>
              </a:rPr>
              <a:t> </a:t>
            </a:r>
            <a:r>
              <a:rPr lang="ar-JO" sz="2800" dirty="0" smtClean="0">
                <a:cs typeface="Times New Roman" pitchFamily="18" charset="0"/>
              </a:rPr>
              <a:t>ال</a:t>
            </a:r>
            <a:r>
              <a:rPr lang="en-US" sz="2800" dirty="0" err="1" smtClean="0">
                <a:cs typeface="Times New Roman" pitchFamily="18" charset="0"/>
              </a:rPr>
              <a:t>عناصر</a:t>
            </a:r>
            <a:r>
              <a:rPr lang="en-US" sz="2800" dirty="0" smtClean="0">
                <a:cs typeface="Times New Roman" pitchFamily="18" charset="0"/>
              </a:rPr>
              <a:t> </a:t>
            </a:r>
            <a:r>
              <a:rPr lang="ar-JO" sz="2800" dirty="0" smtClean="0">
                <a:cs typeface="Times New Roman" pitchFamily="18" charset="0"/>
              </a:rPr>
              <a:t>ال</a:t>
            </a:r>
            <a:r>
              <a:rPr lang="en-US" sz="2800" dirty="0" err="1" smtClean="0">
                <a:cs typeface="Times New Roman" pitchFamily="18" charset="0"/>
              </a:rPr>
              <a:t>رئيسية</a:t>
            </a:r>
            <a:r>
              <a:rPr lang="en-US" sz="2800" dirty="0" smtClean="0">
                <a:cs typeface="Times New Roman" pitchFamily="18" charset="0"/>
              </a:rPr>
              <a:t> </a:t>
            </a:r>
            <a:r>
              <a:rPr lang="ar-JO" sz="2800" dirty="0" smtClean="0">
                <a:cs typeface="Times New Roman" pitchFamily="18" charset="0"/>
              </a:rPr>
              <a:t>ل</a:t>
            </a:r>
            <a:r>
              <a:rPr lang="en-US" sz="2800" dirty="0" err="1" smtClean="0">
                <a:cs typeface="Times New Roman" pitchFamily="18" charset="0"/>
              </a:rPr>
              <a:t>لبيئة</a:t>
            </a:r>
            <a:r>
              <a:rPr lang="en-US" sz="2800" dirty="0" smtClean="0">
                <a:cs typeface="Times New Roman" pitchFamily="18" charset="0"/>
              </a:rPr>
              <a:t> الخارجية التي ينبغي أن تؤخذ </a:t>
            </a:r>
            <a:r>
              <a:rPr lang="en-US" sz="2800" dirty="0" err="1" smtClean="0">
                <a:cs typeface="Times New Roman" pitchFamily="18" charset="0"/>
              </a:rPr>
              <a:t>في</a:t>
            </a:r>
            <a:r>
              <a:rPr lang="en-US" sz="2800" dirty="0" smtClean="0">
                <a:cs typeface="Times New Roman" pitchFamily="18" charset="0"/>
              </a:rPr>
              <a:t> </a:t>
            </a:r>
            <a:r>
              <a:rPr lang="en-US" sz="2800" dirty="0" err="1" smtClean="0">
                <a:cs typeface="Times New Roman" pitchFamily="18" charset="0"/>
              </a:rPr>
              <a:t>الاعتبار</a:t>
            </a:r>
            <a:r>
              <a:rPr lang="ar-JO" sz="2800" dirty="0" err="1" smtClean="0">
                <a:cs typeface="Times New Roman" pitchFamily="18" charset="0"/>
              </a:rPr>
              <a:t>.</a:t>
            </a:r>
            <a:r>
              <a:rPr lang="ar-JO" sz="2800" dirty="0" smtClean="0">
                <a:cs typeface="Times New Roman" pitchFamily="18" charset="0"/>
              </a:rPr>
              <a:t> </a:t>
            </a:r>
            <a:r>
              <a:rPr lang="ar-JO" sz="2800" b="1" dirty="0" smtClean="0">
                <a:cs typeface="Times New Roman" pitchFamily="18" charset="0"/>
              </a:rPr>
              <a:t> ترمز </a:t>
            </a:r>
            <a:r>
              <a:rPr lang="en-US" sz="2800" b="1" dirty="0" smtClean="0">
                <a:cs typeface="Times New Roman" pitchFamily="18" charset="0"/>
              </a:rPr>
              <a:t>PEST</a:t>
            </a:r>
            <a:r>
              <a:rPr lang="ar-JO" sz="2800" b="1" dirty="0" smtClean="0">
                <a:cs typeface="Times New Roman" pitchFamily="18" charset="0"/>
              </a:rPr>
              <a:t> </a:t>
            </a:r>
            <a:r>
              <a:rPr lang="ar-JO" sz="2800" dirty="0" smtClean="0">
                <a:cs typeface="Times New Roman" pitchFamily="18" charset="0"/>
              </a:rPr>
              <a:t>الى العوامل</a:t>
            </a:r>
            <a:r>
              <a:rPr lang="en-US" sz="2800" b="1" dirty="0" smtClean="0">
                <a:cs typeface="Times New Roman" pitchFamily="18" charset="0"/>
              </a:rPr>
              <a:t> السياسية والاقتصادية </a:t>
            </a:r>
            <a:r>
              <a:rPr lang="en-US" sz="2800" b="1" dirty="0" err="1" smtClean="0">
                <a:cs typeface="Times New Roman" pitchFamily="18" charset="0"/>
              </a:rPr>
              <a:t>والاجتماعية</a:t>
            </a:r>
            <a:r>
              <a:rPr lang="en-US" sz="2800" b="1" dirty="0" smtClean="0">
                <a:cs typeface="Times New Roman" pitchFamily="18" charset="0"/>
              </a:rPr>
              <a:t> </a:t>
            </a:r>
            <a:r>
              <a:rPr lang="en-US" sz="2800" b="1" dirty="0" err="1" smtClean="0">
                <a:cs typeface="Times New Roman" pitchFamily="18" charset="0"/>
              </a:rPr>
              <a:t>والتكنولوجية</a:t>
            </a:r>
            <a:r>
              <a:rPr lang="en-US" sz="2800" dirty="0" smtClean="0">
                <a:cs typeface="Times New Roman" pitchFamily="18" charset="0"/>
              </a:rPr>
              <a:t>. </a:t>
            </a:r>
          </a:p>
          <a:p>
            <a:pPr algn="r" rtl="1"/>
            <a:r>
              <a:rPr lang="en-US" sz="2800" dirty="0" smtClean="0">
                <a:cs typeface="Times New Roman" pitchFamily="18" charset="0"/>
              </a:rPr>
              <a:t> </a:t>
            </a:r>
          </a:p>
          <a:p>
            <a:pPr algn="r" rtl="1"/>
            <a:r>
              <a:rPr lang="en-US" sz="2800" b="1" dirty="0" smtClean="0">
                <a:cs typeface="Times New Roman" pitchFamily="18" charset="0"/>
              </a:rPr>
              <a:t>	</a:t>
            </a:r>
            <a:r>
              <a:rPr lang="en-US" sz="2800" b="1" dirty="0" err="1" smtClean="0">
                <a:solidFill>
                  <a:srgbClr val="FF6600"/>
                </a:solidFill>
                <a:cs typeface="Times New Roman" pitchFamily="18" charset="0"/>
              </a:rPr>
              <a:t>سياسية</a:t>
            </a:r>
            <a:r>
              <a:rPr lang="ar-JO" sz="2800" b="1" dirty="0" err="1" smtClean="0">
                <a:solidFill>
                  <a:srgbClr val="FF6600"/>
                </a:solidFill>
                <a:cs typeface="Times New Roman" pitchFamily="18" charset="0"/>
              </a:rPr>
              <a:t>/</a:t>
            </a:r>
            <a:r>
              <a:rPr lang="en-US" sz="2800" b="1" dirty="0" err="1" smtClean="0">
                <a:solidFill>
                  <a:srgbClr val="FF6600"/>
                </a:solidFill>
                <a:cs typeface="Times New Roman" pitchFamily="18" charset="0"/>
              </a:rPr>
              <a:t>قانونية</a:t>
            </a:r>
            <a:r>
              <a:rPr lang="en-US" sz="2800" b="1" dirty="0" smtClean="0">
                <a:solidFill>
                  <a:srgbClr val="FF6600"/>
                </a:solidFill>
                <a:cs typeface="Times New Roman" pitchFamily="18" charset="0"/>
              </a:rPr>
              <a:t> </a:t>
            </a:r>
            <a:endParaRPr lang="en-US" sz="2800" dirty="0" smtClean="0">
              <a:solidFill>
                <a:srgbClr val="FF6600"/>
              </a:solidFill>
              <a:cs typeface="Times New Roman" pitchFamily="18" charset="0"/>
            </a:endParaRPr>
          </a:p>
          <a:p>
            <a:pPr algn="r" rtl="1"/>
            <a:r>
              <a:rPr lang="en-US" sz="2800" dirty="0" smtClean="0">
                <a:cs typeface="Times New Roman" pitchFamily="18" charset="0"/>
              </a:rPr>
              <a:t> </a:t>
            </a:r>
            <a:r>
              <a:rPr lang="en-US" sz="2800" b="1" dirty="0" smtClean="0">
                <a:cs typeface="Times New Roman" pitchFamily="18" charset="0"/>
              </a:rPr>
              <a:t>	</a:t>
            </a:r>
            <a:r>
              <a:rPr lang="en-US" sz="2800" b="1" dirty="0" err="1" smtClean="0">
                <a:solidFill>
                  <a:srgbClr val="FF6600"/>
                </a:solidFill>
                <a:cs typeface="Times New Roman" pitchFamily="18" charset="0"/>
              </a:rPr>
              <a:t>اقتصادية</a:t>
            </a:r>
            <a:r>
              <a:rPr lang="en-US" sz="2800" b="1" dirty="0" smtClean="0">
                <a:solidFill>
                  <a:srgbClr val="FF6600"/>
                </a:solidFill>
                <a:cs typeface="Times New Roman" pitchFamily="18" charset="0"/>
              </a:rPr>
              <a:t> </a:t>
            </a:r>
            <a:endParaRPr lang="en-US" sz="2800" dirty="0" smtClean="0">
              <a:solidFill>
                <a:srgbClr val="FF6600"/>
              </a:solidFill>
              <a:cs typeface="Times New Roman" pitchFamily="18" charset="0"/>
            </a:endParaRPr>
          </a:p>
          <a:p>
            <a:pPr algn="r" rtl="1"/>
            <a:r>
              <a:rPr lang="en-US" sz="2800" dirty="0" smtClean="0">
                <a:cs typeface="Times New Roman" pitchFamily="18" charset="0"/>
              </a:rPr>
              <a:t> </a:t>
            </a:r>
            <a:r>
              <a:rPr lang="en-US" sz="2800" b="1" dirty="0" smtClean="0">
                <a:cs typeface="Times New Roman" pitchFamily="18" charset="0"/>
              </a:rPr>
              <a:t>	</a:t>
            </a:r>
            <a:r>
              <a:rPr lang="en-US" sz="2800" b="1" dirty="0" err="1" smtClean="0">
                <a:solidFill>
                  <a:srgbClr val="FF6600"/>
                </a:solidFill>
                <a:cs typeface="Times New Roman" pitchFamily="18" charset="0"/>
              </a:rPr>
              <a:t>اجتماعية</a:t>
            </a:r>
            <a:r>
              <a:rPr lang="en-US" sz="2800" b="1" dirty="0" smtClean="0">
                <a:solidFill>
                  <a:srgbClr val="FF6600"/>
                </a:solidFill>
                <a:cs typeface="Times New Roman" pitchFamily="18" charset="0"/>
              </a:rPr>
              <a:t> </a:t>
            </a:r>
            <a:endParaRPr lang="en-US" sz="2800" dirty="0" smtClean="0">
              <a:solidFill>
                <a:srgbClr val="FF6600"/>
              </a:solidFill>
              <a:cs typeface="Times New Roman" pitchFamily="18" charset="0"/>
            </a:endParaRPr>
          </a:p>
          <a:p>
            <a:pPr algn="r" rtl="1"/>
            <a:r>
              <a:rPr lang="en-US" sz="2800" dirty="0" smtClean="0">
                <a:cs typeface="Times New Roman" pitchFamily="18" charset="0"/>
              </a:rPr>
              <a:t> </a:t>
            </a:r>
            <a:r>
              <a:rPr lang="en-US" sz="2800" b="1" dirty="0" smtClean="0">
                <a:cs typeface="Times New Roman" pitchFamily="18" charset="0"/>
              </a:rPr>
              <a:t>	</a:t>
            </a:r>
            <a:r>
              <a:rPr lang="ar-JO" sz="2800" b="1" dirty="0" smtClean="0">
                <a:solidFill>
                  <a:srgbClr val="FF6600"/>
                </a:solidFill>
                <a:cs typeface="Times New Roman" pitchFamily="18" charset="0"/>
              </a:rPr>
              <a:t>ت</a:t>
            </a:r>
            <a:r>
              <a:rPr lang="en-US" sz="2800" b="1" dirty="0" err="1" smtClean="0">
                <a:solidFill>
                  <a:srgbClr val="FF6600"/>
                </a:solidFill>
                <a:cs typeface="Times New Roman" pitchFamily="18" charset="0"/>
              </a:rPr>
              <a:t>كنولوجي</a:t>
            </a:r>
            <a:r>
              <a:rPr lang="ar-JO" sz="2800" b="1" dirty="0" smtClean="0">
                <a:solidFill>
                  <a:srgbClr val="FF6600"/>
                </a:solidFill>
                <a:cs typeface="Times New Roman" pitchFamily="18" charset="0"/>
              </a:rPr>
              <a:t>ة</a:t>
            </a:r>
            <a:r>
              <a:rPr lang="en-US" sz="2800" b="1" dirty="0" smtClean="0">
                <a:solidFill>
                  <a:srgbClr val="FF6600"/>
                </a:solidFill>
                <a:cs typeface="Times New Roman" pitchFamily="18" charset="0"/>
              </a:rPr>
              <a:t> </a:t>
            </a:r>
            <a:endParaRPr lang="en-US" sz="2800" dirty="0">
              <a:solidFill>
                <a:srgbClr val="FF6600"/>
              </a:solidFill>
            </a:endParaRPr>
          </a:p>
        </p:txBody>
      </p:sp>
      <p:pic>
        <p:nvPicPr>
          <p:cNvPr id="4" name="Picture 3" descr="warning-challenge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8728" y="3714752"/>
            <a:ext cx="2003195" cy="25908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pPr rtl="1"/>
            <a:r>
              <a:rPr lang="en-US" b="1" dirty="0" err="1" smtClean="0">
                <a:solidFill>
                  <a:srgbClr val="FF6600"/>
                </a:solidFill>
                <a:cs typeface="Times New Roman" pitchFamily="18" charset="0"/>
              </a:rPr>
              <a:t>تحليل</a:t>
            </a:r>
            <a:r>
              <a:rPr lang="en-US" b="1" dirty="0" smtClean="0">
                <a:solidFill>
                  <a:srgbClr val="FF6600"/>
                </a:solidFill>
                <a:cs typeface="Times New Roman" pitchFamily="18" charset="0"/>
              </a:rPr>
              <a:t> </a:t>
            </a:r>
            <a:r>
              <a:rPr lang="en-US" b="1" dirty="0" err="1" smtClean="0">
                <a:solidFill>
                  <a:srgbClr val="FF6600"/>
                </a:solidFill>
                <a:cs typeface="Times New Roman" pitchFamily="18" charset="0"/>
              </a:rPr>
              <a:t>SWOT</a:t>
            </a:r>
            <a:r>
              <a:rPr lang="en-US" b="1" dirty="0" smtClean="0">
                <a:solidFill>
                  <a:srgbClr val="FF6600"/>
                </a:solidFill>
                <a:cs typeface="Times New Roman" pitchFamily="18" charset="0"/>
              </a:rPr>
              <a:t> </a:t>
            </a:r>
            <a:r>
              <a:rPr lang="ar-JO" b="1" dirty="0" smtClean="0">
                <a:solidFill>
                  <a:srgbClr val="FF6600"/>
                </a:solidFill>
                <a:cs typeface="Times New Roman" pitchFamily="18" charset="0"/>
              </a:rPr>
              <a:t> </a:t>
            </a:r>
            <a:r>
              <a:rPr lang="ar-JO" b="1" dirty="0" err="1" smtClean="0">
                <a:solidFill>
                  <a:srgbClr val="FF6600"/>
                </a:solidFill>
                <a:cs typeface="Times New Roman" pitchFamily="18" charset="0"/>
              </a:rPr>
              <a:t>-</a:t>
            </a:r>
            <a:r>
              <a:rPr lang="ar-JO" b="1" dirty="0" smtClean="0">
                <a:solidFill>
                  <a:srgbClr val="FF6600"/>
                </a:solidFill>
                <a:cs typeface="Times New Roman" pitchFamily="18" charset="0"/>
              </a:rPr>
              <a:t> </a:t>
            </a:r>
            <a:r>
              <a:rPr lang="en-US" b="1" dirty="0" err="1" smtClean="0">
                <a:solidFill>
                  <a:srgbClr val="FF6600"/>
                </a:solidFill>
                <a:cs typeface="Times New Roman" pitchFamily="18" charset="0"/>
              </a:rPr>
              <a:t>الخارجي</a:t>
            </a:r>
            <a:endParaRPr lang="en-US" b="1" dirty="0">
              <a:solidFill>
                <a:srgbClr val="FF6600"/>
              </a:solidFill>
              <a:cs typeface="Times New Roman" pitchFamily="18" charset="0"/>
            </a:endParaRPr>
          </a:p>
        </p:txBody>
      </p:sp>
      <p:sp>
        <p:nvSpPr>
          <p:cNvPr id="3" name="TextBox 2"/>
          <p:cNvSpPr txBox="1"/>
          <p:nvPr/>
        </p:nvSpPr>
        <p:spPr>
          <a:xfrm>
            <a:off x="2285984" y="500043"/>
            <a:ext cx="6477000" cy="6001643"/>
          </a:xfrm>
          <a:prstGeom prst="rect">
            <a:avLst/>
          </a:prstGeom>
          <a:noFill/>
        </p:spPr>
        <p:txBody>
          <a:bodyPr wrap="square" rtlCol="0">
            <a:spAutoFit/>
          </a:bodyPr>
          <a:lstStyle/>
          <a:p>
            <a:pPr algn="r" rtl="1"/>
            <a:r>
              <a:rPr lang="en-US" sz="2400" dirty="0" smtClean="0">
                <a:latin typeface="Times New Roman" pitchFamily="18" charset="0"/>
                <a:cs typeface="Times New Roman" pitchFamily="18" charset="0"/>
              </a:rPr>
              <a:t> </a:t>
            </a:r>
          </a:p>
          <a:p>
            <a:pPr algn="r" rtl="1"/>
            <a:r>
              <a:rPr lang="en-GB" sz="2400" b="1" dirty="0" smtClean="0">
                <a:solidFill>
                  <a:srgbClr val="FF6600"/>
                </a:solidFill>
                <a:cs typeface="Times New Roman" pitchFamily="18" charset="0"/>
              </a:rPr>
              <a:t>السياسية</a:t>
            </a:r>
            <a:r>
              <a:rPr lang="en-GB" sz="2400" b="1" dirty="0" smtClean="0">
                <a:cs typeface="Times New Roman" pitchFamily="18" charset="0"/>
              </a:rPr>
              <a:t> </a:t>
            </a:r>
            <a:r>
              <a:rPr lang="en-GB" sz="2400" dirty="0" smtClean="0">
                <a:cs typeface="Times New Roman" pitchFamily="18" charset="0"/>
              </a:rPr>
              <a:t>- </a:t>
            </a:r>
            <a:r>
              <a:rPr lang="ar-JO" sz="2400" dirty="0" smtClean="0">
                <a:cs typeface="Times New Roman" pitchFamily="18" charset="0"/>
              </a:rPr>
              <a:t>بعض </a:t>
            </a:r>
            <a:r>
              <a:rPr lang="en-GB" sz="2400" dirty="0" err="1" smtClean="0">
                <a:cs typeface="Times New Roman" pitchFamily="18" charset="0"/>
              </a:rPr>
              <a:t>أعضاء</a:t>
            </a:r>
            <a:r>
              <a:rPr lang="en-GB" sz="2400" dirty="0" smtClean="0">
                <a:cs typeface="Times New Roman" pitchFamily="18" charset="0"/>
              </a:rPr>
              <a:t> </a:t>
            </a:r>
            <a:r>
              <a:rPr lang="ar-JO" sz="2400" dirty="0" smtClean="0">
                <a:cs typeface="Times New Roman" pitchFamily="18" charset="0"/>
              </a:rPr>
              <a:t>النقابة</a:t>
            </a:r>
            <a:r>
              <a:rPr lang="en-GB" sz="2400" dirty="0" smtClean="0">
                <a:cs typeface="Times New Roman" pitchFamily="18" charset="0"/>
              </a:rPr>
              <a:t> </a:t>
            </a:r>
            <a:r>
              <a:rPr lang="ar-JO" sz="2400" dirty="0" smtClean="0">
                <a:cs typeface="Times New Roman" pitchFamily="18" charset="0"/>
              </a:rPr>
              <a:t>قد ينكرون</a:t>
            </a:r>
            <a:r>
              <a:rPr lang="en-GB" sz="2400" dirty="0" smtClean="0">
                <a:cs typeface="Times New Roman" pitchFamily="18" charset="0"/>
              </a:rPr>
              <a:t> </a:t>
            </a:r>
            <a:r>
              <a:rPr lang="en-GB" sz="2400" dirty="0" err="1" smtClean="0">
                <a:cs typeface="Times New Roman" pitchFamily="18" charset="0"/>
              </a:rPr>
              <a:t>أهمية</a:t>
            </a:r>
            <a:r>
              <a:rPr lang="en-GB" sz="2400" dirty="0" smtClean="0">
                <a:cs typeface="Times New Roman" pitchFamily="18" charset="0"/>
              </a:rPr>
              <a:t> السياسة والتنظيم </a:t>
            </a:r>
            <a:r>
              <a:rPr lang="en-GB" sz="2400" dirty="0" err="1" smtClean="0">
                <a:cs typeface="Times New Roman" pitchFamily="18" charset="0"/>
              </a:rPr>
              <a:t>والقرارات</a:t>
            </a:r>
            <a:r>
              <a:rPr lang="en-GB" sz="2400" dirty="0" smtClean="0">
                <a:cs typeface="Times New Roman" pitchFamily="18" charset="0"/>
              </a:rPr>
              <a:t> </a:t>
            </a:r>
            <a:r>
              <a:rPr lang="en-GB" sz="2400" dirty="0" err="1" smtClean="0">
                <a:cs typeface="Times New Roman" pitchFamily="18" charset="0"/>
              </a:rPr>
              <a:t>التشريعية</a:t>
            </a:r>
            <a:r>
              <a:rPr lang="ar-JO" sz="2400" dirty="0" err="1" smtClean="0">
                <a:cs typeface="Times New Roman" pitchFamily="18" charset="0"/>
              </a:rPr>
              <a:t>.</a:t>
            </a:r>
            <a:r>
              <a:rPr lang="ar-JO" sz="2400" dirty="0" smtClean="0">
                <a:cs typeface="Times New Roman" pitchFamily="18" charset="0"/>
              </a:rPr>
              <a:t> </a:t>
            </a:r>
            <a:r>
              <a:rPr lang="en-GB" sz="2400" dirty="0" err="1" smtClean="0">
                <a:cs typeface="Times New Roman" pitchFamily="18" charset="0"/>
              </a:rPr>
              <a:t>القادة</a:t>
            </a:r>
            <a:r>
              <a:rPr lang="en-GB" sz="2400" dirty="0" smtClean="0">
                <a:cs typeface="Times New Roman" pitchFamily="18" charset="0"/>
              </a:rPr>
              <a:t> </a:t>
            </a:r>
            <a:r>
              <a:rPr lang="en-GB" sz="2400" dirty="0" err="1" smtClean="0">
                <a:cs typeface="Times New Roman" pitchFamily="18" charset="0"/>
              </a:rPr>
              <a:t>السياسي</a:t>
            </a:r>
            <a:r>
              <a:rPr lang="ar-JO" sz="2400" dirty="0" smtClean="0">
                <a:cs typeface="Times New Roman" pitchFamily="18" charset="0"/>
              </a:rPr>
              <a:t>ون </a:t>
            </a:r>
            <a:r>
              <a:rPr lang="en-GB" sz="2400" dirty="0" smtClean="0">
                <a:cs typeface="Times New Roman" pitchFamily="18" charset="0"/>
              </a:rPr>
              <a:t> </a:t>
            </a:r>
            <a:r>
              <a:rPr lang="ar-JO" sz="2400" dirty="0" smtClean="0">
                <a:cs typeface="Times New Roman" pitchFamily="18" charset="0"/>
              </a:rPr>
              <a:t>و</a:t>
            </a:r>
            <a:r>
              <a:rPr lang="en-GB" sz="2400" dirty="0" err="1" smtClean="0">
                <a:cs typeface="Times New Roman" pitchFamily="18" charset="0"/>
              </a:rPr>
              <a:t>قرارات</a:t>
            </a:r>
            <a:r>
              <a:rPr lang="ar-JO" sz="2400" dirty="0" smtClean="0">
                <a:cs typeface="Times New Roman" pitchFamily="18" charset="0"/>
              </a:rPr>
              <a:t>هم</a:t>
            </a:r>
            <a:r>
              <a:rPr lang="en-GB" sz="2400" dirty="0" smtClean="0">
                <a:cs typeface="Times New Roman" pitchFamily="18" charset="0"/>
              </a:rPr>
              <a:t> لها تأثير هائل على </a:t>
            </a:r>
            <a:r>
              <a:rPr lang="en-GB" sz="2400" dirty="0" err="1" smtClean="0">
                <a:cs typeface="Times New Roman" pitchFamily="18" charset="0"/>
              </a:rPr>
              <a:t>عملنا</a:t>
            </a:r>
            <a:r>
              <a:rPr lang="en-GB" sz="2400" dirty="0" smtClean="0">
                <a:cs typeface="Times New Roman" pitchFamily="18" charset="0"/>
              </a:rPr>
              <a:t> </a:t>
            </a:r>
            <a:r>
              <a:rPr lang="ar-JO" sz="2400" dirty="0" smtClean="0">
                <a:cs typeface="Times New Roman" pitchFamily="18" charset="0"/>
              </a:rPr>
              <a:t>وعلى </a:t>
            </a:r>
            <a:r>
              <a:rPr lang="en-GB" sz="2400" dirty="0" err="1" smtClean="0">
                <a:cs typeface="Times New Roman" pitchFamily="18" charset="0"/>
              </a:rPr>
              <a:t>مستقبل</a:t>
            </a:r>
            <a:r>
              <a:rPr lang="ar-JO" sz="2400" dirty="0" err="1" smtClean="0">
                <a:cs typeface="Times New Roman" pitchFamily="18" charset="0"/>
              </a:rPr>
              <a:t>نا.</a:t>
            </a:r>
            <a:r>
              <a:rPr lang="ar-JO" sz="2400" dirty="0" smtClean="0">
                <a:cs typeface="Times New Roman" pitchFamily="18" charset="0"/>
              </a:rPr>
              <a:t> </a:t>
            </a:r>
            <a:r>
              <a:rPr lang="en-GB" sz="2400" dirty="0" err="1" smtClean="0">
                <a:cs typeface="Times New Roman" pitchFamily="18" charset="0"/>
              </a:rPr>
              <a:t>من</a:t>
            </a:r>
            <a:r>
              <a:rPr lang="en-GB" sz="2400" dirty="0" smtClean="0">
                <a:cs typeface="Times New Roman" pitchFamily="18" charset="0"/>
              </a:rPr>
              <a:t> </a:t>
            </a:r>
            <a:r>
              <a:rPr lang="ar-JO" sz="2400" dirty="0" smtClean="0">
                <a:cs typeface="Times New Roman" pitchFamily="18" charset="0"/>
              </a:rPr>
              <a:t>هم </a:t>
            </a:r>
            <a:r>
              <a:rPr lang="en-GB" sz="2400" dirty="0" err="1" smtClean="0">
                <a:cs typeface="Times New Roman" pitchFamily="18" charset="0"/>
              </a:rPr>
              <a:t>الحلفاء</a:t>
            </a:r>
            <a:r>
              <a:rPr lang="en-GB" sz="2400" dirty="0" smtClean="0">
                <a:cs typeface="Times New Roman" pitchFamily="18" charset="0"/>
              </a:rPr>
              <a:t> </a:t>
            </a:r>
            <a:r>
              <a:rPr lang="en-GB" sz="2400" dirty="0" err="1" smtClean="0">
                <a:cs typeface="Times New Roman" pitchFamily="18" charset="0"/>
              </a:rPr>
              <a:t>السياسي</a:t>
            </a:r>
            <a:r>
              <a:rPr lang="ar-JO" sz="2400" dirty="0" smtClean="0">
                <a:cs typeface="Times New Roman" pitchFamily="18" charset="0"/>
              </a:rPr>
              <a:t>و</a:t>
            </a:r>
            <a:r>
              <a:rPr lang="en-GB" sz="2400" dirty="0" smtClean="0">
                <a:cs typeface="Times New Roman" pitchFamily="18" charset="0"/>
              </a:rPr>
              <a:t>ن </a:t>
            </a:r>
            <a:r>
              <a:rPr lang="ar-JO" sz="2400" dirty="0" smtClean="0">
                <a:cs typeface="Times New Roman" pitchFamily="18" charset="0"/>
              </a:rPr>
              <a:t>و</a:t>
            </a:r>
            <a:r>
              <a:rPr lang="en-GB" sz="2400" dirty="0" err="1" smtClean="0">
                <a:cs typeface="Times New Roman" pitchFamily="18" charset="0"/>
              </a:rPr>
              <a:t>من</a:t>
            </a:r>
            <a:r>
              <a:rPr lang="en-GB" sz="2400" dirty="0" smtClean="0">
                <a:cs typeface="Times New Roman" pitchFamily="18" charset="0"/>
              </a:rPr>
              <a:t> </a:t>
            </a:r>
            <a:r>
              <a:rPr lang="ar-JO" sz="2400" dirty="0" smtClean="0">
                <a:cs typeface="Times New Roman" pitchFamily="18" charset="0"/>
              </a:rPr>
              <a:t>هم </a:t>
            </a:r>
            <a:r>
              <a:rPr lang="en-GB" sz="2400" dirty="0" err="1" smtClean="0">
                <a:cs typeface="Times New Roman" pitchFamily="18" charset="0"/>
              </a:rPr>
              <a:t>خصوم</a:t>
            </a:r>
            <a:r>
              <a:rPr lang="ar-JO" sz="2400" dirty="0" err="1" smtClean="0">
                <a:cs typeface="Times New Roman" pitchFamily="18" charset="0"/>
              </a:rPr>
              <a:t>نا؟</a:t>
            </a:r>
            <a:r>
              <a:rPr lang="en-GB" sz="2400" dirty="0" smtClean="0">
                <a:cs typeface="Times New Roman" pitchFamily="18" charset="0"/>
              </a:rPr>
              <a:t> ما هي القضايا الرئيسية </a:t>
            </a:r>
            <a:r>
              <a:rPr lang="en-GB" sz="2400" dirty="0" err="1" smtClean="0">
                <a:cs typeface="Times New Roman" pitchFamily="18" charset="0"/>
              </a:rPr>
              <a:t>التي</a:t>
            </a:r>
            <a:r>
              <a:rPr lang="en-GB" sz="2400" dirty="0" smtClean="0">
                <a:cs typeface="Times New Roman" pitchFamily="18" charset="0"/>
              </a:rPr>
              <a:t> </a:t>
            </a:r>
            <a:r>
              <a:rPr lang="ar-JO" sz="2400" dirty="0" smtClean="0">
                <a:cs typeface="Times New Roman" pitchFamily="18" charset="0"/>
              </a:rPr>
              <a:t>ن</a:t>
            </a:r>
            <a:r>
              <a:rPr lang="en-GB" sz="2400" dirty="0" err="1" smtClean="0">
                <a:cs typeface="Times New Roman" pitchFamily="18" charset="0"/>
              </a:rPr>
              <a:t>حتاج</a:t>
            </a:r>
            <a:r>
              <a:rPr lang="en-GB" sz="2400" dirty="0" smtClean="0">
                <a:cs typeface="Times New Roman" pitchFamily="18" charset="0"/>
              </a:rPr>
              <a:t> </a:t>
            </a:r>
            <a:r>
              <a:rPr lang="en-GB" sz="2400" dirty="0" err="1" smtClean="0">
                <a:cs typeface="Times New Roman" pitchFamily="18" charset="0"/>
              </a:rPr>
              <a:t>إلى</a:t>
            </a:r>
            <a:r>
              <a:rPr lang="en-GB" sz="2400" dirty="0" smtClean="0">
                <a:cs typeface="Times New Roman" pitchFamily="18" charset="0"/>
              </a:rPr>
              <a:t> </a:t>
            </a:r>
            <a:r>
              <a:rPr lang="en-GB" sz="2400" dirty="0" err="1" smtClean="0">
                <a:cs typeface="Times New Roman" pitchFamily="18" charset="0"/>
              </a:rPr>
              <a:t>مواجه</a:t>
            </a:r>
            <a:r>
              <a:rPr lang="ar-JO" sz="2400" dirty="0" err="1" smtClean="0">
                <a:cs typeface="Times New Roman" pitchFamily="18" charset="0"/>
              </a:rPr>
              <a:t>تها</a:t>
            </a:r>
            <a:r>
              <a:rPr lang="en-GB" sz="2400" dirty="0" smtClean="0">
                <a:cs typeface="Times New Roman" pitchFamily="18" charset="0"/>
              </a:rPr>
              <a:t> </a:t>
            </a:r>
            <a:r>
              <a:rPr lang="en-GB" sz="2400" dirty="0" err="1" smtClean="0">
                <a:cs typeface="Times New Roman" pitchFamily="18" charset="0"/>
              </a:rPr>
              <a:t>سياسي</a:t>
            </a:r>
            <a:r>
              <a:rPr lang="ar-JO" sz="2400" dirty="0" smtClean="0">
                <a:cs typeface="Times New Roman" pitchFamily="18" charset="0"/>
              </a:rPr>
              <a:t>ا</a:t>
            </a:r>
            <a:r>
              <a:rPr lang="en-GB" sz="2400" dirty="0" smtClean="0">
                <a:cs typeface="Times New Roman" pitchFamily="18" charset="0"/>
              </a:rPr>
              <a:t>؟ </a:t>
            </a:r>
          </a:p>
          <a:p>
            <a:pPr algn="r" rtl="1"/>
            <a:r>
              <a:rPr lang="en-GB" sz="2400" dirty="0" smtClean="0">
                <a:cs typeface="Times New Roman" pitchFamily="18" charset="0"/>
              </a:rPr>
              <a:t> </a:t>
            </a:r>
          </a:p>
          <a:p>
            <a:pPr algn="r" rtl="1"/>
            <a:r>
              <a:rPr lang="en-GB" sz="2400" b="1" dirty="0" smtClean="0">
                <a:solidFill>
                  <a:srgbClr val="FF6600"/>
                </a:solidFill>
                <a:cs typeface="Times New Roman" pitchFamily="18" charset="0"/>
              </a:rPr>
              <a:t>الاقتصادية</a:t>
            </a:r>
            <a:r>
              <a:rPr lang="en-GB" sz="2400" dirty="0" smtClean="0">
                <a:cs typeface="Times New Roman" pitchFamily="18" charset="0"/>
              </a:rPr>
              <a:t> </a:t>
            </a:r>
            <a:r>
              <a:rPr lang="en-GB" sz="2400" dirty="0">
                <a:cs typeface="Times New Roman" pitchFamily="18" charset="0"/>
              </a:rPr>
              <a:t>-</a:t>
            </a:r>
            <a:r>
              <a:rPr lang="en-GB" sz="2400" dirty="0" smtClean="0">
                <a:cs typeface="Times New Roman" pitchFamily="18" charset="0"/>
              </a:rPr>
              <a:t> كيف تؤثر البيئة </a:t>
            </a:r>
            <a:r>
              <a:rPr lang="en-GB" sz="2400" dirty="0" err="1" smtClean="0">
                <a:cs typeface="Times New Roman" pitchFamily="18" charset="0"/>
              </a:rPr>
              <a:t>الاقتصادية</a:t>
            </a:r>
            <a:r>
              <a:rPr lang="en-GB" sz="2400" dirty="0" smtClean="0">
                <a:cs typeface="Times New Roman" pitchFamily="18" charset="0"/>
              </a:rPr>
              <a:t> </a:t>
            </a:r>
            <a:r>
              <a:rPr lang="en-GB" sz="2400" dirty="0" err="1" smtClean="0">
                <a:cs typeface="Times New Roman" pitchFamily="18" charset="0"/>
              </a:rPr>
              <a:t>الحالية</a:t>
            </a:r>
            <a:r>
              <a:rPr lang="ar-JO" sz="2400" dirty="0" smtClean="0">
                <a:cs typeface="Times New Roman" pitchFamily="18" charset="0"/>
              </a:rPr>
              <a:t> علينا</a:t>
            </a:r>
            <a:r>
              <a:rPr lang="en-GB" sz="2400" dirty="0" smtClean="0">
                <a:cs typeface="Times New Roman" pitchFamily="18" charset="0"/>
              </a:rPr>
              <a:t>؟ </a:t>
            </a:r>
            <a:r>
              <a:rPr lang="ar-JO" sz="2400" dirty="0" smtClean="0">
                <a:cs typeface="Times New Roman" pitchFamily="18" charset="0"/>
              </a:rPr>
              <a:t>هل </a:t>
            </a:r>
            <a:r>
              <a:rPr lang="en-GB" sz="2400" dirty="0" err="1" smtClean="0">
                <a:cs typeface="Times New Roman" pitchFamily="18" charset="0"/>
              </a:rPr>
              <a:t>هناك</a:t>
            </a:r>
            <a:r>
              <a:rPr lang="en-GB" sz="2400" dirty="0" smtClean="0">
                <a:cs typeface="Times New Roman" pitchFamily="18" charset="0"/>
              </a:rPr>
              <a:t> اتجاهات اقتصادية عالمية تؤثر على حالتنا ؟ </a:t>
            </a:r>
          </a:p>
          <a:p>
            <a:pPr algn="r" rtl="1"/>
            <a:r>
              <a:rPr lang="en-GB" sz="2400" dirty="0" smtClean="0">
                <a:cs typeface="Times New Roman" pitchFamily="18" charset="0"/>
              </a:rPr>
              <a:t> </a:t>
            </a:r>
          </a:p>
          <a:p>
            <a:pPr algn="r" rtl="1"/>
            <a:r>
              <a:rPr lang="en-GB" sz="2400" b="1" dirty="0" smtClean="0">
                <a:solidFill>
                  <a:srgbClr val="FF6600"/>
                </a:solidFill>
                <a:cs typeface="Times New Roman" pitchFamily="18" charset="0"/>
              </a:rPr>
              <a:t>الاجتماعية</a:t>
            </a:r>
            <a:r>
              <a:rPr lang="en-GB" sz="2400" dirty="0" smtClean="0">
                <a:cs typeface="Times New Roman" pitchFamily="18" charset="0"/>
              </a:rPr>
              <a:t> - ما هو الموقف </a:t>
            </a:r>
            <a:r>
              <a:rPr lang="en-GB" sz="2400" dirty="0" err="1" smtClean="0">
                <a:cs typeface="Times New Roman" pitchFamily="18" charset="0"/>
              </a:rPr>
              <a:t>العلني</a:t>
            </a:r>
            <a:r>
              <a:rPr lang="en-GB" sz="2400" dirty="0" smtClean="0">
                <a:cs typeface="Times New Roman" pitchFamily="18" charset="0"/>
              </a:rPr>
              <a:t> </a:t>
            </a:r>
            <a:r>
              <a:rPr lang="ar-JO" sz="2400" dirty="0" smtClean="0">
                <a:cs typeface="Times New Roman" pitchFamily="18" charset="0"/>
              </a:rPr>
              <a:t>تجاه النقابات وتجاه</a:t>
            </a:r>
            <a:r>
              <a:rPr lang="en-GB" sz="2400" dirty="0" smtClean="0">
                <a:cs typeface="Times New Roman" pitchFamily="18" charset="0"/>
              </a:rPr>
              <a:t> </a:t>
            </a:r>
            <a:r>
              <a:rPr lang="en-GB" sz="2400" dirty="0" err="1" smtClean="0">
                <a:cs typeface="Times New Roman" pitchFamily="18" charset="0"/>
              </a:rPr>
              <a:t>عمل</a:t>
            </a:r>
            <a:r>
              <a:rPr lang="en-GB" sz="2400" dirty="0" smtClean="0">
                <a:cs typeface="Times New Roman" pitchFamily="18" charset="0"/>
              </a:rPr>
              <a:t> </a:t>
            </a:r>
            <a:r>
              <a:rPr lang="en-GB" sz="2400" dirty="0" err="1" smtClean="0">
                <a:cs typeface="Times New Roman" pitchFamily="18" charset="0"/>
              </a:rPr>
              <a:t>أعضا</a:t>
            </a:r>
            <a:r>
              <a:rPr lang="ar-JO" sz="2400" dirty="0" err="1" smtClean="0">
                <a:cs typeface="Times New Roman" pitchFamily="18" charset="0"/>
              </a:rPr>
              <a:t>ئنا</a:t>
            </a:r>
            <a:r>
              <a:rPr lang="en-GB" sz="2400" dirty="0" smtClean="0">
                <a:cs typeface="Times New Roman" pitchFamily="18" charset="0"/>
              </a:rPr>
              <a:t> ؟ هل </a:t>
            </a:r>
            <a:r>
              <a:rPr lang="en-GB" sz="2400" dirty="0" err="1" smtClean="0">
                <a:cs typeface="Times New Roman" pitchFamily="18" charset="0"/>
              </a:rPr>
              <a:t>هناك</a:t>
            </a:r>
            <a:r>
              <a:rPr lang="en-GB" sz="2400" dirty="0" smtClean="0">
                <a:cs typeface="Times New Roman" pitchFamily="18" charset="0"/>
              </a:rPr>
              <a:t> </a:t>
            </a:r>
            <a:r>
              <a:rPr lang="en-GB" sz="2400" dirty="0" err="1" smtClean="0">
                <a:cs typeface="Times New Roman" pitchFamily="18" charset="0"/>
              </a:rPr>
              <a:t>مؤسسات</a:t>
            </a:r>
            <a:r>
              <a:rPr lang="en-GB" sz="2400" dirty="0" smtClean="0">
                <a:cs typeface="Times New Roman" pitchFamily="18" charset="0"/>
              </a:rPr>
              <a:t> </a:t>
            </a:r>
            <a:r>
              <a:rPr lang="en-GB" sz="2400" dirty="0" err="1" smtClean="0">
                <a:cs typeface="Times New Roman" pitchFamily="18" charset="0"/>
              </a:rPr>
              <a:t>مجتمعية</a:t>
            </a:r>
            <a:r>
              <a:rPr lang="en-GB" sz="2400" dirty="0" smtClean="0">
                <a:cs typeface="Times New Roman" pitchFamily="18" charset="0"/>
              </a:rPr>
              <a:t> </a:t>
            </a:r>
            <a:r>
              <a:rPr lang="ar-JO" sz="2400" dirty="0" smtClean="0">
                <a:cs typeface="Times New Roman" pitchFamily="18" charset="0"/>
              </a:rPr>
              <a:t>مهمة </a:t>
            </a:r>
            <a:r>
              <a:rPr lang="en-GB" sz="2400" dirty="0" err="1" smtClean="0">
                <a:cs typeface="Times New Roman" pitchFamily="18" charset="0"/>
              </a:rPr>
              <a:t>نحتاج</a:t>
            </a:r>
            <a:r>
              <a:rPr lang="en-GB" sz="2400" dirty="0" smtClean="0">
                <a:cs typeface="Times New Roman" pitchFamily="18" charset="0"/>
              </a:rPr>
              <a:t> </a:t>
            </a:r>
            <a:r>
              <a:rPr lang="ar-JO" sz="2400" dirty="0" smtClean="0">
                <a:cs typeface="Times New Roman" pitchFamily="18" charset="0"/>
              </a:rPr>
              <a:t>ان تقف بجانبنا </a:t>
            </a:r>
            <a:r>
              <a:rPr lang="en-GB" sz="2400" dirty="0" err="1" smtClean="0">
                <a:cs typeface="Times New Roman" pitchFamily="18" charset="0"/>
              </a:rPr>
              <a:t>أو</a:t>
            </a:r>
            <a:r>
              <a:rPr lang="en-GB" sz="2400" dirty="0" smtClean="0">
                <a:cs typeface="Times New Roman" pitchFamily="18" charset="0"/>
              </a:rPr>
              <a:t> </a:t>
            </a:r>
            <a:r>
              <a:rPr lang="ar-JO" sz="2400" dirty="0" smtClean="0">
                <a:cs typeface="Times New Roman" pitchFamily="18" charset="0"/>
              </a:rPr>
              <a:t>أن نطور</a:t>
            </a:r>
            <a:r>
              <a:rPr lang="en-GB" sz="2400" dirty="0" smtClean="0">
                <a:cs typeface="Times New Roman" pitchFamily="18" charset="0"/>
              </a:rPr>
              <a:t> </a:t>
            </a:r>
            <a:r>
              <a:rPr lang="en-GB" sz="2400" dirty="0" err="1" smtClean="0">
                <a:cs typeface="Times New Roman" pitchFamily="18" charset="0"/>
              </a:rPr>
              <a:t>علاقات</a:t>
            </a:r>
            <a:r>
              <a:rPr lang="ar-JO" sz="2400" dirty="0" err="1" smtClean="0">
                <a:cs typeface="Times New Roman" pitchFamily="18" charset="0"/>
              </a:rPr>
              <a:t>نا</a:t>
            </a:r>
            <a:r>
              <a:rPr lang="ar-JO" sz="2400" dirty="0" smtClean="0">
                <a:cs typeface="Times New Roman" pitchFamily="18" charset="0"/>
              </a:rPr>
              <a:t> معها</a:t>
            </a:r>
            <a:r>
              <a:rPr lang="en-GB" sz="2400" dirty="0" smtClean="0">
                <a:cs typeface="Times New Roman" pitchFamily="18" charset="0"/>
              </a:rPr>
              <a:t>؟ </a:t>
            </a:r>
          </a:p>
          <a:p>
            <a:pPr algn="r" rtl="1"/>
            <a:r>
              <a:rPr lang="en-GB" sz="2400" dirty="0" smtClean="0">
                <a:cs typeface="Times New Roman" pitchFamily="18" charset="0"/>
              </a:rPr>
              <a:t> </a:t>
            </a:r>
          </a:p>
          <a:p>
            <a:pPr algn="r" rtl="1"/>
            <a:r>
              <a:rPr lang="en-GB" sz="2400" b="1" dirty="0" err="1" smtClean="0">
                <a:solidFill>
                  <a:srgbClr val="FF6600"/>
                </a:solidFill>
                <a:cs typeface="Times New Roman" pitchFamily="18" charset="0"/>
              </a:rPr>
              <a:t>ال</a:t>
            </a:r>
            <a:r>
              <a:rPr lang="ar-JO" sz="2400" b="1" dirty="0" smtClean="0">
                <a:solidFill>
                  <a:srgbClr val="FF6600"/>
                </a:solidFill>
                <a:cs typeface="Times New Roman" pitchFamily="18" charset="0"/>
              </a:rPr>
              <a:t>تكنولوجية</a:t>
            </a:r>
            <a:r>
              <a:rPr lang="en-GB" sz="2400" dirty="0" smtClean="0">
                <a:cs typeface="Times New Roman" pitchFamily="18" charset="0"/>
              </a:rPr>
              <a:t> - </a:t>
            </a:r>
            <a:r>
              <a:rPr lang="en-GB" sz="2400" dirty="0" err="1" smtClean="0">
                <a:cs typeface="Times New Roman" pitchFamily="18" charset="0"/>
              </a:rPr>
              <a:t>كيف</a:t>
            </a:r>
            <a:r>
              <a:rPr lang="en-GB" sz="2400" dirty="0" smtClean="0">
                <a:cs typeface="Times New Roman" pitchFamily="18" charset="0"/>
              </a:rPr>
              <a:t> ي</a:t>
            </a:r>
            <a:r>
              <a:rPr lang="ar-JO" sz="2400" dirty="0" smtClean="0">
                <a:cs typeface="Times New Roman" pitchFamily="18" charset="0"/>
              </a:rPr>
              <a:t>مكن ل</a:t>
            </a:r>
            <a:r>
              <a:rPr lang="en-GB" sz="2400" dirty="0" err="1" smtClean="0">
                <a:cs typeface="Times New Roman" pitchFamily="18" charset="0"/>
              </a:rPr>
              <a:t>لتغييرات</a:t>
            </a:r>
            <a:r>
              <a:rPr lang="en-GB" sz="2400" dirty="0" smtClean="0">
                <a:cs typeface="Times New Roman" pitchFamily="18" charset="0"/>
              </a:rPr>
              <a:t> في التكنولوجيا، </a:t>
            </a:r>
            <a:r>
              <a:rPr lang="ar-JO" sz="2400" dirty="0" smtClean="0">
                <a:cs typeface="Times New Roman" pitchFamily="18" charset="0"/>
              </a:rPr>
              <a:t>و</a:t>
            </a:r>
            <a:r>
              <a:rPr lang="en-GB" sz="2400" dirty="0" err="1" smtClean="0">
                <a:cs typeface="Times New Roman" pitchFamily="18" charset="0"/>
              </a:rPr>
              <a:t>ليس</a:t>
            </a:r>
            <a:r>
              <a:rPr lang="en-GB" sz="2400" dirty="0" smtClean="0">
                <a:cs typeface="Times New Roman" pitchFamily="18" charset="0"/>
              </a:rPr>
              <a:t> فقط الأجهزة والأدوات، </a:t>
            </a:r>
            <a:r>
              <a:rPr lang="en-GB" sz="2400" dirty="0" err="1" smtClean="0">
                <a:cs typeface="Times New Roman" pitchFamily="18" charset="0"/>
              </a:rPr>
              <a:t>ولكن</a:t>
            </a:r>
            <a:r>
              <a:rPr lang="en-GB" sz="2400" dirty="0" smtClean="0">
                <a:cs typeface="Times New Roman" pitchFamily="18" charset="0"/>
              </a:rPr>
              <a:t> </a:t>
            </a:r>
            <a:r>
              <a:rPr lang="ar-JO" sz="2400" dirty="0" smtClean="0">
                <a:cs typeface="Times New Roman" pitchFamily="18" charset="0"/>
              </a:rPr>
              <a:t>انظمة وعمليات </a:t>
            </a:r>
            <a:r>
              <a:rPr lang="en-GB" sz="2400" dirty="0" err="1" smtClean="0">
                <a:cs typeface="Times New Roman" pitchFamily="18" charset="0"/>
              </a:rPr>
              <a:t>العمل</a:t>
            </a:r>
            <a:r>
              <a:rPr lang="en-GB" sz="2400" dirty="0" smtClean="0">
                <a:cs typeface="Times New Roman" pitchFamily="18" charset="0"/>
              </a:rPr>
              <a:t> </a:t>
            </a:r>
            <a:r>
              <a:rPr lang="ar-JO" sz="2400" dirty="0" smtClean="0">
                <a:cs typeface="Times New Roman" pitchFamily="18" charset="0"/>
              </a:rPr>
              <a:t>أن </a:t>
            </a:r>
            <a:r>
              <a:rPr lang="en-GB" sz="2400" dirty="0" err="1" smtClean="0">
                <a:cs typeface="Times New Roman" pitchFamily="18" charset="0"/>
              </a:rPr>
              <a:t>تؤثر</a:t>
            </a:r>
            <a:r>
              <a:rPr lang="en-GB" sz="2400" dirty="0" smtClean="0">
                <a:cs typeface="Times New Roman" pitchFamily="18" charset="0"/>
              </a:rPr>
              <a:t> </a:t>
            </a:r>
            <a:r>
              <a:rPr lang="en-GB" sz="2400" dirty="0" err="1" smtClean="0">
                <a:cs typeface="Times New Roman" pitchFamily="18" charset="0"/>
              </a:rPr>
              <a:t>عل</a:t>
            </a:r>
            <a:r>
              <a:rPr lang="ar-JO" sz="2400" dirty="0" smtClean="0">
                <a:cs typeface="Times New Roman" pitchFamily="18" charset="0"/>
              </a:rPr>
              <a:t>ينا</a:t>
            </a:r>
            <a:r>
              <a:rPr lang="en-GB" sz="2400" dirty="0" smtClean="0">
                <a:cs typeface="Times New Roman" pitchFamily="18" charset="0"/>
              </a:rPr>
              <a:t>؟ </a:t>
            </a:r>
          </a:p>
        </p:txBody>
      </p:sp>
      <p:pic>
        <p:nvPicPr>
          <p:cNvPr id="1026" name="Picture 2" descr="air"/>
          <p:cNvPicPr>
            <a:picLocks noChangeAspect="1" noChangeArrowheads="1"/>
          </p:cNvPicPr>
          <p:nvPr/>
        </p:nvPicPr>
        <p:blipFill>
          <a:blip r:embed="rId3" cstate="print"/>
          <a:srcRect/>
          <a:stretch>
            <a:fillRect/>
          </a:stretch>
        </p:blipFill>
        <p:spPr bwMode="auto">
          <a:xfrm>
            <a:off x="214282" y="2590800"/>
            <a:ext cx="1952625" cy="2647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Content Placeholder 4" descr="EAC Project SWOT_Page_1.jp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28600" y="-381000"/>
            <a:ext cx="9601200" cy="7536872"/>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rtl="1"/>
            <a:r>
              <a:rPr lang="ar-JO" b="1" dirty="0" err="1" smtClean="0">
                <a:cs typeface="Times New Roman" pitchFamily="18" charset="0"/>
              </a:rPr>
              <a:t>3.</a:t>
            </a:r>
            <a:r>
              <a:rPr lang="ar-JO" b="1" dirty="0" smtClean="0">
                <a:cs typeface="Times New Roman" pitchFamily="18" charset="0"/>
              </a:rPr>
              <a:t> </a:t>
            </a:r>
            <a:r>
              <a:rPr lang="en-US" b="1" dirty="0" err="1" smtClean="0">
                <a:cs typeface="Times New Roman" pitchFamily="18" charset="0"/>
              </a:rPr>
              <a:t>وضع</a:t>
            </a:r>
            <a:r>
              <a:rPr lang="en-US" b="1" dirty="0" smtClean="0">
                <a:cs typeface="Times New Roman" pitchFamily="18" charset="0"/>
              </a:rPr>
              <a:t> </a:t>
            </a:r>
            <a:r>
              <a:rPr lang="ar-JO" b="1" dirty="0" smtClean="0">
                <a:cs typeface="Times New Roman" pitchFamily="18" charset="0"/>
              </a:rPr>
              <a:t>ال</a:t>
            </a:r>
            <a:r>
              <a:rPr lang="en-US" b="1" dirty="0" err="1" smtClean="0">
                <a:cs typeface="Times New Roman" pitchFamily="18" charset="0"/>
              </a:rPr>
              <a:t>أولويات</a:t>
            </a:r>
            <a:r>
              <a:rPr lang="en-US" b="1" dirty="0" smtClean="0">
                <a:cs typeface="Times New Roman" pitchFamily="18" charset="0"/>
              </a:rPr>
              <a:t> و</a:t>
            </a:r>
            <a:r>
              <a:rPr lang="ar-JO" b="1" dirty="0" smtClean="0">
                <a:cs typeface="Times New Roman" pitchFamily="18" charset="0"/>
              </a:rPr>
              <a:t>ال</a:t>
            </a:r>
            <a:r>
              <a:rPr lang="en-US" b="1" dirty="0" err="1" smtClean="0">
                <a:cs typeface="Times New Roman" pitchFamily="18" charset="0"/>
              </a:rPr>
              <a:t>أهداف</a:t>
            </a:r>
            <a:endParaRPr lang="en-US" b="1" dirty="0">
              <a:cs typeface="Times New Roman" pitchFamily="18" charset="0"/>
            </a:endParaRPr>
          </a:p>
        </p:txBody>
      </p:sp>
      <p:sp>
        <p:nvSpPr>
          <p:cNvPr id="35841" name="Rectangle 1"/>
          <p:cNvSpPr>
            <a:spLocks noChangeArrowheads="1"/>
          </p:cNvSpPr>
          <p:nvPr/>
        </p:nvSpPr>
        <p:spPr bwMode="auto">
          <a:xfrm rot="10800000" flipV="1">
            <a:off x="2357422" y="1166417"/>
            <a:ext cx="626748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a:r>
              <a:rPr lang="ar-JO" sz="2800" dirty="0" smtClean="0">
                <a:cs typeface="Times New Roman" pitchFamily="18" charset="0"/>
              </a:rPr>
              <a:t>تحديد</a:t>
            </a:r>
            <a:r>
              <a:rPr lang="en-GB" sz="2800" dirty="0" smtClean="0">
                <a:cs typeface="Times New Roman" pitchFamily="18" charset="0"/>
              </a:rPr>
              <a:t> </a:t>
            </a:r>
            <a:r>
              <a:rPr lang="en-GB" sz="2800" dirty="0" err="1" smtClean="0">
                <a:cs typeface="Times New Roman" pitchFamily="18" charset="0"/>
              </a:rPr>
              <a:t>الأولويات</a:t>
            </a:r>
            <a:r>
              <a:rPr lang="en-GB" sz="2800" dirty="0" smtClean="0">
                <a:cs typeface="Times New Roman" pitchFamily="18" charset="0"/>
              </a:rPr>
              <a:t> </a:t>
            </a:r>
            <a:r>
              <a:rPr lang="ar-JO" sz="2800" dirty="0" smtClean="0">
                <a:cs typeface="Times New Roman" pitchFamily="18" charset="0"/>
              </a:rPr>
              <a:t>هو</a:t>
            </a:r>
            <a:r>
              <a:rPr lang="en-GB" sz="2800" dirty="0" smtClean="0">
                <a:cs typeface="Times New Roman" pitchFamily="18" charset="0"/>
              </a:rPr>
              <a:t>–</a:t>
            </a:r>
            <a:r>
              <a:rPr lang="en-GB" sz="2800" b="1" dirty="0" smtClean="0">
                <a:cs typeface="Times New Roman" pitchFamily="18" charset="0"/>
              </a:rPr>
              <a:t> </a:t>
            </a:r>
            <a:r>
              <a:rPr lang="ar-JO" sz="2800" b="1" dirty="0" smtClean="0">
                <a:cs typeface="Times New Roman" pitchFamily="18" charset="0"/>
              </a:rPr>
              <a:t> وضع الامور ذات الأولوية </a:t>
            </a:r>
            <a:r>
              <a:rPr lang="ar-JO" sz="2800" b="1" dirty="0" err="1" smtClean="0">
                <a:cs typeface="Times New Roman" pitchFamily="18" charset="0"/>
              </a:rPr>
              <a:t>بالمقدمة.</a:t>
            </a:r>
            <a:r>
              <a:rPr lang="ar-JO" sz="2800" b="1" dirty="0" smtClean="0">
                <a:cs typeface="Times New Roman" pitchFamily="18" charset="0"/>
              </a:rPr>
              <a:t> </a:t>
            </a:r>
            <a:r>
              <a:rPr lang="ar-JO" sz="2800" dirty="0" smtClean="0">
                <a:cs typeface="Times New Roman" pitchFamily="18" charset="0"/>
              </a:rPr>
              <a:t>لا يمكنك أن تفعل كل شيء، وكثيرا ما يتم فقط إضافة أهداف جديدة لمشاريع قائمة، مع وجود أعضاء يصابوا بالإحباط بسبب الإخفاق في تحديد الأولويات.</a:t>
            </a:r>
            <a:endParaRPr lang="en-GB" sz="2800" dirty="0" smtClean="0">
              <a:cs typeface="Times New Roman" pitchFamily="18" charset="0"/>
            </a:endParaRPr>
          </a:p>
          <a:p>
            <a:pPr algn="r" rtl="1"/>
            <a:r>
              <a:rPr lang="en-GB" sz="2800" dirty="0" smtClean="0">
                <a:cs typeface="Times New Roman" pitchFamily="18" charset="0"/>
              </a:rPr>
              <a:t> </a:t>
            </a:r>
          </a:p>
          <a:p>
            <a:pPr algn="r" rtl="1"/>
            <a:r>
              <a:rPr lang="en-GB" sz="2800" dirty="0" smtClean="0">
                <a:cs typeface="Times New Roman" pitchFamily="18" charset="0"/>
              </a:rPr>
              <a:t>في تحليل SWOT </a:t>
            </a:r>
            <a:r>
              <a:rPr lang="ar-JO" sz="2800" dirty="0" smtClean="0">
                <a:cs typeface="Times New Roman" pitchFamily="18" charset="0"/>
              </a:rPr>
              <a:t> يجب عليك </a:t>
            </a:r>
            <a:r>
              <a:rPr lang="ar-JO" sz="2800" b="1" dirty="0" smtClean="0">
                <a:cs typeface="Times New Roman" pitchFamily="18" charset="0"/>
              </a:rPr>
              <a:t>تحديد الاولويات</a:t>
            </a:r>
            <a:r>
              <a:rPr lang="en-GB" sz="2800" b="1" dirty="0" smtClean="0">
                <a:cs typeface="Times New Roman" pitchFamily="18" charset="0"/>
              </a:rPr>
              <a:t> </a:t>
            </a:r>
            <a:r>
              <a:rPr lang="en-GB" sz="2800" dirty="0" smtClean="0">
                <a:cs typeface="Times New Roman" pitchFamily="18" charset="0"/>
              </a:rPr>
              <a:t>– </a:t>
            </a:r>
            <a:r>
              <a:rPr lang="ar-JO" sz="2800" dirty="0" smtClean="0">
                <a:cs typeface="Times New Roman" pitchFamily="18" charset="0"/>
              </a:rPr>
              <a:t>بمعنى أن تختار </a:t>
            </a:r>
            <a:r>
              <a:rPr lang="en-GB" sz="2800" dirty="0" err="1" smtClean="0">
                <a:cs typeface="Times New Roman" pitchFamily="18" charset="0"/>
              </a:rPr>
              <a:t>أهم</a:t>
            </a:r>
            <a:r>
              <a:rPr lang="en-GB" sz="2800" dirty="0" smtClean="0">
                <a:cs typeface="Times New Roman" pitchFamily="18" charset="0"/>
              </a:rPr>
              <a:t> </a:t>
            </a:r>
            <a:r>
              <a:rPr lang="en-GB" sz="2800" dirty="0" err="1" smtClean="0">
                <a:cs typeface="Times New Roman" pitchFamily="18" charset="0"/>
              </a:rPr>
              <a:t>أربع</a:t>
            </a:r>
            <a:r>
              <a:rPr lang="ar-JO" sz="2800" dirty="0" smtClean="0">
                <a:cs typeface="Times New Roman" pitchFamily="18" charset="0"/>
              </a:rPr>
              <a:t>ة</a:t>
            </a:r>
            <a:r>
              <a:rPr lang="en-GB" sz="2800" b="1" dirty="0" smtClean="0">
                <a:cs typeface="Times New Roman" pitchFamily="18" charset="0"/>
              </a:rPr>
              <a:t> </a:t>
            </a:r>
            <a:r>
              <a:rPr lang="en-GB" sz="2800" b="1" dirty="0" err="1" smtClean="0">
                <a:cs typeface="Times New Roman" pitchFamily="18" charset="0"/>
              </a:rPr>
              <a:t>نقاط</a:t>
            </a:r>
            <a:r>
              <a:rPr lang="en-GB" sz="2800" b="1" dirty="0" smtClean="0">
                <a:cs typeface="Times New Roman" pitchFamily="18" charset="0"/>
              </a:rPr>
              <a:t> </a:t>
            </a:r>
            <a:r>
              <a:rPr lang="ar-JO" sz="2800" b="1" dirty="0" err="1" smtClean="0">
                <a:cs typeface="Times New Roman" pitchFamily="18" charset="0"/>
              </a:rPr>
              <a:t>لل</a:t>
            </a:r>
            <a:r>
              <a:rPr lang="en-GB" sz="2800" b="1" dirty="0" err="1" smtClean="0">
                <a:cs typeface="Times New Roman" pitchFamily="18" charset="0"/>
              </a:rPr>
              <a:t>قوة</a:t>
            </a:r>
            <a:r>
              <a:rPr lang="en-GB" sz="2800" b="1" dirty="0" smtClean="0">
                <a:cs typeface="Times New Roman" pitchFamily="18" charset="0"/>
              </a:rPr>
              <a:t> و </a:t>
            </a:r>
            <a:r>
              <a:rPr lang="en-GB" sz="2800" b="1" dirty="0" err="1" smtClean="0">
                <a:cs typeface="Times New Roman" pitchFamily="18" charset="0"/>
              </a:rPr>
              <a:t>الضعف</a:t>
            </a:r>
            <a:r>
              <a:rPr lang="en-GB" sz="2800" dirty="0" smtClean="0">
                <a:cs typeface="Times New Roman" pitchFamily="18" charset="0"/>
              </a:rPr>
              <a:t> </a:t>
            </a:r>
            <a:r>
              <a:rPr lang="ar-JO" sz="2800" dirty="0" smtClean="0">
                <a:cs typeface="Times New Roman" pitchFamily="18" charset="0"/>
              </a:rPr>
              <a:t>وأهم </a:t>
            </a:r>
            <a:r>
              <a:rPr lang="en-GB" sz="2800" dirty="0" smtClean="0">
                <a:cs typeface="Times New Roman" pitchFamily="18" charset="0"/>
              </a:rPr>
              <a:t> </a:t>
            </a:r>
            <a:r>
              <a:rPr lang="en-GB" sz="2800" dirty="0" err="1" smtClean="0">
                <a:cs typeface="Times New Roman" pitchFamily="18" charset="0"/>
              </a:rPr>
              <a:t>أربعة</a:t>
            </a:r>
            <a:r>
              <a:rPr lang="en-GB" sz="2800" dirty="0" smtClean="0">
                <a:cs typeface="Times New Roman" pitchFamily="18" charset="0"/>
              </a:rPr>
              <a:t> </a:t>
            </a:r>
            <a:r>
              <a:rPr lang="ar-JO" sz="2800" dirty="0" smtClean="0">
                <a:cs typeface="Times New Roman" pitchFamily="18" charset="0"/>
              </a:rPr>
              <a:t>نقاط من </a:t>
            </a:r>
            <a:r>
              <a:rPr lang="en-GB" sz="2800" b="1" dirty="0" smtClean="0">
                <a:cs typeface="Times New Roman" pitchFamily="18" charset="0"/>
              </a:rPr>
              <a:t> </a:t>
            </a:r>
            <a:r>
              <a:rPr lang="en-GB" sz="2800" b="1" dirty="0" err="1" smtClean="0">
                <a:cs typeface="Times New Roman" pitchFamily="18" charset="0"/>
              </a:rPr>
              <a:t>الفرص</a:t>
            </a:r>
            <a:r>
              <a:rPr lang="en-GB" sz="2800" b="1" dirty="0" smtClean="0">
                <a:cs typeface="Times New Roman" pitchFamily="18" charset="0"/>
              </a:rPr>
              <a:t> </a:t>
            </a:r>
            <a:r>
              <a:rPr lang="en-GB" sz="2800" b="1" dirty="0" err="1" smtClean="0">
                <a:cs typeface="Times New Roman" pitchFamily="18" charset="0"/>
              </a:rPr>
              <a:t>والتهديدات</a:t>
            </a:r>
            <a:r>
              <a:rPr lang="ar-JO" sz="2800" b="1" dirty="0" err="1" smtClean="0">
                <a:cs typeface="Times New Roman" pitchFamily="18" charset="0"/>
              </a:rPr>
              <a:t>.</a:t>
            </a:r>
            <a:r>
              <a:rPr lang="ar-JO" sz="2800" b="1" dirty="0" smtClean="0">
                <a:cs typeface="Times New Roman" pitchFamily="18" charset="0"/>
              </a:rPr>
              <a:t> </a:t>
            </a:r>
            <a:r>
              <a:rPr lang="en-GB" sz="2800" dirty="0" err="1" smtClean="0">
                <a:cs typeface="Times New Roman" pitchFamily="18" charset="0"/>
              </a:rPr>
              <a:t>ولكن</a:t>
            </a:r>
            <a:r>
              <a:rPr lang="en-GB" sz="2800" dirty="0" smtClean="0">
                <a:cs typeface="Times New Roman" pitchFamily="18" charset="0"/>
              </a:rPr>
              <a:t> </a:t>
            </a:r>
            <a:r>
              <a:rPr lang="ar-JO" sz="2800" dirty="0" smtClean="0">
                <a:cs typeface="Times New Roman" pitchFamily="18" charset="0"/>
              </a:rPr>
              <a:t>يصعب تحديد 16 </a:t>
            </a:r>
            <a:r>
              <a:rPr lang="en-GB" sz="2800" dirty="0" err="1" smtClean="0">
                <a:cs typeface="Times New Roman" pitchFamily="18" charset="0"/>
              </a:rPr>
              <a:t>بندا</a:t>
            </a:r>
            <a:r>
              <a:rPr lang="en-GB" sz="2800" dirty="0" smtClean="0">
                <a:cs typeface="Times New Roman" pitchFamily="18" charset="0"/>
              </a:rPr>
              <a:t> </a:t>
            </a:r>
            <a:r>
              <a:rPr lang="ar-JO" sz="2800" dirty="0" smtClean="0">
                <a:cs typeface="Times New Roman" pitchFamily="18" charset="0"/>
              </a:rPr>
              <a:t>كأولوية فهذا يشبه </a:t>
            </a:r>
            <a:r>
              <a:rPr lang="en-GB" sz="2800" dirty="0" err="1" smtClean="0">
                <a:cs typeface="Times New Roman" pitchFamily="18" charset="0"/>
              </a:rPr>
              <a:t>قائمة</a:t>
            </a:r>
            <a:r>
              <a:rPr lang="en-GB" sz="2800" dirty="0" smtClean="0">
                <a:cs typeface="Times New Roman" pitchFamily="18" charset="0"/>
              </a:rPr>
              <a:t> </a:t>
            </a:r>
            <a:r>
              <a:rPr lang="ar-JO" sz="2800" dirty="0" smtClean="0">
                <a:cs typeface="Times New Roman" pitchFamily="18" charset="0"/>
              </a:rPr>
              <a:t>ل</a:t>
            </a:r>
            <a:r>
              <a:rPr lang="en-GB" sz="2800" dirty="0" err="1" smtClean="0">
                <a:cs typeface="Times New Roman" pitchFamily="18" charset="0"/>
              </a:rPr>
              <a:t>لتسوق</a:t>
            </a:r>
            <a:r>
              <a:rPr lang="en-GB" sz="2800" dirty="0" smtClean="0">
                <a:cs typeface="Times New Roman" pitchFamily="18" charset="0"/>
              </a:rPr>
              <a:t>. </a:t>
            </a:r>
            <a:r>
              <a:rPr lang="ar-JO" sz="2800" dirty="0" smtClean="0">
                <a:cs typeface="Times New Roman" pitchFamily="18" charset="0"/>
              </a:rPr>
              <a:t>لذلك </a:t>
            </a:r>
            <a:r>
              <a:rPr lang="en-GB" sz="2800" dirty="0" err="1" smtClean="0">
                <a:cs typeface="Times New Roman" pitchFamily="18" charset="0"/>
              </a:rPr>
              <a:t>الآن</a:t>
            </a:r>
            <a:r>
              <a:rPr lang="en-GB" sz="2800" dirty="0" smtClean="0">
                <a:cs typeface="Times New Roman" pitchFamily="18" charset="0"/>
              </a:rPr>
              <a:t>، </a:t>
            </a:r>
            <a:r>
              <a:rPr lang="en-GB" sz="2800" dirty="0" err="1" smtClean="0">
                <a:cs typeface="Times New Roman" pitchFamily="18" charset="0"/>
              </a:rPr>
              <a:t>نحن</a:t>
            </a:r>
            <a:r>
              <a:rPr lang="en-GB" sz="2800" dirty="0" smtClean="0">
                <a:cs typeface="Times New Roman" pitchFamily="18" charset="0"/>
              </a:rPr>
              <a:t> بحاجة إلى زيادة تركيز تفكيرنا على أهداف محددة جدا </a:t>
            </a:r>
            <a:r>
              <a:rPr lang="en-GB" sz="2800" dirty="0" err="1" smtClean="0">
                <a:cs typeface="Times New Roman" pitchFamily="18" charset="0"/>
              </a:rPr>
              <a:t>نتمنى</a:t>
            </a:r>
            <a:r>
              <a:rPr lang="en-GB" sz="2800" dirty="0" smtClean="0">
                <a:cs typeface="Times New Roman" pitchFamily="18" charset="0"/>
              </a:rPr>
              <a:t> </a:t>
            </a:r>
            <a:r>
              <a:rPr lang="en-GB" sz="2800" dirty="0" err="1" smtClean="0">
                <a:cs typeface="Times New Roman" pitchFamily="18" charset="0"/>
              </a:rPr>
              <a:t>تحقيقه</a:t>
            </a:r>
            <a:r>
              <a:rPr lang="ar-JO" sz="2800" dirty="0" smtClean="0">
                <a:cs typeface="Times New Roman" pitchFamily="18" charset="0"/>
              </a:rPr>
              <a:t>ا</a:t>
            </a:r>
            <a:r>
              <a:rPr lang="en-GB" sz="2800" dirty="0" smtClean="0">
                <a:cs typeface="Times New Roman" pitchFamily="18" charset="0"/>
              </a:rPr>
              <a:t> </a:t>
            </a:r>
            <a:r>
              <a:rPr lang="ar-JO" sz="2800" dirty="0" smtClean="0">
                <a:cs typeface="Times New Roman" pitchFamily="18" charset="0"/>
              </a:rPr>
              <a:t>ضمن</a:t>
            </a:r>
            <a:r>
              <a:rPr lang="en-GB" sz="2800" dirty="0" smtClean="0">
                <a:cs typeface="Times New Roman" pitchFamily="18" charset="0"/>
              </a:rPr>
              <a:t> فترة محددة من الوقت.</a:t>
            </a:r>
            <a:endParaRPr kumimoji="0" lang="en-GB" sz="2800" b="0" i="0" u="none" strike="noStrike" cap="none" normalizeH="0" baseline="0" dirty="0" smtClean="0">
              <a:ln>
                <a:noFill/>
              </a:ln>
              <a:solidFill>
                <a:schemeClr val="tx1"/>
              </a:solidFill>
              <a:effectLst/>
              <a:cs typeface="Arial" pitchFamily="34" charset="0"/>
            </a:endParaRPr>
          </a:p>
        </p:txBody>
      </p:sp>
      <p:pic>
        <p:nvPicPr>
          <p:cNvPr id="2050" name="Picture 2" descr="Organize Build Union Pow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209800"/>
            <a:ext cx="2036763" cy="268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57158" y="285728"/>
            <a:ext cx="8429684"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mj-lt"/>
                <a:ea typeface="Calibri" pitchFamily="34" charset="0"/>
                <a:cs typeface="Times New Roman" pitchFamily="18" charset="0"/>
              </a:rPr>
              <a:t>تحديد الهدف</a:t>
            </a:r>
            <a:endParaRPr kumimoji="0" lang="en-US" sz="3600" b="0" i="0" u="none" strike="noStrike" cap="none" normalizeH="0" baseline="0" dirty="0" smtClean="0">
              <a:ln>
                <a:noFill/>
              </a:ln>
              <a:solidFill>
                <a:schemeClr val="tx1"/>
              </a:solidFill>
              <a:effectLst/>
              <a:latin typeface="+mj-lt"/>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ea typeface="Calibri" pitchFamily="34" charset="0"/>
                <a:cs typeface="Times New Roman" pitchFamily="18" charset="0"/>
              </a:rPr>
              <a:t>الهدف هو خطوة حيوية في تنفيذ </a:t>
            </a:r>
            <a:r>
              <a:rPr kumimoji="0" lang="en-US" sz="2400" b="0" i="0" u="none" strike="noStrike" cap="none" normalizeH="0" baseline="0" dirty="0" err="1" smtClean="0">
                <a:ln>
                  <a:noFill/>
                </a:ln>
                <a:solidFill>
                  <a:schemeClr val="tx1"/>
                </a:solidFill>
                <a:effectLst/>
                <a:ea typeface="Calibri" pitchFamily="34" charset="0"/>
                <a:cs typeface="Times New Roman" pitchFamily="18" charset="0"/>
              </a:rPr>
              <a:t>مهمة</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a:t>
            </a:r>
            <a:r>
              <a:rPr kumimoji="0" lang="ar-JO" sz="2400" b="0" i="0" u="none" strike="noStrike" cap="none" normalizeH="0" baseline="0" dirty="0" err="1" smtClean="0">
                <a:ln>
                  <a:noFill/>
                </a:ln>
                <a:solidFill>
                  <a:schemeClr val="tx1"/>
                </a:solidFill>
                <a:effectLst/>
                <a:ea typeface="Calibri" pitchFamily="34" charset="0"/>
                <a:cs typeface="Times New Roman" pitchFamily="18" charset="0"/>
              </a:rPr>
              <a:t>النقابة.</a:t>
            </a:r>
            <a:r>
              <a:rPr kumimoji="0" lang="ar-JO" sz="24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ea typeface="Calibri" pitchFamily="34" charset="0"/>
                <a:cs typeface="Times New Roman" pitchFamily="18" charset="0"/>
              </a:rPr>
              <a:t>ينبغي</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أن </a:t>
            </a:r>
            <a:r>
              <a:rPr kumimoji="0" lang="en-US" sz="2400" b="0" i="0" u="none" strike="noStrike" cap="none" normalizeH="0" baseline="0" dirty="0" err="1" smtClean="0">
                <a:ln>
                  <a:noFill/>
                </a:ln>
                <a:solidFill>
                  <a:schemeClr val="tx1"/>
                </a:solidFill>
                <a:effectLst/>
                <a:ea typeface="Calibri" pitchFamily="34" charset="0"/>
                <a:cs typeface="Times New Roman" pitchFamily="18" charset="0"/>
              </a:rPr>
              <a:t>تكون</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a:t>
            </a:r>
            <a:r>
              <a:rPr kumimoji="0" lang="ar-JO" sz="2400" b="0" i="0" u="none" strike="noStrike" cap="none" normalizeH="0" baseline="0" dirty="0" smtClean="0">
                <a:ln>
                  <a:noFill/>
                </a:ln>
                <a:solidFill>
                  <a:schemeClr val="tx1"/>
                </a:solidFill>
                <a:effectLst/>
                <a:ea typeface="Calibri" pitchFamily="34" charset="0"/>
                <a:cs typeface="Times New Roman" pitchFamily="18" charset="0"/>
              </a:rPr>
              <a:t>الاهداف</a:t>
            </a:r>
            <a:r>
              <a:rPr kumimoji="0" lang="ar-JO" sz="2400" b="0" i="0" u="none" strike="noStrike" cap="none" normalizeH="0" dirty="0" smtClean="0">
                <a:ln>
                  <a:noFill/>
                </a:ln>
                <a:solidFill>
                  <a:schemeClr val="tx1"/>
                </a:solidFill>
                <a:effectLst/>
                <a:ea typeface="Calibri" pitchFamily="34" charset="0"/>
                <a:cs typeface="Times New Roman" pitchFamily="18" charset="0"/>
              </a:rPr>
              <a:t> عبارة عن </a:t>
            </a:r>
            <a:r>
              <a:rPr kumimoji="0" lang="en-US" sz="2400" b="0" i="0" u="none" strike="noStrike" cap="none" normalizeH="0" baseline="0" dirty="0" err="1" smtClean="0">
                <a:ln>
                  <a:noFill/>
                </a:ln>
                <a:solidFill>
                  <a:schemeClr val="tx1"/>
                </a:solidFill>
                <a:effectLst/>
                <a:ea typeface="Calibri" pitchFamily="34" charset="0"/>
                <a:cs typeface="Times New Roman" pitchFamily="18" charset="0"/>
              </a:rPr>
              <a:t>إنجازات</a:t>
            </a:r>
            <a:r>
              <a:rPr kumimoji="0" lang="ar-JO" sz="2400" b="0" i="0" u="none" strike="noStrike" cap="none" normalizeH="0" baseline="0" dirty="0" smtClean="0">
                <a:ln>
                  <a:noFill/>
                </a:ln>
                <a:solidFill>
                  <a:schemeClr val="tx1"/>
                </a:solidFill>
                <a:effectLst/>
                <a:ea typeface="Calibri" pitchFamily="34" charset="0"/>
                <a:cs typeface="Times New Roman" pitchFamily="18" charset="0"/>
              </a:rPr>
              <a:t> محددة </a:t>
            </a:r>
            <a:r>
              <a:rPr kumimoji="0" lang="en-US" sz="2400" b="0" i="0" u="none" strike="noStrike" cap="none" normalizeH="0" baseline="0" dirty="0" err="1" smtClean="0">
                <a:ln>
                  <a:noFill/>
                </a:ln>
                <a:solidFill>
                  <a:schemeClr val="tx1"/>
                </a:solidFill>
                <a:effectLst/>
                <a:ea typeface="Calibri" pitchFamily="34" charset="0"/>
                <a:cs typeface="Times New Roman" pitchFamily="18" charset="0"/>
              </a:rPr>
              <a:t>تريد</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ea typeface="Calibri" pitchFamily="34" charset="0"/>
                <a:cs typeface="Times New Roman" pitchFamily="18" charset="0"/>
              </a:rPr>
              <a:t>إنجاز</a:t>
            </a:r>
            <a:r>
              <a:rPr kumimoji="0" lang="ar-JO" sz="2400" b="0" i="0" u="none" strike="noStrike" cap="none" normalizeH="0" baseline="0" dirty="0" smtClean="0">
                <a:ln>
                  <a:noFill/>
                </a:ln>
                <a:solidFill>
                  <a:schemeClr val="tx1"/>
                </a:solidFill>
                <a:effectLst/>
                <a:ea typeface="Calibri" pitchFamily="34" charset="0"/>
                <a:cs typeface="Times New Roman" pitchFamily="18" charset="0"/>
              </a:rPr>
              <a:t>ها</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 </a:t>
            </a:r>
            <a:r>
              <a:rPr kumimoji="0" lang="ar-JO" sz="2400" b="0" i="0" u="none" strike="noStrike" cap="none" normalizeH="0" baseline="0" dirty="0" smtClean="0">
                <a:ln>
                  <a:noFill/>
                </a:ln>
                <a:solidFill>
                  <a:schemeClr val="tx1"/>
                </a:solidFill>
                <a:effectLst/>
                <a:ea typeface="Calibri" pitchFamily="34" charset="0"/>
                <a:cs typeface="Times New Roman" pitchFamily="18" charset="0"/>
              </a:rPr>
              <a:t>و</a:t>
            </a:r>
            <a:r>
              <a:rPr kumimoji="0" lang="en-US" sz="2400" b="0" i="0" u="none" strike="noStrike" cap="none" normalizeH="0" baseline="0" dirty="0" err="1" smtClean="0">
                <a:ln>
                  <a:noFill/>
                </a:ln>
                <a:solidFill>
                  <a:schemeClr val="tx1"/>
                </a:solidFill>
                <a:effectLst/>
                <a:ea typeface="Calibri" pitchFamily="34" charset="0"/>
                <a:cs typeface="Times New Roman" pitchFamily="18" charset="0"/>
              </a:rPr>
              <a:t>ينبغي</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ea typeface="Calibri" pitchFamily="34" charset="0"/>
                <a:cs typeface="Times New Roman" pitchFamily="18" charset="0"/>
              </a:rPr>
              <a:t>أن</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a:t>
            </a:r>
            <a:r>
              <a:rPr kumimoji="0" lang="ar-JO" sz="2400" b="0" i="0" u="none" strike="noStrike" cap="none" normalizeH="0" baseline="0" dirty="0" smtClean="0">
                <a:ln>
                  <a:noFill/>
                </a:ln>
                <a:solidFill>
                  <a:schemeClr val="tx1"/>
                </a:solidFill>
                <a:effectLst/>
                <a:ea typeface="Calibri" pitchFamily="34" charset="0"/>
                <a:cs typeface="Times New Roman" pitchFamily="18" charset="0"/>
              </a:rPr>
              <a:t>تكون</a:t>
            </a:r>
            <a:r>
              <a:rPr kumimoji="0" lang="ar-JO" sz="2400" b="0" i="0" u="none" strike="noStrike" cap="none" normalizeH="0" dirty="0" smtClean="0">
                <a:ln>
                  <a:noFill/>
                </a:ln>
                <a:solidFill>
                  <a:schemeClr val="tx1"/>
                </a:solidFill>
                <a:effectLst/>
                <a:ea typeface="Calibri" pitchFamily="34" charset="0"/>
                <a:cs typeface="Times New Roman" pitchFamily="18" charset="0"/>
              </a:rPr>
              <a:t> متعلقة </a:t>
            </a:r>
            <a:r>
              <a:rPr lang="ar-JO" sz="2400" dirty="0" smtClean="0">
                <a:ea typeface="Calibri" pitchFamily="34" charset="0"/>
                <a:cs typeface="Times New Roman" pitchFamily="18" charset="0"/>
              </a:rPr>
              <a:t>ب</a:t>
            </a:r>
            <a:r>
              <a:rPr kumimoji="0" lang="en-US" sz="2400" b="0" i="0" u="none" strike="noStrike" cap="none" normalizeH="0" baseline="0" dirty="0" err="1" smtClean="0">
                <a:ln>
                  <a:noFill/>
                </a:ln>
                <a:solidFill>
                  <a:schemeClr val="tx1"/>
                </a:solidFill>
                <a:effectLst/>
                <a:ea typeface="Calibri" pitchFamily="34" charset="0"/>
                <a:cs typeface="Times New Roman" pitchFamily="18" charset="0"/>
              </a:rPr>
              <a:t>أولوياتك</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a:t>
            </a:r>
            <a:r>
              <a:rPr kumimoji="0" lang="ar-JO" sz="2400" b="0" i="0" u="none" strike="noStrike" cap="none" normalizeH="0" baseline="0" dirty="0" smtClean="0">
                <a:ln>
                  <a:noFill/>
                </a:ln>
                <a:solidFill>
                  <a:schemeClr val="tx1"/>
                </a:solidFill>
                <a:effectLst/>
                <a:ea typeface="Calibri" pitchFamily="34" charset="0"/>
                <a:cs typeface="Times New Roman" pitchFamily="18" charset="0"/>
              </a:rPr>
              <a:t>حدد</a:t>
            </a:r>
            <a:r>
              <a:rPr kumimoji="0" lang="ar-JO" sz="2400" b="0" i="0" u="none" strike="noStrike" cap="none" normalizeH="0" dirty="0" smtClean="0">
                <a:ln>
                  <a:noFill/>
                </a:ln>
                <a:solidFill>
                  <a:schemeClr val="tx1"/>
                </a:solidFill>
                <a:effectLst/>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ea typeface="Calibri" pitchFamily="34" charset="0"/>
                <a:cs typeface="Times New Roman" pitchFamily="18" charset="0"/>
              </a:rPr>
              <a:t>كل</a:t>
            </a:r>
            <a:r>
              <a:rPr kumimoji="0" lang="en-US" sz="2400" b="1" i="0" u="none" strike="noStrike" cap="none" normalizeH="0" baseline="0" dirty="0" smtClean="0">
                <a:ln>
                  <a:noFill/>
                </a:ln>
                <a:solidFill>
                  <a:schemeClr val="tx1"/>
                </a:solidFill>
                <a:effectLst/>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ea typeface="Calibri" pitchFamily="34" charset="0"/>
                <a:cs typeface="Times New Roman" pitchFamily="18" charset="0"/>
              </a:rPr>
              <a:t>هدف</a:t>
            </a:r>
            <a:r>
              <a:rPr kumimoji="0" lang="en-US" sz="2400" b="1" i="0" u="none" strike="noStrike" cap="none" normalizeH="0" baseline="0" dirty="0" smtClean="0">
                <a:ln>
                  <a:noFill/>
                </a:ln>
                <a:solidFill>
                  <a:schemeClr val="tx1"/>
                </a:solidFill>
                <a:effectLst/>
                <a:ea typeface="Calibri" pitchFamily="34" charset="0"/>
                <a:cs typeface="Times New Roman" pitchFamily="18" charset="0"/>
              </a:rPr>
              <a:t> </a:t>
            </a:r>
            <a:r>
              <a:rPr kumimoji="0" lang="ar-JO" sz="2400" b="1" i="0" u="none" strike="noStrike" cap="none" normalizeH="0" baseline="0" dirty="0" smtClean="0">
                <a:ln>
                  <a:noFill/>
                </a:ln>
                <a:solidFill>
                  <a:schemeClr val="tx1"/>
                </a:solidFill>
                <a:effectLst/>
                <a:ea typeface="Calibri" pitchFamily="34" charset="0"/>
                <a:cs typeface="Times New Roman" pitchFamily="18" charset="0"/>
              </a:rPr>
              <a:t>ب</a:t>
            </a:r>
            <a:r>
              <a:rPr kumimoji="0" lang="en-US" sz="2400" b="1" i="0" u="none" strike="noStrike" cap="none" normalizeH="0" baseline="0" dirty="0" err="1" smtClean="0">
                <a:ln>
                  <a:noFill/>
                </a:ln>
                <a:solidFill>
                  <a:schemeClr val="tx1"/>
                </a:solidFill>
                <a:effectLst/>
                <a:ea typeface="Calibri" pitchFamily="34" charset="0"/>
                <a:cs typeface="Times New Roman" pitchFamily="18" charset="0"/>
              </a:rPr>
              <a:t>جملة</a:t>
            </a:r>
            <a:r>
              <a:rPr kumimoji="0" lang="en-US" sz="2400" b="1" i="0" u="none" strike="noStrike" cap="none" normalizeH="0" baseline="0" dirty="0" smtClean="0">
                <a:ln>
                  <a:noFill/>
                </a:ln>
                <a:solidFill>
                  <a:schemeClr val="tx1"/>
                </a:solidFill>
                <a:effectLst/>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ea typeface="Calibri" pitchFamily="34" charset="0"/>
                <a:cs typeface="Times New Roman" pitchFamily="18" charset="0"/>
              </a:rPr>
              <a:t>قصيرة</a:t>
            </a:r>
            <a:r>
              <a:rPr kumimoji="0" lang="en-US" sz="2400" b="1" i="0" u="none" strike="noStrike" cap="none" normalizeH="0" baseline="0" dirty="0" smtClean="0">
                <a:ln>
                  <a:noFill/>
                </a:ln>
                <a:solidFill>
                  <a:schemeClr val="tx1"/>
                </a:solidFill>
                <a:effectLst/>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قد تحتاج إلى التفكير في</a:t>
            </a:r>
            <a:r>
              <a:rPr kumimoji="0" lang="en-US" sz="2400" b="1" i="0" u="none" strike="noStrike" cap="none" normalizeH="0" baseline="0" dirty="0" smtClean="0">
                <a:ln>
                  <a:noFill/>
                </a:ln>
                <a:solidFill>
                  <a:schemeClr val="tx1"/>
                </a:solidFill>
                <a:effectLst/>
                <a:ea typeface="Calibri" pitchFamily="34" charset="0"/>
                <a:cs typeface="Times New Roman" pitchFamily="18" charset="0"/>
              </a:rPr>
              <a:t> أهداف قصيرة الأجل</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وأخرى</a:t>
            </a:r>
            <a:r>
              <a:rPr kumimoji="0" lang="en-US" sz="2400" b="1" i="0" u="none" strike="noStrike" cap="none" normalizeH="0" baseline="0" dirty="0" smtClean="0">
                <a:ln>
                  <a:noFill/>
                </a:ln>
                <a:solidFill>
                  <a:schemeClr val="tx1"/>
                </a:solidFill>
                <a:effectLst/>
                <a:ea typeface="Calibri" pitchFamily="34" charset="0"/>
                <a:cs typeface="Times New Roman" pitchFamily="18" charset="0"/>
              </a:rPr>
              <a:t> طويلة الأجل</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9" name="Picture 1" descr="dreams with deadlines"/>
          <p:cNvPicPr>
            <a:picLocks noChangeAspect="1" noChangeArrowheads="1"/>
          </p:cNvPicPr>
          <p:nvPr/>
        </p:nvPicPr>
        <p:blipFill>
          <a:blip r:embed="rId3" cstate="print"/>
          <a:srcRect/>
          <a:stretch>
            <a:fillRect/>
          </a:stretch>
        </p:blipFill>
        <p:spPr bwMode="auto">
          <a:xfrm>
            <a:off x="228601" y="3172672"/>
            <a:ext cx="2893556" cy="3089297"/>
          </a:xfrm>
          <a:prstGeom prst="rect">
            <a:avLst/>
          </a:prstGeom>
          <a:noFill/>
        </p:spPr>
      </p:pic>
      <p:sp>
        <p:nvSpPr>
          <p:cNvPr id="2053" name="Rectangle 5"/>
          <p:cNvSpPr>
            <a:spLocks noChangeArrowheads="1"/>
          </p:cNvSpPr>
          <p:nvPr/>
        </p:nvSpPr>
        <p:spPr bwMode="auto">
          <a:xfrm>
            <a:off x="8959271" y="51950"/>
            <a:ext cx="175371"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a:endParaRPr lang="en-US"/>
          </a:p>
        </p:txBody>
      </p:sp>
      <p:sp>
        <p:nvSpPr>
          <p:cNvPr id="2054" name="Rectangle 6"/>
          <p:cNvSpPr>
            <a:spLocks noChangeArrowheads="1"/>
          </p:cNvSpPr>
          <p:nvPr/>
        </p:nvSpPr>
        <p:spPr bwMode="auto">
          <a:xfrm>
            <a:off x="3143240" y="2190833"/>
            <a:ext cx="571504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ea typeface="Calibri" pitchFamily="34" charset="0"/>
                <a:cs typeface="Times New Roman" pitchFamily="18" charset="0"/>
              </a:rPr>
              <a:t>أ</a:t>
            </a:r>
            <a:r>
              <a:rPr lang="ar-JO" sz="2400" b="1" dirty="0" err="1" smtClean="0">
                <a:ea typeface="Calibri" pitchFamily="34" charset="0"/>
                <a:cs typeface="Times New Roman" pitchFamily="18" charset="0"/>
              </a:rPr>
              <a:t>لأ</a:t>
            </a:r>
            <a:r>
              <a:rPr kumimoji="0" lang="en-US" sz="2400" b="1" i="0" u="none" strike="noStrike" cap="none" normalizeH="0" baseline="0" dirty="0" err="1" smtClean="0">
                <a:ln>
                  <a:noFill/>
                </a:ln>
                <a:solidFill>
                  <a:schemeClr val="tx1"/>
                </a:solidFill>
                <a:effectLst/>
                <a:ea typeface="Calibri" pitchFamily="34" charset="0"/>
                <a:cs typeface="Times New Roman" pitchFamily="18" charset="0"/>
              </a:rPr>
              <a:t>هداف</a:t>
            </a:r>
            <a:r>
              <a:rPr kumimoji="0" lang="en-US" sz="2400" b="1" i="0" u="none" strike="noStrike" cap="none" normalizeH="0" baseline="0" dirty="0" smtClean="0">
                <a:ln>
                  <a:noFill/>
                </a:ln>
                <a:solidFill>
                  <a:schemeClr val="tx1"/>
                </a:solidFill>
                <a:effectLst/>
                <a:ea typeface="Calibri" pitchFamily="34" charset="0"/>
                <a:cs typeface="Times New Roman" pitchFamily="18" charset="0"/>
              </a:rPr>
              <a:t> </a:t>
            </a:r>
            <a:r>
              <a:rPr kumimoji="0" lang="ar-JO" sz="2400" b="1" i="0" u="none" strike="noStrike" cap="none" normalizeH="0" baseline="0" dirty="0" smtClean="0">
                <a:ln>
                  <a:noFill/>
                </a:ln>
                <a:solidFill>
                  <a:schemeClr val="tx1"/>
                </a:solidFill>
                <a:effectLst/>
                <a:ea typeface="Calibri" pitchFamily="34" charset="0"/>
                <a:cs typeface="Times New Roman" pitchFamily="18" charset="0"/>
              </a:rPr>
              <a:t>ال</a:t>
            </a:r>
            <a:r>
              <a:rPr kumimoji="0" lang="en-US" sz="2400" b="1" i="0" u="none" strike="noStrike" cap="none" normalizeH="0" baseline="0" dirty="0" err="1" smtClean="0">
                <a:ln>
                  <a:noFill/>
                </a:ln>
                <a:solidFill>
                  <a:schemeClr val="tx1"/>
                </a:solidFill>
                <a:effectLst/>
                <a:ea typeface="Calibri" pitchFamily="34" charset="0"/>
                <a:cs typeface="Times New Roman" pitchFamily="18" charset="0"/>
              </a:rPr>
              <a:t>قصيرة</a:t>
            </a:r>
            <a:r>
              <a:rPr kumimoji="0" lang="en-US" sz="2400" b="1" i="0" u="none" strike="noStrike" cap="none" normalizeH="0" baseline="0" dirty="0" smtClean="0">
                <a:ln>
                  <a:noFill/>
                </a:ln>
                <a:solidFill>
                  <a:schemeClr val="tx1"/>
                </a:solidFill>
                <a:effectLst/>
                <a:ea typeface="Calibri" pitchFamily="34" charset="0"/>
                <a:cs typeface="Times New Roman" pitchFamily="18" charset="0"/>
              </a:rPr>
              <a:t> الأجل</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ea typeface="Calibri" pitchFamily="34" charset="0"/>
                <a:cs typeface="Times New Roman" pitchFamily="18" charset="0"/>
              </a:rPr>
              <a:t>هي</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a:t>
            </a:r>
            <a:r>
              <a:rPr kumimoji="0" lang="ar-JO" sz="2400" b="0" i="0" u="none" strike="noStrike" cap="none" normalizeH="0" baseline="0" dirty="0" smtClean="0">
                <a:ln>
                  <a:noFill/>
                </a:ln>
                <a:solidFill>
                  <a:schemeClr val="tx1"/>
                </a:solidFill>
                <a:effectLst/>
                <a:ea typeface="Calibri" pitchFamily="34" charset="0"/>
                <a:cs typeface="Times New Roman" pitchFamily="18" charset="0"/>
              </a:rPr>
              <a:t>ال</a:t>
            </a:r>
            <a:r>
              <a:rPr kumimoji="0" lang="en-US" sz="2400" b="0" i="0" u="none" strike="noStrike" cap="none" normalizeH="0" baseline="0" dirty="0" err="1" smtClean="0">
                <a:ln>
                  <a:noFill/>
                </a:ln>
                <a:solidFill>
                  <a:schemeClr val="tx1"/>
                </a:solidFill>
                <a:effectLst/>
                <a:ea typeface="Calibri" pitchFamily="34" charset="0"/>
                <a:cs typeface="Times New Roman" pitchFamily="18" charset="0"/>
              </a:rPr>
              <a:t>خطوات</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a:t>
            </a:r>
            <a:r>
              <a:rPr kumimoji="0" lang="ar-JO" sz="2400" b="0" i="0" u="none" strike="noStrike" cap="none" normalizeH="0" baseline="0" dirty="0" smtClean="0">
                <a:ln>
                  <a:noFill/>
                </a:ln>
                <a:solidFill>
                  <a:schemeClr val="tx1"/>
                </a:solidFill>
                <a:effectLst/>
                <a:ea typeface="Calibri" pitchFamily="34" charset="0"/>
                <a:cs typeface="Times New Roman" pitchFamily="18" charset="0"/>
              </a:rPr>
              <a:t>ال</a:t>
            </a:r>
            <a:r>
              <a:rPr kumimoji="0" lang="en-US" sz="2400" b="0" i="0" u="none" strike="noStrike" cap="none" normalizeH="0" baseline="0" dirty="0" err="1" smtClean="0">
                <a:ln>
                  <a:noFill/>
                </a:ln>
                <a:solidFill>
                  <a:schemeClr val="tx1"/>
                </a:solidFill>
                <a:effectLst/>
                <a:ea typeface="Calibri" pitchFamily="34" charset="0"/>
                <a:cs typeface="Times New Roman" pitchFamily="18" charset="0"/>
              </a:rPr>
              <a:t>فورية</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ea typeface="Calibri" pitchFamily="34" charset="0"/>
                <a:cs typeface="Times New Roman" pitchFamily="18" charset="0"/>
              </a:rPr>
              <a:t>لبدء</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a:t>
            </a:r>
            <a:r>
              <a:rPr kumimoji="0" lang="ar-JO" sz="2400" b="0" i="0" u="none" strike="noStrike" cap="none" normalizeH="0" baseline="0" dirty="0" smtClean="0">
                <a:ln>
                  <a:noFill/>
                </a:ln>
                <a:solidFill>
                  <a:schemeClr val="tx1"/>
                </a:solidFill>
                <a:effectLst/>
                <a:ea typeface="Calibri" pitchFamily="34" charset="0"/>
                <a:cs typeface="Times New Roman" pitchFamily="18" charset="0"/>
              </a:rPr>
              <a:t>سير النقابة</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ea typeface="Calibri" pitchFamily="34" charset="0"/>
                <a:cs typeface="Times New Roman" pitchFamily="18" charset="0"/>
              </a:rPr>
              <a:t>نحو</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a:t>
            </a:r>
            <a:r>
              <a:rPr kumimoji="0" lang="ar-JO" sz="2400" b="0" i="0" u="none" strike="noStrike" cap="none" normalizeH="0" baseline="0" dirty="0" err="1" smtClean="0">
                <a:ln>
                  <a:noFill/>
                </a:ln>
                <a:solidFill>
                  <a:schemeClr val="tx1"/>
                </a:solidFill>
                <a:effectLst/>
                <a:ea typeface="Calibri" pitchFamily="34" charset="0"/>
                <a:cs typeface="Times New Roman" pitchFamily="18" charset="0"/>
              </a:rPr>
              <a:t>المهمة.</a:t>
            </a:r>
            <a:r>
              <a:rPr kumimoji="0" lang="ar-JO" sz="24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و</a:t>
            </a:r>
            <a:r>
              <a:rPr kumimoji="0" lang="ar-JO" sz="2400" b="0" i="0" u="none" strike="noStrike" cap="none" normalizeH="0" baseline="0" dirty="0" smtClean="0">
                <a:ln>
                  <a:noFill/>
                </a:ln>
                <a:solidFill>
                  <a:schemeClr val="tx1"/>
                </a:solidFill>
                <a:effectLst/>
                <a:ea typeface="Calibri" pitchFamily="34" charset="0"/>
                <a:cs typeface="Times New Roman" pitchFamily="18" charset="0"/>
              </a:rPr>
              <a:t>هي عا</a:t>
            </a:r>
            <a:r>
              <a:rPr lang="ar-JO" sz="2400" dirty="0" smtClean="0">
                <a:ea typeface="Calibri" pitchFamily="34" charset="0"/>
                <a:cs typeface="Times New Roman" pitchFamily="18" charset="0"/>
              </a:rPr>
              <a:t>دة ما تكون </a:t>
            </a:r>
            <a:r>
              <a:rPr kumimoji="0" lang="en-US" sz="2400" b="0" i="0" u="none" strike="noStrike" cap="none" normalizeH="0" baseline="0" dirty="0" err="1" smtClean="0">
                <a:ln>
                  <a:noFill/>
                </a:ln>
                <a:solidFill>
                  <a:schemeClr val="tx1"/>
                </a:solidFill>
                <a:effectLst/>
                <a:ea typeface="Calibri" pitchFamily="34" charset="0"/>
                <a:cs typeface="Times New Roman" pitchFamily="18" charset="0"/>
              </a:rPr>
              <a:t>الأمور</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التي يجب تحقيقها خلال الأشهر القليلة القادمة. </a:t>
            </a:r>
          </a:p>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ea typeface="Calibri" pitchFamily="34" charset="0"/>
                <a:cs typeface="Times New Roman" pitchFamily="18" charset="0"/>
              </a:rPr>
              <a:t>الاهداف الطويلة الاجل</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تشير </a:t>
            </a:r>
            <a:r>
              <a:rPr kumimoji="0" lang="en-US" sz="2400" b="0" i="0" u="none" strike="noStrike" cap="none" normalizeH="0" baseline="0" dirty="0" err="1" smtClean="0">
                <a:ln>
                  <a:noFill/>
                </a:ln>
                <a:solidFill>
                  <a:schemeClr val="tx1"/>
                </a:solidFill>
                <a:effectLst/>
                <a:ea typeface="Calibri" pitchFamily="34" charset="0"/>
                <a:cs typeface="Times New Roman" pitchFamily="18" charset="0"/>
              </a:rPr>
              <a:t>إلى</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a:t>
            </a:r>
            <a:r>
              <a:rPr kumimoji="0" lang="ar-JO" sz="2400" b="0" i="0" u="none" strike="noStrike" cap="none" normalizeH="0" baseline="0" dirty="0" smtClean="0">
                <a:ln>
                  <a:noFill/>
                </a:ln>
                <a:solidFill>
                  <a:schemeClr val="tx1"/>
                </a:solidFill>
                <a:effectLst/>
                <a:ea typeface="Calibri" pitchFamily="34" charset="0"/>
                <a:cs typeface="Times New Roman" pitchFamily="18" charset="0"/>
              </a:rPr>
              <a:t>المكانة</a:t>
            </a:r>
            <a:r>
              <a:rPr kumimoji="0" lang="ar-JO" sz="2400" b="0" i="0" u="none" strike="noStrike" cap="none" normalizeH="0" dirty="0" smtClean="0">
                <a:ln>
                  <a:noFill/>
                </a:ln>
                <a:solidFill>
                  <a:schemeClr val="tx1"/>
                </a:solidFill>
                <a:effectLst/>
                <a:ea typeface="Calibri" pitchFamily="34" charset="0"/>
                <a:cs typeface="Times New Roman" pitchFamily="18" charset="0"/>
              </a:rPr>
              <a:t> التي </a:t>
            </a:r>
            <a:r>
              <a:rPr kumimoji="0" lang="en-US" sz="2400" b="0" i="0" u="none" strike="noStrike" cap="none" normalizeH="0" baseline="0" dirty="0" err="1" smtClean="0">
                <a:ln>
                  <a:noFill/>
                </a:ln>
                <a:solidFill>
                  <a:schemeClr val="tx1"/>
                </a:solidFill>
                <a:effectLst/>
                <a:ea typeface="Calibri" pitchFamily="34" charset="0"/>
                <a:cs typeface="Times New Roman" pitchFamily="18" charset="0"/>
              </a:rPr>
              <a:t>تريد</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ea typeface="Calibri" pitchFamily="34" charset="0"/>
                <a:cs typeface="Times New Roman" pitchFamily="18" charset="0"/>
              </a:rPr>
              <a:t>أن</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a:t>
            </a:r>
            <a:r>
              <a:rPr kumimoji="0" lang="ar-JO" sz="2400" b="0" i="0" u="none" strike="noStrike" cap="none" normalizeH="0" baseline="0" dirty="0" smtClean="0">
                <a:ln>
                  <a:noFill/>
                </a:ln>
                <a:solidFill>
                  <a:schemeClr val="tx1"/>
                </a:solidFill>
                <a:effectLst/>
                <a:ea typeface="Calibri" pitchFamily="34" charset="0"/>
                <a:cs typeface="Times New Roman" pitchFamily="18" charset="0"/>
              </a:rPr>
              <a:t>تصلها</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a:t>
            </a:r>
            <a:r>
              <a:rPr kumimoji="0" lang="ar-JO" sz="2400" b="0" i="0" u="none" strike="noStrike" cap="none" normalizeH="0" baseline="0" dirty="0" smtClean="0">
                <a:ln>
                  <a:noFill/>
                </a:ln>
                <a:solidFill>
                  <a:schemeClr val="tx1"/>
                </a:solidFill>
                <a:effectLst/>
                <a:ea typeface="Calibri" pitchFamily="34" charset="0"/>
                <a:cs typeface="Times New Roman" pitchFamily="18" charset="0"/>
              </a:rPr>
              <a:t>خلال</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الأشهر والسنوات القادمة. </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cs typeface="Times New Roman" pitchFamily="18" charset="0"/>
            </a:endParaRPr>
          </a:p>
          <a:p>
            <a:pPr lvl="0" algn="r" rtl="1" eaLnBrk="0" fontAlgn="base" hangingPunct="0">
              <a:spcBef>
                <a:spcPct val="0"/>
              </a:spcBef>
              <a:spcAft>
                <a:spcPct val="0"/>
              </a:spcAft>
            </a:pPr>
            <a:r>
              <a:rPr lang="ar-JO" sz="2400" dirty="0" smtClean="0">
                <a:ea typeface="Calibri" pitchFamily="34" charset="0"/>
                <a:cs typeface="Times New Roman" pitchFamily="18" charset="0"/>
              </a:rPr>
              <a:t>سوف تعتمد أهدافك على أين أنت الآن وعلى الاهداف </a:t>
            </a:r>
            <a:r>
              <a:rPr lang="ar-JO" sz="2400" b="1" dirty="0" smtClean="0">
                <a:ea typeface="Calibri" pitchFamily="34" charset="0"/>
                <a:cs typeface="Times New Roman" pitchFamily="18" charset="0"/>
              </a:rPr>
              <a:t>الواقعية</a:t>
            </a:r>
            <a:r>
              <a:rPr lang="ar-JO" sz="2400" dirty="0" smtClean="0">
                <a:ea typeface="Calibri" pitchFamily="34" charset="0"/>
                <a:cs typeface="Times New Roman" pitchFamily="18" charset="0"/>
              </a:rPr>
              <a:t> التي تسعى إلى تحقيقها في فترة معينة من الزمن، عام </a:t>
            </a:r>
            <a:r>
              <a:rPr lang="ar-JO" sz="2400" dirty="0" err="1" smtClean="0">
                <a:ea typeface="Calibri" pitchFamily="34" charset="0"/>
                <a:cs typeface="Times New Roman" pitchFamily="18" charset="0"/>
              </a:rPr>
              <a:t>مثلا.</a:t>
            </a:r>
            <a:r>
              <a:rPr lang="ar-JO" sz="2400" dirty="0" smtClean="0">
                <a:ea typeface="Calibri" pitchFamily="34" charset="0"/>
                <a:cs typeface="Times New Roman" pitchFamily="18" charset="0"/>
              </a:rPr>
              <a:t> فكر على نطاق واسع، ولكن </a:t>
            </a:r>
            <a:r>
              <a:rPr lang="ar-JO" sz="2400" dirty="0" err="1" smtClean="0">
                <a:ea typeface="Calibri" pitchFamily="34" charset="0"/>
                <a:cs typeface="Times New Roman" pitchFamily="18" charset="0"/>
              </a:rPr>
              <a:t>إبدأ</a:t>
            </a:r>
            <a:r>
              <a:rPr lang="ar-JO" sz="2400" dirty="0" smtClean="0">
                <a:ea typeface="Calibri" pitchFamily="34" charset="0"/>
                <a:cs typeface="Times New Roman" pitchFamily="18" charset="0"/>
              </a:rPr>
              <a:t> </a:t>
            </a:r>
            <a:r>
              <a:rPr lang="ar-JO" sz="2400" dirty="0" err="1" smtClean="0">
                <a:ea typeface="Calibri" pitchFamily="34" charset="0"/>
                <a:cs typeface="Times New Roman" pitchFamily="18" charset="0"/>
              </a:rPr>
              <a:t>بالاساسيات.</a:t>
            </a:r>
            <a:r>
              <a:rPr lang="ar-JO" sz="2400" dirty="0" smtClean="0">
                <a:ea typeface="Calibri" pitchFamily="34" charset="0"/>
                <a:cs typeface="Times New Roman" pitchFamily="18" charset="0"/>
              </a:rPr>
              <a:t> يمكنك دائما إضافة المزيد من الأهداف في وقت لاحق.</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oal_setting_activities.jpg"/>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2590800" y="91886"/>
            <a:ext cx="3124200" cy="1903168"/>
          </a:xfrm>
        </p:spPr>
      </p:pic>
      <p:sp>
        <p:nvSpPr>
          <p:cNvPr id="4" name="Content Placeholder 3"/>
          <p:cNvSpPr>
            <a:spLocks noGrp="1"/>
          </p:cNvSpPr>
          <p:nvPr>
            <p:ph sz="half" idx="2"/>
          </p:nvPr>
        </p:nvSpPr>
        <p:spPr>
          <a:xfrm>
            <a:off x="0" y="2214554"/>
            <a:ext cx="9001156" cy="4643446"/>
          </a:xfrm>
        </p:spPr>
        <p:txBody>
          <a:bodyPr>
            <a:normAutofit fontScale="92500" lnSpcReduction="10000"/>
          </a:bodyPr>
          <a:lstStyle/>
          <a:p>
            <a:pPr marL="0" indent="0" algn="r" rtl="1">
              <a:buNone/>
            </a:pPr>
            <a:r>
              <a:rPr lang="ar-JO" dirty="0" smtClean="0">
                <a:ea typeface="Calibri" pitchFamily="34" charset="0"/>
                <a:cs typeface="Times New Roman" pitchFamily="18" charset="0"/>
              </a:rPr>
              <a:t>سوف تعتمد أهدافك على أين أنت الآن وعلى الاهداف </a:t>
            </a:r>
            <a:r>
              <a:rPr lang="ar-JO" b="1" dirty="0" smtClean="0">
                <a:ea typeface="Calibri" pitchFamily="34" charset="0"/>
                <a:cs typeface="Times New Roman" pitchFamily="18" charset="0"/>
              </a:rPr>
              <a:t>الواقعية</a:t>
            </a:r>
            <a:r>
              <a:rPr lang="ar-JO" dirty="0" smtClean="0">
                <a:ea typeface="Calibri" pitchFamily="34" charset="0"/>
                <a:cs typeface="Times New Roman" pitchFamily="18" charset="0"/>
              </a:rPr>
              <a:t> التي تسعى إلى تحقيقها في فترة معينة من الزمن، عام </a:t>
            </a:r>
            <a:r>
              <a:rPr lang="ar-JO" dirty="0" err="1" smtClean="0">
                <a:ea typeface="Calibri" pitchFamily="34" charset="0"/>
                <a:cs typeface="Times New Roman" pitchFamily="18" charset="0"/>
              </a:rPr>
              <a:t>مثلا.</a:t>
            </a:r>
            <a:r>
              <a:rPr lang="ar-JO" dirty="0" smtClean="0">
                <a:ea typeface="Calibri" pitchFamily="34" charset="0"/>
                <a:cs typeface="Times New Roman" pitchFamily="18" charset="0"/>
              </a:rPr>
              <a:t> فكر على نطاق واسع، ولكن </a:t>
            </a:r>
            <a:r>
              <a:rPr lang="ar-JO" dirty="0" err="1" smtClean="0">
                <a:ea typeface="Calibri" pitchFamily="34" charset="0"/>
                <a:cs typeface="Times New Roman" pitchFamily="18" charset="0"/>
              </a:rPr>
              <a:t>إبدأ</a:t>
            </a:r>
            <a:r>
              <a:rPr lang="ar-JO" dirty="0" smtClean="0">
                <a:ea typeface="Calibri" pitchFamily="34" charset="0"/>
                <a:cs typeface="Times New Roman" pitchFamily="18" charset="0"/>
              </a:rPr>
              <a:t> </a:t>
            </a:r>
            <a:r>
              <a:rPr lang="ar-JO" dirty="0" err="1" smtClean="0">
                <a:ea typeface="Calibri" pitchFamily="34" charset="0"/>
                <a:cs typeface="Times New Roman" pitchFamily="18" charset="0"/>
              </a:rPr>
              <a:t>بالاساسيات.</a:t>
            </a:r>
            <a:r>
              <a:rPr lang="ar-JO" dirty="0" smtClean="0">
                <a:ea typeface="Calibri" pitchFamily="34" charset="0"/>
                <a:cs typeface="Times New Roman" pitchFamily="18" charset="0"/>
              </a:rPr>
              <a:t> يمكنك دائما إضافة المزيد من الأهداف في وقت لاحق.</a:t>
            </a:r>
            <a:endParaRPr lang="ar-JO" dirty="0" smtClean="0">
              <a:latin typeface="Times New Roman" pitchFamily="18" charset="0"/>
              <a:cs typeface="Times New Roman" pitchFamily="18" charset="0"/>
            </a:endParaRPr>
          </a:p>
          <a:p>
            <a:pPr algn="r" rtl="1"/>
            <a:r>
              <a:rPr lang="ar-JO" dirty="0" smtClean="0">
                <a:latin typeface="Times New Roman" pitchFamily="18" charset="0"/>
                <a:cs typeface="Times New Roman" pitchFamily="18" charset="0"/>
              </a:rPr>
              <a:t>حدد هدفك بشكل </a:t>
            </a:r>
            <a:r>
              <a:rPr lang="ar-JO" b="1" dirty="0" smtClean="0">
                <a:latin typeface="Times New Roman" pitchFamily="18" charset="0"/>
                <a:cs typeface="Times New Roman" pitchFamily="18" charset="0"/>
              </a:rPr>
              <a:t>دقيق</a:t>
            </a:r>
            <a:r>
              <a:rPr lang="ar-JO" dirty="0" smtClean="0">
                <a:latin typeface="Times New Roman" pitchFamily="18" charset="0"/>
                <a:cs typeface="Times New Roman" pitchFamily="18" charset="0"/>
              </a:rPr>
              <a:t> كلما أمكن </a:t>
            </a:r>
            <a:r>
              <a:rPr lang="ar-JO" dirty="0" err="1" smtClean="0">
                <a:latin typeface="Times New Roman" pitchFamily="18" charset="0"/>
                <a:cs typeface="Times New Roman" pitchFamily="18" charset="0"/>
              </a:rPr>
              <a:t>ذلك.</a:t>
            </a:r>
            <a:endParaRPr lang="ar-JO" dirty="0" smtClean="0">
              <a:latin typeface="Times New Roman" pitchFamily="18" charset="0"/>
              <a:cs typeface="Times New Roman" pitchFamily="18" charset="0"/>
            </a:endParaRPr>
          </a:p>
          <a:p>
            <a:pPr algn="r" rtl="1"/>
            <a:r>
              <a:rPr lang="ar-JO" dirty="0" smtClean="0">
                <a:latin typeface="Times New Roman" pitchFamily="18" charset="0"/>
                <a:cs typeface="Times New Roman" pitchFamily="18" charset="0"/>
              </a:rPr>
              <a:t>إذا كنت تحاول تغيير السلوك الفردي، فإن </a:t>
            </a:r>
            <a:r>
              <a:rPr lang="ar-JO" b="1" dirty="0" smtClean="0">
                <a:latin typeface="Times New Roman" pitchFamily="18" charset="0"/>
                <a:cs typeface="Times New Roman" pitchFamily="18" charset="0"/>
              </a:rPr>
              <a:t>الأهداف الموجهة نحو الأداء</a:t>
            </a:r>
            <a:r>
              <a:rPr lang="ar-JO" dirty="0" smtClean="0">
                <a:latin typeface="Times New Roman" pitchFamily="18" charset="0"/>
                <a:cs typeface="Times New Roman" pitchFamily="18" charset="0"/>
              </a:rPr>
              <a:t> أكثر فائدة.</a:t>
            </a:r>
          </a:p>
          <a:p>
            <a:pPr algn="r" rtl="1"/>
            <a:r>
              <a:rPr lang="ar-JO" dirty="0" smtClean="0">
                <a:latin typeface="Times New Roman" pitchFamily="18" charset="0"/>
                <a:cs typeface="Times New Roman" pitchFamily="18" charset="0"/>
              </a:rPr>
              <a:t>يجب أن تكون اهدافك </a:t>
            </a:r>
            <a:r>
              <a:rPr lang="ar-JO" b="1" dirty="0" smtClean="0">
                <a:latin typeface="Times New Roman" pitchFamily="18" charset="0"/>
                <a:cs typeface="Times New Roman" pitchFamily="18" charset="0"/>
              </a:rPr>
              <a:t>يمكن تحقيقها</a:t>
            </a:r>
            <a:r>
              <a:rPr lang="ar-JO" dirty="0" smtClean="0">
                <a:latin typeface="Times New Roman" pitchFamily="18" charset="0"/>
                <a:cs typeface="Times New Roman" pitchFamily="18" charset="0"/>
              </a:rPr>
              <a:t> وإلا سوف تتسبب بالإحباط.</a:t>
            </a:r>
          </a:p>
          <a:p>
            <a:pPr algn="r" rtl="1"/>
            <a:r>
              <a:rPr lang="ar-JO" dirty="0" smtClean="0">
                <a:latin typeface="Times New Roman" pitchFamily="18" charset="0"/>
                <a:cs typeface="Times New Roman" pitchFamily="18" charset="0"/>
              </a:rPr>
              <a:t>الأهداف تمثل </a:t>
            </a:r>
            <a:r>
              <a:rPr lang="ar-JO" dirty="0" err="1" smtClean="0">
                <a:latin typeface="Times New Roman" pitchFamily="18" charset="0"/>
                <a:cs typeface="Times New Roman" pitchFamily="18" charset="0"/>
              </a:rPr>
              <a:t>الآمال </a:t>
            </a:r>
            <a:r>
              <a:rPr lang="ar-JO" dirty="0" smtClean="0">
                <a:latin typeface="Times New Roman" pitchFamily="18" charset="0"/>
                <a:cs typeface="Times New Roman" pitchFamily="18" charset="0"/>
              </a:rPr>
              <a:t>- الناس تريد </a:t>
            </a:r>
            <a:r>
              <a:rPr lang="ar-JO" b="1" dirty="0" smtClean="0">
                <a:latin typeface="Times New Roman" pitchFamily="18" charset="0"/>
                <a:cs typeface="Times New Roman" pitchFamily="18" charset="0"/>
              </a:rPr>
              <a:t>ملاحظة </a:t>
            </a:r>
            <a:r>
              <a:rPr lang="ar-JO" dirty="0" smtClean="0">
                <a:latin typeface="Times New Roman" pitchFamily="18" charset="0"/>
                <a:cs typeface="Times New Roman" pitchFamily="18" charset="0"/>
              </a:rPr>
              <a:t>النتائج.</a:t>
            </a:r>
          </a:p>
          <a:p>
            <a:pPr algn="r" rtl="1"/>
            <a:r>
              <a:rPr lang="ar-JO" dirty="0" smtClean="0">
                <a:latin typeface="Times New Roman" pitchFamily="18" charset="0"/>
                <a:cs typeface="Times New Roman" pitchFamily="18" charset="0"/>
              </a:rPr>
              <a:t>يجب أن تكون الأهداف </a:t>
            </a:r>
            <a:r>
              <a:rPr lang="ar-JO" b="1" dirty="0" smtClean="0">
                <a:latin typeface="Times New Roman" pitchFamily="18" charset="0"/>
                <a:cs typeface="Times New Roman" pitchFamily="18" charset="0"/>
              </a:rPr>
              <a:t>واضحة </a:t>
            </a:r>
            <a:r>
              <a:rPr lang="ar-JO" dirty="0" smtClean="0">
                <a:latin typeface="Times New Roman" pitchFamily="18" charset="0"/>
                <a:cs typeface="Times New Roman" pitchFamily="18" charset="0"/>
              </a:rPr>
              <a:t>لأولئك الذين يتأثرون بها.</a:t>
            </a:r>
          </a:p>
          <a:p>
            <a:pPr algn="r" rtl="1"/>
            <a:r>
              <a:rPr lang="ar-JO" dirty="0" smtClean="0">
                <a:latin typeface="Times New Roman" pitchFamily="18" charset="0"/>
                <a:cs typeface="Times New Roman" pitchFamily="18" charset="0"/>
              </a:rPr>
              <a:t>يجب أن تكون الأهداف </a:t>
            </a:r>
            <a:r>
              <a:rPr lang="ar-JO" b="1" dirty="0" smtClean="0">
                <a:latin typeface="Times New Roman" pitchFamily="18" charset="0"/>
                <a:cs typeface="Times New Roman" pitchFamily="18" charset="0"/>
              </a:rPr>
              <a:t>مقبولة</a:t>
            </a:r>
            <a:r>
              <a:rPr lang="ar-JO" dirty="0" smtClean="0">
                <a:latin typeface="Times New Roman" pitchFamily="18" charset="0"/>
                <a:cs typeface="Times New Roman" pitchFamily="18" charset="0"/>
              </a:rPr>
              <a:t> لأولئك الذين يتأثرون </a:t>
            </a:r>
            <a:r>
              <a:rPr lang="ar-JO" dirty="0" err="1" smtClean="0">
                <a:latin typeface="Times New Roman" pitchFamily="18" charset="0"/>
                <a:cs typeface="Times New Roman" pitchFamily="18" charset="0"/>
              </a:rPr>
              <a:t>بها.</a:t>
            </a:r>
            <a:endParaRPr lang="ar-JO" dirty="0" smtClean="0">
              <a:latin typeface="Times New Roman" pitchFamily="18" charset="0"/>
              <a:cs typeface="Times New Roman" pitchFamily="18" charset="0"/>
            </a:endParaRPr>
          </a:p>
          <a:p>
            <a:pPr algn="r" rtl="1"/>
            <a:r>
              <a:rPr lang="ar-JO" dirty="0" smtClean="0">
                <a:latin typeface="Times New Roman" pitchFamily="18" charset="0"/>
                <a:cs typeface="Times New Roman" pitchFamily="18" charset="0"/>
              </a:rPr>
              <a:t>لأنه لا يمكنك دائما تحديد أهداف واضحة ومقبولة وقابلة للتحقيق مقدما، يجب أن تكون قادرا على </a:t>
            </a:r>
            <a:r>
              <a:rPr lang="ar-JO" b="1" dirty="0" smtClean="0">
                <a:latin typeface="Times New Roman" pitchFamily="18" charset="0"/>
                <a:cs typeface="Times New Roman" pitchFamily="18" charset="0"/>
              </a:rPr>
              <a:t>تعديل</a:t>
            </a:r>
            <a:r>
              <a:rPr lang="ar-JO" dirty="0" smtClean="0">
                <a:latin typeface="Times New Roman" pitchFamily="18" charset="0"/>
                <a:cs typeface="Times New Roman" pitchFamily="18" charset="0"/>
              </a:rPr>
              <a:t> أهدافك.</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ar-JO" b="1" dirty="0" err="1" smtClean="0">
                <a:cs typeface="Times New Roman" pitchFamily="18" charset="0"/>
              </a:rPr>
              <a:t>4.</a:t>
            </a:r>
            <a:r>
              <a:rPr lang="ar-JO" b="1" dirty="0" smtClean="0">
                <a:cs typeface="Times New Roman" pitchFamily="18" charset="0"/>
              </a:rPr>
              <a:t> تخطيط العمل</a:t>
            </a:r>
            <a:endParaRPr lang="en-US" b="1" dirty="0">
              <a:cs typeface="Times New Roman" pitchFamily="18" charset="0"/>
            </a:endParaRPr>
          </a:p>
        </p:txBody>
      </p:sp>
      <p:pic>
        <p:nvPicPr>
          <p:cNvPr id="6" name="Content Placeholder 5" descr="planning.gif"/>
          <p:cNvPicPr>
            <a:picLocks noGrp="1" noChangeAspect="1"/>
          </p:cNvPicPr>
          <p:nvPr>
            <p:ph sz="half" idx="1"/>
          </p:nvPr>
        </p:nvPicPr>
        <p:blipFill>
          <a:blip r:embed="rId3" cstate="print"/>
          <a:stretch>
            <a:fillRect/>
          </a:stretch>
        </p:blipFill>
        <p:spPr>
          <a:xfrm>
            <a:off x="-1" y="1905000"/>
            <a:ext cx="3436917" cy="3505200"/>
          </a:xfrm>
        </p:spPr>
      </p:pic>
      <p:sp>
        <p:nvSpPr>
          <p:cNvPr id="5" name="Content Placeholder 4"/>
          <p:cNvSpPr>
            <a:spLocks noGrp="1"/>
          </p:cNvSpPr>
          <p:nvPr>
            <p:ph sz="half" idx="2"/>
          </p:nvPr>
        </p:nvSpPr>
        <p:spPr>
          <a:xfrm>
            <a:off x="3214678" y="990600"/>
            <a:ext cx="5638800" cy="5224482"/>
          </a:xfrm>
        </p:spPr>
        <p:txBody>
          <a:bodyPr>
            <a:normAutofit/>
          </a:bodyPr>
          <a:lstStyle/>
          <a:p>
            <a:pPr marL="0" indent="0" algn="r" rtl="1">
              <a:buNone/>
            </a:pPr>
            <a:r>
              <a:rPr lang="ar-JO" b="1" dirty="0" smtClean="0">
                <a:cs typeface="Times New Roman" pitchFamily="18" charset="0"/>
              </a:rPr>
              <a:t>لتحويل الأهداف إلى استراتيجيات وإجراءات، من المهم أن تكون محددة!</a:t>
            </a:r>
          </a:p>
          <a:p>
            <a:pPr marL="0" indent="0" algn="r" rtl="1">
              <a:buNone/>
            </a:pPr>
            <a:r>
              <a:rPr lang="ar-JO" dirty="0" smtClean="0">
                <a:cs typeface="Times New Roman" pitchFamily="18" charset="0"/>
              </a:rPr>
              <a:t>معظم نهج التخطيط الاستراتيجي تتضمن الإشارة إلى أهداف، وخطط عمل </a:t>
            </a:r>
            <a:r>
              <a:rPr lang="ar-JO" dirty="0" err="1" smtClean="0">
                <a:cs typeface="Times New Roman" pitchFamily="18" charset="0"/>
              </a:rPr>
              <a:t>ذكية “</a:t>
            </a:r>
            <a:r>
              <a:rPr lang="en-US" dirty="0" smtClean="0">
                <a:cs typeface="Times New Roman" pitchFamily="18" charset="0"/>
              </a:rPr>
              <a:t>SMART</a:t>
            </a:r>
            <a:r>
              <a:rPr lang="ar-JO" dirty="0" smtClean="0">
                <a:cs typeface="Times New Roman" pitchFamily="18" charset="0"/>
              </a:rPr>
              <a:t>“- وبعبارة أخرى، فإنها يجب أن </a:t>
            </a:r>
            <a:r>
              <a:rPr lang="ar-JO" dirty="0" err="1" smtClean="0">
                <a:cs typeface="Times New Roman" pitchFamily="18" charset="0"/>
              </a:rPr>
              <a:t>تكون:</a:t>
            </a:r>
            <a:endParaRPr lang="ar-JO" dirty="0" smtClean="0">
              <a:cs typeface="Times New Roman" pitchFamily="18" charset="0"/>
            </a:endParaRPr>
          </a:p>
          <a:p>
            <a:pPr marL="0" indent="0" algn="r" rtl="1"/>
            <a:r>
              <a:rPr lang="ar-JO" b="1" dirty="0" smtClean="0">
                <a:cs typeface="Times New Roman" pitchFamily="18" charset="0"/>
              </a:rPr>
              <a:t> محددة</a:t>
            </a:r>
          </a:p>
          <a:p>
            <a:pPr marL="0" indent="0" algn="r" rtl="1"/>
            <a:r>
              <a:rPr lang="ar-JO" b="1" dirty="0" smtClean="0">
                <a:cs typeface="Times New Roman" pitchFamily="18" charset="0"/>
              </a:rPr>
              <a:t> قابل للقياس</a:t>
            </a:r>
          </a:p>
          <a:p>
            <a:pPr marL="0" indent="0" algn="r" rtl="1"/>
            <a:r>
              <a:rPr lang="ar-JO" b="1" dirty="0" smtClean="0">
                <a:cs typeface="Times New Roman" pitchFamily="18" charset="0"/>
              </a:rPr>
              <a:t> متفق عليها</a:t>
            </a:r>
          </a:p>
          <a:p>
            <a:pPr marL="0" indent="0" algn="r" rtl="1"/>
            <a:r>
              <a:rPr lang="ar-JO" b="1" dirty="0" smtClean="0">
                <a:cs typeface="Times New Roman" pitchFamily="18" charset="0"/>
              </a:rPr>
              <a:t> واقعية</a:t>
            </a:r>
          </a:p>
          <a:p>
            <a:pPr marL="0" indent="0" algn="r" rtl="1"/>
            <a:r>
              <a:rPr lang="ar-JO" b="1" dirty="0" smtClean="0">
                <a:cs typeface="Times New Roman" pitchFamily="18" charset="0"/>
              </a:rPr>
              <a:t> ذات اطار زمنى محدد</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title"/>
          </p:nvPr>
        </p:nvSpPr>
        <p:spPr/>
        <p:txBody>
          <a:bodyPr/>
          <a:lstStyle/>
          <a:p>
            <a:r>
              <a:rPr lang="ar-JO" sz="5400" b="1" dirty="0" smtClean="0"/>
              <a:t>الدافع للمشاركة</a:t>
            </a:r>
            <a:endParaRPr lang="en-US" sz="5400" b="1" dirty="0" smtClean="0"/>
          </a:p>
        </p:txBody>
      </p:sp>
      <p:sp>
        <p:nvSpPr>
          <p:cNvPr id="24579" name="Rectangle 7"/>
          <p:cNvSpPr>
            <a:spLocks noGrp="1" noChangeArrowheads="1"/>
          </p:cNvSpPr>
          <p:nvPr>
            <p:ph type="body" sz="half" idx="1"/>
          </p:nvPr>
        </p:nvSpPr>
        <p:spPr>
          <a:xfrm>
            <a:off x="4786314" y="1600200"/>
            <a:ext cx="3786214" cy="4525963"/>
          </a:xfrm>
        </p:spPr>
        <p:txBody>
          <a:bodyPr/>
          <a:lstStyle/>
          <a:p>
            <a:pPr algn="r" rtl="1">
              <a:buNone/>
            </a:pPr>
            <a:r>
              <a:rPr lang="ar-JO" sz="3600" b="1" dirty="0" smtClean="0"/>
              <a:t>مثبطات </a:t>
            </a:r>
            <a:r>
              <a:rPr lang="ar-JO" sz="3600" b="1" dirty="0" err="1" smtClean="0"/>
              <a:t>العمل:</a:t>
            </a:r>
            <a:endParaRPr lang="ar-JO" sz="3600" b="1" dirty="0" smtClean="0"/>
          </a:p>
          <a:p>
            <a:pPr algn="r" rtl="1"/>
            <a:r>
              <a:rPr lang="ar-JO" sz="3600" b="1" dirty="0" smtClean="0">
                <a:solidFill>
                  <a:srgbClr val="FF0000"/>
                </a:solidFill>
              </a:rPr>
              <a:t>الركود</a:t>
            </a:r>
          </a:p>
          <a:p>
            <a:pPr algn="r" rtl="1"/>
            <a:r>
              <a:rPr lang="ar-JO" sz="3600" b="1" dirty="0" smtClean="0">
                <a:solidFill>
                  <a:srgbClr val="FF0000"/>
                </a:solidFill>
              </a:rPr>
              <a:t>الخوف</a:t>
            </a:r>
          </a:p>
          <a:p>
            <a:pPr algn="r" rtl="1"/>
            <a:r>
              <a:rPr lang="ar-JO" sz="3600" b="1" dirty="0" err="1" smtClean="0">
                <a:solidFill>
                  <a:srgbClr val="FF0000"/>
                </a:solidFill>
              </a:rPr>
              <a:t>اللا</a:t>
            </a:r>
            <a:r>
              <a:rPr lang="ar-JO" sz="3600" b="1" dirty="0" smtClean="0">
                <a:solidFill>
                  <a:srgbClr val="FF0000"/>
                </a:solidFill>
              </a:rPr>
              <a:t> مبالاة</a:t>
            </a:r>
          </a:p>
          <a:p>
            <a:pPr algn="r" rtl="1"/>
            <a:r>
              <a:rPr lang="ar-JO" sz="3600" b="1" dirty="0" smtClean="0">
                <a:solidFill>
                  <a:srgbClr val="FF0000"/>
                </a:solidFill>
              </a:rPr>
              <a:t>عدم الثقة بالذات</a:t>
            </a:r>
          </a:p>
          <a:p>
            <a:pPr algn="r" rtl="1"/>
            <a:r>
              <a:rPr lang="ar-JO" sz="3600" b="1" dirty="0" smtClean="0">
                <a:solidFill>
                  <a:srgbClr val="FF0000"/>
                </a:solidFill>
              </a:rPr>
              <a:t>العزلة</a:t>
            </a:r>
            <a:endParaRPr lang="en-US" sz="3600" dirty="0" smtClean="0">
              <a:solidFill>
                <a:srgbClr val="FF0000"/>
              </a:solidFill>
              <a:latin typeface="Times New Roman" pitchFamily="18" charset="0"/>
            </a:endParaRPr>
          </a:p>
        </p:txBody>
      </p:sp>
      <p:sp>
        <p:nvSpPr>
          <p:cNvPr id="24580" name="Rectangle 8"/>
          <p:cNvSpPr>
            <a:spLocks noGrp="1" noChangeArrowheads="1"/>
          </p:cNvSpPr>
          <p:nvPr>
            <p:ph type="body" sz="half" idx="2"/>
          </p:nvPr>
        </p:nvSpPr>
        <p:spPr>
          <a:xfrm>
            <a:off x="142844" y="1600200"/>
            <a:ext cx="4267200" cy="5257800"/>
          </a:xfrm>
        </p:spPr>
        <p:txBody>
          <a:bodyPr>
            <a:normAutofit/>
          </a:bodyPr>
          <a:lstStyle/>
          <a:p>
            <a:pPr algn="r" rtl="1">
              <a:buNone/>
            </a:pPr>
            <a:r>
              <a:rPr lang="ar-JO" sz="3600" b="1" dirty="0" smtClean="0"/>
              <a:t>ميسرات </a:t>
            </a:r>
            <a:r>
              <a:rPr lang="ar-JO" sz="3600" b="1" dirty="0" err="1" smtClean="0"/>
              <a:t>العمل:</a:t>
            </a:r>
            <a:endParaRPr lang="ar-JO" sz="3600" b="1" dirty="0" smtClean="0"/>
          </a:p>
          <a:p>
            <a:pPr algn="r" rtl="1"/>
            <a:r>
              <a:rPr lang="ar-JO" sz="3600" b="1" dirty="0" smtClean="0">
                <a:solidFill>
                  <a:srgbClr val="008000"/>
                </a:solidFill>
              </a:rPr>
              <a:t>الحاجة</a:t>
            </a:r>
          </a:p>
          <a:p>
            <a:pPr algn="r" rtl="1"/>
            <a:r>
              <a:rPr lang="ar-JO" sz="3600" b="1" dirty="0" smtClean="0">
                <a:solidFill>
                  <a:srgbClr val="008000"/>
                </a:solidFill>
              </a:rPr>
              <a:t>الأمل</a:t>
            </a:r>
          </a:p>
          <a:p>
            <a:pPr algn="r" rtl="1"/>
            <a:r>
              <a:rPr lang="ar-JO" sz="3600" b="1" dirty="0" err="1" smtClean="0">
                <a:solidFill>
                  <a:srgbClr val="008000"/>
                </a:solidFill>
              </a:rPr>
              <a:t>الغضب </a:t>
            </a:r>
            <a:r>
              <a:rPr lang="ar-JO" b="1" dirty="0" smtClean="0">
                <a:solidFill>
                  <a:srgbClr val="008000"/>
                </a:solidFill>
              </a:rPr>
              <a:t>(الحب، الفرح</a:t>
            </a:r>
            <a:r>
              <a:rPr lang="ar-JO" b="1" dirty="0" err="1" smtClean="0">
                <a:solidFill>
                  <a:srgbClr val="008000"/>
                </a:solidFill>
              </a:rPr>
              <a:t>)</a:t>
            </a:r>
            <a:endParaRPr lang="ar-JO" b="1" dirty="0" smtClean="0">
              <a:solidFill>
                <a:srgbClr val="008000"/>
              </a:solidFill>
            </a:endParaRPr>
          </a:p>
          <a:p>
            <a:pPr algn="r" rtl="1"/>
            <a:r>
              <a:rPr lang="en-US" sz="3600" b="1" dirty="0" err="1" smtClean="0">
                <a:solidFill>
                  <a:srgbClr val="008000"/>
                </a:solidFill>
              </a:rPr>
              <a:t>YCMAD</a:t>
            </a:r>
            <a:r>
              <a:rPr lang="ar-JO" sz="3600" b="1" dirty="0" smtClean="0">
                <a:solidFill>
                  <a:srgbClr val="008000"/>
                </a:solidFill>
              </a:rPr>
              <a:t> </a:t>
            </a:r>
            <a:r>
              <a:rPr lang="ar-JO" b="1" dirty="0" smtClean="0">
                <a:solidFill>
                  <a:srgbClr val="008000"/>
                </a:solidFill>
              </a:rPr>
              <a:t>(يمكنك أن تحدث فرقا</a:t>
            </a:r>
            <a:r>
              <a:rPr lang="ar-JO" b="1" dirty="0" err="1" smtClean="0">
                <a:solidFill>
                  <a:srgbClr val="008000"/>
                </a:solidFill>
              </a:rPr>
              <a:t>)</a:t>
            </a:r>
            <a:endParaRPr lang="ar-JO" b="1" dirty="0" smtClean="0">
              <a:solidFill>
                <a:srgbClr val="008000"/>
              </a:solidFill>
            </a:endParaRPr>
          </a:p>
          <a:p>
            <a:pPr algn="r" rtl="1"/>
            <a:r>
              <a:rPr lang="ar-JO" sz="3600" b="1" dirty="0" smtClean="0">
                <a:solidFill>
                  <a:srgbClr val="008000"/>
                </a:solidFill>
              </a:rPr>
              <a:t>التضامن</a:t>
            </a:r>
            <a:endParaRPr lang="en-US" sz="3600" b="1" dirty="0" smtClean="0">
              <a:solidFill>
                <a:srgbClr val="008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219200" y="274638"/>
            <a:ext cx="7924800" cy="1143000"/>
          </a:xfrm>
        </p:spPr>
        <p:txBody>
          <a:bodyPr/>
          <a:lstStyle/>
          <a:p>
            <a:r>
              <a:rPr lang="ar-JO" b="1" dirty="0" smtClean="0"/>
              <a:t>استراتيجية العمل</a:t>
            </a:r>
            <a:endParaRPr lang="en-US" b="1" dirty="0" smtClean="0"/>
          </a:p>
        </p:txBody>
      </p:sp>
      <p:sp>
        <p:nvSpPr>
          <p:cNvPr id="25603" name="Rectangle 3"/>
          <p:cNvSpPr>
            <a:spLocks noGrp="1" noChangeArrowheads="1"/>
          </p:cNvSpPr>
          <p:nvPr>
            <p:ph type="body" idx="1"/>
          </p:nvPr>
        </p:nvSpPr>
        <p:spPr>
          <a:xfrm>
            <a:off x="228600" y="2209800"/>
            <a:ext cx="8763000" cy="3916363"/>
          </a:xfrm>
        </p:spPr>
        <p:txBody>
          <a:bodyPr>
            <a:normAutofit/>
          </a:bodyPr>
          <a:lstStyle/>
          <a:p>
            <a:pPr marL="0" indent="0" algn="r" rtl="1">
              <a:buNone/>
            </a:pPr>
            <a:r>
              <a:rPr lang="ar-JO" dirty="0" smtClean="0"/>
              <a:t>هذه هي خطة عملنا لتحويل</a:t>
            </a:r>
            <a:r>
              <a:rPr lang="ar-JO" b="1" dirty="0" smtClean="0"/>
              <a:t> </a:t>
            </a:r>
            <a:r>
              <a:rPr lang="ar-JO" b="1" u="sng" dirty="0" smtClean="0"/>
              <a:t>ما لدينا</a:t>
            </a:r>
            <a:r>
              <a:rPr lang="ar-JO" b="1" dirty="0" smtClean="0"/>
              <a:t> </a:t>
            </a:r>
            <a:r>
              <a:rPr lang="ar-JO" dirty="0" smtClean="0"/>
              <a:t>الى</a:t>
            </a:r>
            <a:r>
              <a:rPr lang="ar-JO" b="1" dirty="0" smtClean="0"/>
              <a:t> </a:t>
            </a:r>
            <a:r>
              <a:rPr lang="ar-JO" b="1" u="sng" dirty="0" smtClean="0"/>
              <a:t>ما نحتاجه</a:t>
            </a:r>
            <a:r>
              <a:rPr lang="ar-JO" b="1" dirty="0" smtClean="0"/>
              <a:t> </a:t>
            </a:r>
            <a:r>
              <a:rPr lang="ar-JO" dirty="0" smtClean="0"/>
              <a:t>للحصول</a:t>
            </a:r>
            <a:r>
              <a:rPr lang="ar-JO" b="1" dirty="0" smtClean="0"/>
              <a:t> </a:t>
            </a:r>
            <a:r>
              <a:rPr lang="ar-JO" b="1" u="sng" dirty="0" smtClean="0"/>
              <a:t>على ما نريد</a:t>
            </a:r>
            <a:r>
              <a:rPr lang="ar-JO" b="1" dirty="0" smtClean="0"/>
              <a:t>.</a:t>
            </a:r>
            <a:endParaRPr lang="en-GB" b="1" dirty="0" smtClean="0"/>
          </a:p>
          <a:p>
            <a:pPr marL="0" indent="0" algn="r" rtl="1" eaLnBrk="1" hangingPunct="1">
              <a:buFontTx/>
              <a:buNone/>
            </a:pPr>
            <a:endParaRPr lang="ar-JO" dirty="0" smtClean="0"/>
          </a:p>
          <a:p>
            <a:pPr marL="0" indent="0" algn="r" rtl="1" eaLnBrk="1" hangingPunct="1">
              <a:buFontTx/>
              <a:buNone/>
            </a:pPr>
            <a:r>
              <a:rPr lang="ar-JO" dirty="0" smtClean="0"/>
              <a:t>ان الأمر يدور حول</a:t>
            </a:r>
            <a:r>
              <a:rPr lang="en-GB" dirty="0" smtClean="0"/>
              <a:t> </a:t>
            </a:r>
            <a:r>
              <a:rPr lang="en-GB" dirty="0" err="1" smtClean="0"/>
              <a:t>كيفية</a:t>
            </a:r>
            <a:r>
              <a:rPr lang="en-GB" b="1" dirty="0" smtClean="0"/>
              <a:t> </a:t>
            </a:r>
            <a:r>
              <a:rPr lang="ar-JO" b="1" dirty="0" smtClean="0"/>
              <a:t>حشد</a:t>
            </a:r>
            <a:r>
              <a:rPr lang="en-GB" dirty="0" smtClean="0"/>
              <a:t> </a:t>
            </a:r>
            <a:r>
              <a:rPr lang="ar-JO" b="1" dirty="0" smtClean="0"/>
              <a:t>وتخصيص</a:t>
            </a:r>
            <a:r>
              <a:rPr lang="ar-JO" dirty="0" smtClean="0"/>
              <a:t> </a:t>
            </a:r>
            <a:r>
              <a:rPr lang="en-GB" dirty="0" err="1" smtClean="0"/>
              <a:t>الموارد</a:t>
            </a:r>
            <a:r>
              <a:rPr lang="en-GB" dirty="0" smtClean="0"/>
              <a:t> </a:t>
            </a:r>
            <a:r>
              <a:rPr lang="ar-JO" dirty="0" smtClean="0"/>
              <a:t>من أجل</a:t>
            </a:r>
            <a:r>
              <a:rPr lang="en-GB" dirty="0" smtClean="0"/>
              <a:t> تحقيق الأهداف - </a:t>
            </a:r>
            <a:r>
              <a:rPr lang="ar-JO" dirty="0" smtClean="0"/>
              <a:t> </a:t>
            </a:r>
            <a:r>
              <a:rPr lang="en-GB" dirty="0" err="1" smtClean="0"/>
              <a:t>استخدام</a:t>
            </a:r>
            <a:r>
              <a:rPr lang="en-GB" dirty="0" smtClean="0"/>
              <a:t> السلطة. </a:t>
            </a:r>
          </a:p>
          <a:p>
            <a:pPr marL="0" indent="0" algn="r" rtl="1" eaLnBrk="1" hangingPunct="1">
              <a:buFontTx/>
              <a:buNone/>
            </a:pPr>
            <a:endParaRPr lang="en-GB" dirty="0" smtClean="0"/>
          </a:p>
          <a:p>
            <a:pPr marL="0" indent="0" algn="r" rtl="1" eaLnBrk="1" hangingPunct="1">
              <a:buFontTx/>
              <a:buNone/>
            </a:pPr>
            <a:r>
              <a:rPr lang="en-GB" b="1" dirty="0" err="1" smtClean="0"/>
              <a:t>مفتاح</a:t>
            </a:r>
            <a:r>
              <a:rPr lang="en-GB" dirty="0" smtClean="0"/>
              <a:t> </a:t>
            </a:r>
            <a:r>
              <a:rPr lang="ar-JO" dirty="0" smtClean="0"/>
              <a:t>حشد </a:t>
            </a:r>
            <a:r>
              <a:rPr lang="en-GB" dirty="0" err="1" smtClean="0"/>
              <a:t>الموارد</a:t>
            </a:r>
            <a:r>
              <a:rPr lang="en-GB" dirty="0" smtClean="0"/>
              <a:t> هو</a:t>
            </a:r>
            <a:r>
              <a:rPr lang="en-GB" b="1" dirty="0" smtClean="0"/>
              <a:t> الالتزام</a:t>
            </a:r>
            <a:r>
              <a:rPr lang="en-GB" dirty="0" smtClean="0"/>
              <a:t> ، </a:t>
            </a:r>
            <a:r>
              <a:rPr lang="ar-JO" dirty="0" smtClean="0"/>
              <a:t>ابتداءً</a:t>
            </a:r>
            <a:r>
              <a:rPr lang="en-GB" dirty="0" smtClean="0"/>
              <a:t> </a:t>
            </a:r>
            <a:r>
              <a:rPr lang="ar-JO" dirty="0" smtClean="0"/>
              <a:t>ب</a:t>
            </a:r>
            <a:r>
              <a:rPr lang="en-GB" dirty="0" err="1" smtClean="0"/>
              <a:t>أنفسنا</a:t>
            </a:r>
            <a:r>
              <a:rPr lang="en-GB" dirty="0" smtClean="0"/>
              <a:t>. </a:t>
            </a:r>
          </a:p>
        </p:txBody>
      </p:sp>
      <p:pic>
        <p:nvPicPr>
          <p:cNvPr id="25604" name="Picture 4" descr="BS01007_.g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228600"/>
            <a:ext cx="19304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67194" y="0"/>
            <a:ext cx="5105400" cy="1417638"/>
          </a:xfrm>
        </p:spPr>
        <p:txBody>
          <a:bodyPr>
            <a:normAutofit fontScale="94805"/>
          </a:bodyPr>
          <a:lstStyle/>
          <a:p>
            <a:pPr rtl="1">
              <a:defRPr/>
            </a:pPr>
            <a:r>
              <a:rPr lang="en-US" b="1" dirty="0" smtClean="0">
                <a:solidFill>
                  <a:srgbClr val="FF6600"/>
                </a:solidFill>
                <a:cs typeface="Times New Roman" pitchFamily="18" charset="0"/>
              </a:rPr>
              <a:t>التخطيط الاستراتيجي</a:t>
            </a:r>
            <a:br>
              <a:rPr lang="en-US" b="1" dirty="0" smtClean="0">
                <a:solidFill>
                  <a:srgbClr val="FF6600"/>
                </a:solidFill>
                <a:cs typeface="Times New Roman" pitchFamily="18" charset="0"/>
              </a:rPr>
            </a:br>
            <a:r>
              <a:rPr lang="en-US" b="1" dirty="0" smtClean="0">
                <a:solidFill>
                  <a:srgbClr val="FF6600"/>
                </a:solidFill>
                <a:cs typeface="Times New Roman" pitchFamily="18" charset="0"/>
              </a:rPr>
              <a:t> -</a:t>
            </a:r>
            <a:r>
              <a:rPr lang="en-US" b="1" dirty="0">
                <a:solidFill>
                  <a:srgbClr val="FF6600"/>
                </a:solidFill>
                <a:cs typeface="Times New Roman" pitchFamily="18" charset="0"/>
              </a:rPr>
              <a:t> </a:t>
            </a:r>
            <a:r>
              <a:rPr lang="en-US" b="1" dirty="0" err="1">
                <a:solidFill>
                  <a:srgbClr val="FF6600"/>
                </a:solidFill>
                <a:cs typeface="Times New Roman" pitchFamily="18" charset="0"/>
              </a:rPr>
              <a:t>خارطة</a:t>
            </a:r>
            <a:r>
              <a:rPr lang="en-US" b="1" dirty="0">
                <a:solidFill>
                  <a:srgbClr val="FF6600"/>
                </a:solidFill>
                <a:cs typeface="Times New Roman" pitchFamily="18" charset="0"/>
              </a:rPr>
              <a:t> </a:t>
            </a:r>
            <a:r>
              <a:rPr lang="ar-JO" b="1" dirty="0" smtClean="0">
                <a:solidFill>
                  <a:srgbClr val="FF6600"/>
                </a:solidFill>
                <a:cs typeface="Times New Roman" pitchFamily="18" charset="0"/>
              </a:rPr>
              <a:t>ل</a:t>
            </a:r>
            <a:r>
              <a:rPr lang="en-US" b="1" dirty="0" err="1" smtClean="0">
                <a:solidFill>
                  <a:srgbClr val="FF6600"/>
                </a:solidFill>
                <a:cs typeface="Times New Roman" pitchFamily="18" charset="0"/>
              </a:rPr>
              <a:t>لطريق</a:t>
            </a:r>
            <a:r>
              <a:rPr lang="en-US" b="1" dirty="0" smtClean="0">
                <a:solidFill>
                  <a:srgbClr val="FF6600"/>
                </a:solidFill>
                <a:cs typeface="Times New Roman" pitchFamily="18" charset="0"/>
              </a:rPr>
              <a:t> </a:t>
            </a:r>
            <a:endParaRPr lang="en-US" b="1" dirty="0">
              <a:solidFill>
                <a:srgbClr val="FF6600"/>
              </a:solidFill>
              <a:cs typeface="Times New Roman" pitchFamily="18" charset="0"/>
            </a:endParaRPr>
          </a:p>
        </p:txBody>
      </p:sp>
      <p:sp>
        <p:nvSpPr>
          <p:cNvPr id="3" name="Content Placeholder 2"/>
          <p:cNvSpPr>
            <a:spLocks noGrp="1"/>
          </p:cNvSpPr>
          <p:nvPr>
            <p:ph sz="half" idx="1"/>
          </p:nvPr>
        </p:nvSpPr>
        <p:spPr>
          <a:xfrm>
            <a:off x="3857620" y="1524000"/>
            <a:ext cx="5205450" cy="4876800"/>
          </a:xfrm>
        </p:spPr>
        <p:txBody>
          <a:bodyPr>
            <a:normAutofit/>
          </a:bodyPr>
          <a:lstStyle/>
          <a:p>
            <a:pPr algn="r" rtl="1">
              <a:buFontTx/>
              <a:buNone/>
              <a:defRPr/>
            </a:pPr>
            <a:r>
              <a:rPr lang="en-GB" sz="2600" b="1" dirty="0" smtClean="0">
                <a:latin typeface="Times New Roman" pitchFamily="18" charset="0"/>
                <a:cs typeface="Times New Roman" pitchFamily="18" charset="0"/>
              </a:rPr>
              <a:t>	</a:t>
            </a:r>
            <a:r>
              <a:rPr lang="en-GB" sz="2595" b="1" dirty="0" smtClean="0">
                <a:solidFill>
                  <a:srgbClr val="FF6600"/>
                </a:solidFill>
                <a:cs typeface="Times New Roman" pitchFamily="18" charset="0"/>
              </a:rPr>
              <a:t>إذا كنت لا </a:t>
            </a:r>
            <a:r>
              <a:rPr lang="en-GB" sz="2595" b="1" dirty="0" err="1" smtClean="0">
                <a:solidFill>
                  <a:srgbClr val="FF6600"/>
                </a:solidFill>
                <a:cs typeface="Times New Roman" pitchFamily="18" charset="0"/>
              </a:rPr>
              <a:t>تعرف</a:t>
            </a:r>
            <a:r>
              <a:rPr lang="en-GB" sz="2595" b="1" dirty="0" smtClean="0">
                <a:solidFill>
                  <a:srgbClr val="FF6600"/>
                </a:solidFill>
                <a:cs typeface="Times New Roman" pitchFamily="18" charset="0"/>
              </a:rPr>
              <a:t> </a:t>
            </a:r>
            <a:r>
              <a:rPr lang="ar-JO" sz="2595" b="1" dirty="0" smtClean="0">
                <a:solidFill>
                  <a:srgbClr val="FF6600"/>
                </a:solidFill>
                <a:cs typeface="Times New Roman" pitchFamily="18" charset="0"/>
              </a:rPr>
              <a:t>إلى </a:t>
            </a:r>
            <a:r>
              <a:rPr lang="en-GB" sz="2595" b="1" dirty="0" err="1" smtClean="0">
                <a:solidFill>
                  <a:srgbClr val="FF6600"/>
                </a:solidFill>
                <a:cs typeface="Times New Roman" pitchFamily="18" charset="0"/>
              </a:rPr>
              <a:t>أين</a:t>
            </a:r>
            <a:r>
              <a:rPr lang="en-GB" sz="2595" b="1" dirty="0" smtClean="0">
                <a:solidFill>
                  <a:srgbClr val="FF6600"/>
                </a:solidFill>
                <a:cs typeface="Times New Roman" pitchFamily="18" charset="0"/>
              </a:rPr>
              <a:t> </a:t>
            </a:r>
            <a:r>
              <a:rPr lang="ar-JO" sz="2595" b="1" dirty="0" smtClean="0">
                <a:solidFill>
                  <a:srgbClr val="FF6600"/>
                </a:solidFill>
                <a:cs typeface="Times New Roman" pitchFamily="18" charset="0"/>
              </a:rPr>
              <a:t>تذهب</a:t>
            </a:r>
            <a:r>
              <a:rPr lang="en-GB" sz="2595" b="1" dirty="0" smtClean="0">
                <a:solidFill>
                  <a:srgbClr val="FF6600"/>
                </a:solidFill>
                <a:cs typeface="Times New Roman" pitchFamily="18" charset="0"/>
              </a:rPr>
              <a:t>، </a:t>
            </a:r>
            <a:r>
              <a:rPr lang="ar-JO" sz="2595" b="1" dirty="0" smtClean="0">
                <a:solidFill>
                  <a:srgbClr val="FF6600"/>
                </a:solidFill>
                <a:cs typeface="Times New Roman" pitchFamily="18" charset="0"/>
              </a:rPr>
              <a:t>فإنك تستطيع ان تسلك أي طريق، ولكن </a:t>
            </a:r>
            <a:r>
              <a:rPr lang="en-GB" sz="2595" b="1" dirty="0" err="1" smtClean="0">
                <a:solidFill>
                  <a:srgbClr val="FF6600"/>
                </a:solidFill>
                <a:cs typeface="Times New Roman" pitchFamily="18" charset="0"/>
              </a:rPr>
              <a:t>قد</a:t>
            </a:r>
            <a:r>
              <a:rPr lang="en-GB" sz="2595" b="1" dirty="0" smtClean="0">
                <a:solidFill>
                  <a:srgbClr val="FF6600"/>
                </a:solidFill>
                <a:cs typeface="Times New Roman" pitchFamily="18" charset="0"/>
              </a:rPr>
              <a:t> </a:t>
            </a:r>
            <a:r>
              <a:rPr lang="en-GB" sz="2595" b="1" dirty="0" err="1" smtClean="0">
                <a:solidFill>
                  <a:srgbClr val="FF6600"/>
                </a:solidFill>
                <a:cs typeface="Times New Roman" pitchFamily="18" charset="0"/>
              </a:rPr>
              <a:t>تكتشف</a:t>
            </a:r>
            <a:r>
              <a:rPr lang="en-GB" sz="2595" b="1" dirty="0" smtClean="0">
                <a:solidFill>
                  <a:srgbClr val="FF6600"/>
                </a:solidFill>
                <a:cs typeface="Times New Roman" pitchFamily="18" charset="0"/>
              </a:rPr>
              <a:t> </a:t>
            </a:r>
            <a:r>
              <a:rPr lang="en-GB" sz="2595" b="1" dirty="0" err="1" smtClean="0">
                <a:solidFill>
                  <a:srgbClr val="FF6600"/>
                </a:solidFill>
                <a:cs typeface="Times New Roman" pitchFamily="18" charset="0"/>
              </a:rPr>
              <a:t>أن</a:t>
            </a:r>
            <a:r>
              <a:rPr lang="ar-JO" sz="2595" b="1" dirty="0" smtClean="0">
                <a:solidFill>
                  <a:srgbClr val="FF6600"/>
                </a:solidFill>
                <a:cs typeface="Times New Roman" pitchFamily="18" charset="0"/>
              </a:rPr>
              <a:t>ك لا تستطيع التحكم في أين سينتهي بك المطاف</a:t>
            </a:r>
            <a:r>
              <a:rPr lang="en-GB" sz="2595" b="1" dirty="0" smtClean="0">
                <a:solidFill>
                  <a:srgbClr val="FF6600"/>
                </a:solidFill>
                <a:cs typeface="Times New Roman" pitchFamily="18" charset="0"/>
              </a:rPr>
              <a:t>. </a:t>
            </a:r>
          </a:p>
          <a:p>
            <a:pPr algn="r" rtl="1">
              <a:buFontTx/>
              <a:buNone/>
              <a:defRPr/>
            </a:pPr>
            <a:r>
              <a:rPr lang="en-GB" sz="2595" b="1" dirty="0" smtClean="0">
                <a:cs typeface="Times New Roman" pitchFamily="18" charset="0"/>
              </a:rPr>
              <a:t>	</a:t>
            </a:r>
          </a:p>
          <a:p>
            <a:pPr algn="r" rtl="1">
              <a:buFontTx/>
              <a:buNone/>
              <a:defRPr/>
            </a:pPr>
            <a:r>
              <a:rPr lang="en-GB" b="1" dirty="0" smtClean="0">
                <a:cs typeface="Times New Roman" pitchFamily="18" charset="0"/>
              </a:rPr>
              <a:t>	</a:t>
            </a:r>
            <a:r>
              <a:rPr lang="en-GB" dirty="0" smtClean="0">
                <a:cs typeface="Times New Roman" pitchFamily="18" charset="0"/>
              </a:rPr>
              <a:t>في عالم اليوم ، حيث جميع المنظمات </a:t>
            </a:r>
            <a:r>
              <a:rPr lang="en-GB" dirty="0" err="1" smtClean="0">
                <a:cs typeface="Times New Roman" pitchFamily="18" charset="0"/>
              </a:rPr>
              <a:t>والمؤسسات</a:t>
            </a:r>
            <a:r>
              <a:rPr lang="en-GB" dirty="0" smtClean="0">
                <a:cs typeface="Times New Roman" pitchFamily="18" charset="0"/>
              </a:rPr>
              <a:t> </a:t>
            </a:r>
            <a:r>
              <a:rPr lang="ar-JO" dirty="0" smtClean="0">
                <a:cs typeface="Times New Roman" pitchFamily="18" charset="0"/>
              </a:rPr>
              <a:t>تقوم </a:t>
            </a:r>
            <a:r>
              <a:rPr lang="ar-JO" dirty="0" err="1" smtClean="0">
                <a:cs typeface="Times New Roman" pitchFamily="18" charset="0"/>
              </a:rPr>
              <a:t>بالتخطيط </a:t>
            </a:r>
            <a:r>
              <a:rPr lang="ar-JO" dirty="0" smtClean="0">
                <a:cs typeface="Times New Roman" pitchFamily="18" charset="0"/>
              </a:rPr>
              <a:t>(و</a:t>
            </a:r>
            <a:r>
              <a:rPr lang="en-GB" dirty="0" err="1" smtClean="0">
                <a:cs typeface="Times New Roman" pitchFamily="18" charset="0"/>
              </a:rPr>
              <a:t>حيث</a:t>
            </a:r>
            <a:r>
              <a:rPr lang="en-GB" dirty="0" smtClean="0">
                <a:cs typeface="Times New Roman" pitchFamily="18" charset="0"/>
              </a:rPr>
              <a:t> </a:t>
            </a:r>
            <a:r>
              <a:rPr lang="ar-JO" dirty="0" smtClean="0">
                <a:cs typeface="Times New Roman" pitchFamily="18" charset="0"/>
              </a:rPr>
              <a:t>أن </a:t>
            </a:r>
            <a:r>
              <a:rPr lang="en-GB" dirty="0" err="1" smtClean="0">
                <a:cs typeface="Times New Roman" pitchFamily="18" charset="0"/>
              </a:rPr>
              <a:t>الكثير</a:t>
            </a:r>
            <a:r>
              <a:rPr lang="en-GB" dirty="0" smtClean="0">
                <a:cs typeface="Times New Roman" pitchFamily="18" charset="0"/>
              </a:rPr>
              <a:t> </a:t>
            </a:r>
            <a:r>
              <a:rPr lang="en-GB" dirty="0" err="1" smtClean="0">
                <a:cs typeface="Times New Roman" pitchFamily="18" charset="0"/>
              </a:rPr>
              <a:t>من</a:t>
            </a:r>
            <a:r>
              <a:rPr lang="en-GB" dirty="0" smtClean="0">
                <a:cs typeface="Times New Roman" pitchFamily="18" charset="0"/>
              </a:rPr>
              <a:t> </a:t>
            </a:r>
            <a:r>
              <a:rPr lang="en-GB" dirty="0" err="1" smtClean="0">
                <a:cs typeface="Times New Roman" pitchFamily="18" charset="0"/>
              </a:rPr>
              <a:t>خططه</a:t>
            </a:r>
            <a:r>
              <a:rPr lang="ar-JO" dirty="0" smtClean="0">
                <a:cs typeface="Times New Roman" pitchFamily="18" charset="0"/>
              </a:rPr>
              <a:t>ا</a:t>
            </a:r>
            <a:r>
              <a:rPr lang="en-GB" dirty="0" smtClean="0">
                <a:cs typeface="Times New Roman" pitchFamily="18" charset="0"/>
              </a:rPr>
              <a:t> </a:t>
            </a:r>
            <a:r>
              <a:rPr lang="en-GB" dirty="0" err="1" smtClean="0">
                <a:cs typeface="Times New Roman" pitchFamily="18" charset="0"/>
              </a:rPr>
              <a:t>تتضمن</a:t>
            </a:r>
            <a:r>
              <a:rPr lang="en-GB" dirty="0" smtClean="0">
                <a:cs typeface="Times New Roman" pitchFamily="18" charset="0"/>
              </a:rPr>
              <a:t> </a:t>
            </a:r>
            <a:r>
              <a:rPr lang="en-GB" dirty="0" err="1" smtClean="0">
                <a:cs typeface="Times New Roman" pitchFamily="18" charset="0"/>
              </a:rPr>
              <a:t>اجراءات</a:t>
            </a:r>
            <a:r>
              <a:rPr lang="en-GB" dirty="0" smtClean="0">
                <a:cs typeface="Times New Roman" pitchFamily="18" charset="0"/>
              </a:rPr>
              <a:t> </a:t>
            </a:r>
            <a:r>
              <a:rPr lang="en-GB" dirty="0" err="1" smtClean="0">
                <a:cs typeface="Times New Roman" pitchFamily="18" charset="0"/>
              </a:rPr>
              <a:t>من</a:t>
            </a:r>
            <a:r>
              <a:rPr lang="en-GB" dirty="0" smtClean="0">
                <a:cs typeface="Times New Roman" pitchFamily="18" charset="0"/>
              </a:rPr>
              <a:t> شأنها التأثير </a:t>
            </a:r>
            <a:r>
              <a:rPr lang="en-GB" dirty="0" err="1" smtClean="0">
                <a:cs typeface="Times New Roman" pitchFamily="18" charset="0"/>
              </a:rPr>
              <a:t>على</a:t>
            </a:r>
            <a:r>
              <a:rPr lang="en-GB" dirty="0" smtClean="0">
                <a:cs typeface="Times New Roman" pitchFamily="18" charset="0"/>
              </a:rPr>
              <a:t> </a:t>
            </a:r>
            <a:r>
              <a:rPr lang="ar-JO" dirty="0" smtClean="0">
                <a:cs typeface="Times New Roman" pitchFamily="18" charset="0"/>
              </a:rPr>
              <a:t>نقابتك</a:t>
            </a:r>
            <a:r>
              <a:rPr lang="en-GB" dirty="0" smtClean="0">
                <a:cs typeface="Times New Roman" pitchFamily="18" charset="0"/>
              </a:rPr>
              <a:t> </a:t>
            </a:r>
            <a:r>
              <a:rPr lang="en-GB" dirty="0" err="1" smtClean="0">
                <a:cs typeface="Times New Roman" pitchFamily="18" charset="0"/>
              </a:rPr>
              <a:t>وأعضا</a:t>
            </a:r>
            <a:r>
              <a:rPr lang="ar-JO" dirty="0" err="1" smtClean="0">
                <a:cs typeface="Times New Roman" pitchFamily="18" charset="0"/>
              </a:rPr>
              <a:t>ئها</a:t>
            </a:r>
            <a:r>
              <a:rPr lang="en-GB" dirty="0" smtClean="0">
                <a:cs typeface="Times New Roman" pitchFamily="18" charset="0"/>
              </a:rPr>
              <a:t>( </a:t>
            </a:r>
            <a:r>
              <a:rPr lang="ar-JO" dirty="0" smtClean="0">
                <a:cs typeface="Times New Roman" pitchFamily="18" charset="0"/>
              </a:rPr>
              <a:t> فإن أي نقابة لا تملك</a:t>
            </a:r>
            <a:r>
              <a:rPr lang="en-GB" dirty="0" smtClean="0">
                <a:cs typeface="Times New Roman" pitchFamily="18" charset="0"/>
              </a:rPr>
              <a:t> استراتيجية ورؤية واضحة حول </a:t>
            </a:r>
            <a:r>
              <a:rPr lang="en-GB" dirty="0" err="1" smtClean="0">
                <a:cs typeface="Times New Roman" pitchFamily="18" charset="0"/>
              </a:rPr>
              <a:t>ما</a:t>
            </a:r>
            <a:r>
              <a:rPr lang="en-GB" dirty="0" smtClean="0">
                <a:cs typeface="Times New Roman" pitchFamily="18" charset="0"/>
              </a:rPr>
              <a:t> </a:t>
            </a:r>
            <a:r>
              <a:rPr lang="ar-JO" dirty="0" smtClean="0">
                <a:cs typeface="Times New Roman" pitchFamily="18" charset="0"/>
              </a:rPr>
              <a:t>تسعى</a:t>
            </a:r>
            <a:r>
              <a:rPr lang="en-GB" dirty="0" smtClean="0">
                <a:cs typeface="Times New Roman" pitchFamily="18" charset="0"/>
              </a:rPr>
              <a:t> </a:t>
            </a:r>
            <a:r>
              <a:rPr lang="ar-JO" dirty="0" smtClean="0">
                <a:cs typeface="Times New Roman" pitchFamily="18" charset="0"/>
              </a:rPr>
              <a:t>ل</a:t>
            </a:r>
            <a:r>
              <a:rPr lang="en-GB" dirty="0" err="1" smtClean="0">
                <a:cs typeface="Times New Roman" pitchFamily="18" charset="0"/>
              </a:rPr>
              <a:t>تحقيق</a:t>
            </a:r>
            <a:r>
              <a:rPr lang="ar-JO" dirty="0" smtClean="0">
                <a:cs typeface="Times New Roman" pitchFamily="18" charset="0"/>
              </a:rPr>
              <a:t>ة</a:t>
            </a:r>
            <a:r>
              <a:rPr lang="en-GB" dirty="0" smtClean="0">
                <a:cs typeface="Times New Roman" pitchFamily="18" charset="0"/>
              </a:rPr>
              <a:t> لا يمكن </a:t>
            </a:r>
            <a:r>
              <a:rPr lang="en-GB" dirty="0" err="1" smtClean="0">
                <a:cs typeface="Times New Roman" pitchFamily="18" charset="0"/>
              </a:rPr>
              <a:t>أن</a:t>
            </a:r>
            <a:r>
              <a:rPr lang="en-GB" dirty="0" smtClean="0">
                <a:cs typeface="Times New Roman" pitchFamily="18" charset="0"/>
              </a:rPr>
              <a:t> </a:t>
            </a:r>
            <a:r>
              <a:rPr lang="ar-JO" dirty="0" smtClean="0">
                <a:cs typeface="Times New Roman" pitchFamily="18" charset="0"/>
              </a:rPr>
              <a:t>ت</a:t>
            </a:r>
            <a:r>
              <a:rPr lang="en-GB" dirty="0" err="1" smtClean="0">
                <a:cs typeface="Times New Roman" pitchFamily="18" charset="0"/>
              </a:rPr>
              <a:t>نجح</a:t>
            </a:r>
            <a:r>
              <a:rPr lang="en-GB" dirty="0" smtClean="0">
                <a:cs typeface="Times New Roman" pitchFamily="18" charset="0"/>
              </a:rPr>
              <a:t>. </a:t>
            </a:r>
          </a:p>
          <a:p>
            <a:pPr algn="r" rtl="1">
              <a:buFontTx/>
              <a:buNone/>
              <a:defRPr/>
            </a:pPr>
            <a:endParaRPr lang="en-US" dirty="0"/>
          </a:p>
        </p:txBody>
      </p:sp>
      <p:pic>
        <p:nvPicPr>
          <p:cNvPr id="6148" name="Content Placeholder 11" descr="winding road cropped.jpg"/>
          <p:cNvPicPr>
            <a:picLocks noGrp="1" noChangeAspect="1"/>
          </p:cNvPicPr>
          <p:nvPr>
            <p:ph sz="half" idx="2"/>
          </p:nvPr>
        </p:nvPicPr>
        <p:blipFill>
          <a:blip r:embed="rId3" cstate="print"/>
          <a:srcRect/>
          <a:stretch>
            <a:fillRect/>
          </a:stretch>
        </p:blipFill>
        <p:spPr>
          <a:xfrm>
            <a:off x="-857288" y="0"/>
            <a:ext cx="4621213"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pPr rtl="1"/>
            <a:r>
              <a:rPr lang="en-US" b="1" dirty="0">
                <a:cs typeface="Times New Roman" pitchFamily="18" charset="0"/>
              </a:rPr>
              <a:t>تنظيم العمل </a:t>
            </a:r>
          </a:p>
        </p:txBody>
      </p:sp>
      <p:sp>
        <p:nvSpPr>
          <p:cNvPr id="4" name="Content Placeholder 3"/>
          <p:cNvSpPr>
            <a:spLocks noGrp="1"/>
          </p:cNvSpPr>
          <p:nvPr>
            <p:ph sz="half" idx="2"/>
          </p:nvPr>
        </p:nvSpPr>
        <p:spPr>
          <a:xfrm>
            <a:off x="357158" y="914400"/>
            <a:ext cx="8501122" cy="2057401"/>
          </a:xfrm>
        </p:spPr>
        <p:txBody>
          <a:bodyPr>
            <a:normAutofit/>
          </a:bodyPr>
          <a:lstStyle/>
          <a:p>
            <a:pPr algn="r" rtl="1">
              <a:buNone/>
            </a:pPr>
            <a:r>
              <a:rPr lang="en-US" b="1" dirty="0" smtClean="0">
                <a:cs typeface="Times New Roman" pitchFamily="18" charset="0"/>
              </a:rPr>
              <a:t>رسم الاستراتيجيات الممكنة والإجراءات لتحقيق كل هدف .</a:t>
            </a:r>
            <a:endParaRPr lang="en-US" dirty="0" smtClean="0">
              <a:cs typeface="Times New Roman" pitchFamily="18" charset="0"/>
            </a:endParaRPr>
          </a:p>
          <a:p>
            <a:pPr marL="0" indent="0" algn="r" rtl="1">
              <a:buNone/>
            </a:pPr>
            <a:r>
              <a:rPr lang="ar-JO" dirty="0" smtClean="0">
                <a:cs typeface="Times New Roman" pitchFamily="18" charset="0"/>
              </a:rPr>
              <a:t>لقد </a:t>
            </a:r>
            <a:r>
              <a:rPr lang="en-US" dirty="0" err="1" smtClean="0">
                <a:cs typeface="Times New Roman" pitchFamily="18" charset="0"/>
              </a:rPr>
              <a:t>قمت</a:t>
            </a:r>
            <a:r>
              <a:rPr lang="en-US" dirty="0" smtClean="0">
                <a:cs typeface="Times New Roman" pitchFamily="18" charset="0"/>
              </a:rPr>
              <a:t> بتقييم البيئة الحالية، </a:t>
            </a:r>
            <a:r>
              <a:rPr lang="ar-JO" dirty="0" smtClean="0">
                <a:cs typeface="Times New Roman" pitchFamily="18" charset="0"/>
              </a:rPr>
              <a:t>ثم </a:t>
            </a:r>
            <a:r>
              <a:rPr lang="en-US" dirty="0" err="1" smtClean="0">
                <a:cs typeface="Times New Roman" pitchFamily="18" charset="0"/>
              </a:rPr>
              <a:t>النظر</a:t>
            </a:r>
            <a:r>
              <a:rPr lang="en-US" dirty="0" smtClean="0">
                <a:cs typeface="Times New Roman" pitchFamily="18" charset="0"/>
              </a:rPr>
              <a:t> في التهديدات الخارجية </a:t>
            </a:r>
            <a:r>
              <a:rPr lang="en-US" dirty="0" err="1" smtClean="0">
                <a:cs typeface="Times New Roman" pitchFamily="18" charset="0"/>
              </a:rPr>
              <a:t>والفرص</a:t>
            </a:r>
            <a:r>
              <a:rPr lang="en-US" dirty="0" smtClean="0">
                <a:cs typeface="Times New Roman" pitchFamily="18" charset="0"/>
              </a:rPr>
              <a:t> </a:t>
            </a:r>
            <a:r>
              <a:rPr lang="en-US" dirty="0" err="1" smtClean="0">
                <a:cs typeface="Times New Roman" pitchFamily="18" charset="0"/>
              </a:rPr>
              <a:t>القائمة</a:t>
            </a:r>
            <a:r>
              <a:rPr lang="en-US" dirty="0" smtClean="0">
                <a:cs typeface="Times New Roman" pitchFamily="18" charset="0"/>
              </a:rPr>
              <a:t>،</a:t>
            </a:r>
            <a:r>
              <a:rPr lang="ar-JO" dirty="0" smtClean="0">
                <a:cs typeface="Times New Roman" pitchFamily="18" charset="0"/>
              </a:rPr>
              <a:t> بالإضافة إلى</a:t>
            </a:r>
            <a:r>
              <a:rPr lang="en-US" dirty="0" smtClean="0">
                <a:cs typeface="Times New Roman" pitchFamily="18" charset="0"/>
              </a:rPr>
              <a:t> نقاط القوة ونقاط </a:t>
            </a:r>
            <a:r>
              <a:rPr lang="en-US" dirty="0" err="1" smtClean="0">
                <a:cs typeface="Times New Roman" pitchFamily="18" charset="0"/>
              </a:rPr>
              <a:t>الضعف</a:t>
            </a:r>
            <a:r>
              <a:rPr lang="en-US" dirty="0" smtClean="0">
                <a:cs typeface="Times New Roman" pitchFamily="18" charset="0"/>
              </a:rPr>
              <a:t> </a:t>
            </a:r>
            <a:r>
              <a:rPr lang="ar-JO" dirty="0" smtClean="0">
                <a:cs typeface="Times New Roman" pitchFamily="18" charset="0"/>
              </a:rPr>
              <a:t>في نقابتك.</a:t>
            </a:r>
            <a:r>
              <a:rPr lang="en-US" dirty="0" smtClean="0">
                <a:cs typeface="Times New Roman" pitchFamily="18" charset="0"/>
              </a:rPr>
              <a:t> </a:t>
            </a:r>
            <a:r>
              <a:rPr lang="ar-JO" dirty="0" smtClean="0">
                <a:cs typeface="Times New Roman" pitchFamily="18" charset="0"/>
              </a:rPr>
              <a:t>ثم </a:t>
            </a:r>
            <a:r>
              <a:rPr lang="en-US" dirty="0" err="1" smtClean="0">
                <a:cs typeface="Times New Roman" pitchFamily="18" charset="0"/>
              </a:rPr>
              <a:t>قد</a:t>
            </a:r>
            <a:r>
              <a:rPr lang="en-US" dirty="0" smtClean="0">
                <a:cs typeface="Times New Roman" pitchFamily="18" charset="0"/>
              </a:rPr>
              <a:t> </a:t>
            </a:r>
            <a:r>
              <a:rPr lang="en-US" dirty="0" err="1" smtClean="0">
                <a:cs typeface="Times New Roman" pitchFamily="18" charset="0"/>
              </a:rPr>
              <a:t>حددت</a:t>
            </a:r>
            <a:r>
              <a:rPr lang="en-US" dirty="0" smtClean="0">
                <a:cs typeface="Times New Roman" pitchFamily="18" charset="0"/>
              </a:rPr>
              <a:t> </a:t>
            </a:r>
            <a:r>
              <a:rPr lang="ar-JO" dirty="0" smtClean="0">
                <a:cs typeface="Times New Roman" pitchFamily="18" charset="0"/>
              </a:rPr>
              <a:t>أي </a:t>
            </a:r>
            <a:r>
              <a:rPr lang="en-US" dirty="0" err="1" smtClean="0">
                <a:cs typeface="Times New Roman" pitchFamily="18" charset="0"/>
              </a:rPr>
              <a:t>الأهداف</a:t>
            </a:r>
            <a:r>
              <a:rPr lang="en-US" dirty="0" smtClean="0">
                <a:cs typeface="Times New Roman" pitchFamily="18" charset="0"/>
              </a:rPr>
              <a:t> التي هي </a:t>
            </a:r>
            <a:r>
              <a:rPr lang="en-US" dirty="0" err="1" smtClean="0">
                <a:cs typeface="Times New Roman" pitchFamily="18" charset="0"/>
              </a:rPr>
              <a:t>حاليا</a:t>
            </a:r>
            <a:r>
              <a:rPr lang="en-US" dirty="0" smtClean="0">
                <a:cs typeface="Times New Roman" pitchFamily="18" charset="0"/>
              </a:rPr>
              <a:t> </a:t>
            </a:r>
            <a:r>
              <a:rPr lang="ar-JO" dirty="0" smtClean="0">
                <a:cs typeface="Times New Roman" pitchFamily="18" charset="0"/>
              </a:rPr>
              <a:t>تعتبر </a:t>
            </a:r>
            <a:r>
              <a:rPr lang="en-US" dirty="0" err="1" smtClean="0">
                <a:cs typeface="Times New Roman" pitchFamily="18" charset="0"/>
              </a:rPr>
              <a:t>أولويات</a:t>
            </a:r>
            <a:r>
              <a:rPr lang="en-US" dirty="0" smtClean="0">
                <a:cs typeface="Times New Roman" pitchFamily="18" charset="0"/>
              </a:rPr>
              <a:t> </a:t>
            </a:r>
            <a:r>
              <a:rPr lang="en-US" dirty="0" err="1" smtClean="0">
                <a:cs typeface="Times New Roman" pitchFamily="18" charset="0"/>
              </a:rPr>
              <a:t>لمنظم</a:t>
            </a:r>
            <a:r>
              <a:rPr lang="ar-JO" dirty="0" smtClean="0">
                <a:cs typeface="Times New Roman" pitchFamily="18" charset="0"/>
              </a:rPr>
              <a:t>تك.</a:t>
            </a:r>
            <a:r>
              <a:rPr lang="en-US" dirty="0" smtClean="0">
                <a:cs typeface="Times New Roman" pitchFamily="18" charset="0"/>
              </a:rPr>
              <a:t> </a:t>
            </a:r>
          </a:p>
          <a:p>
            <a:pPr algn="r" rtl="1"/>
            <a:endParaRPr lang="en-US" dirty="0"/>
          </a:p>
        </p:txBody>
      </p:sp>
      <p:sp>
        <p:nvSpPr>
          <p:cNvPr id="6" name="TextBox 5"/>
          <p:cNvSpPr txBox="1"/>
          <p:nvPr/>
        </p:nvSpPr>
        <p:spPr>
          <a:xfrm>
            <a:off x="0" y="5791200"/>
            <a:ext cx="9144000" cy="1231106"/>
          </a:xfrm>
          <a:prstGeom prst="rect">
            <a:avLst/>
          </a:prstGeom>
          <a:noFill/>
        </p:spPr>
        <p:txBody>
          <a:bodyPr wrap="square" rtlCol="0">
            <a:spAutoFit/>
          </a:bodyPr>
          <a:lstStyle/>
          <a:p>
            <a:pPr algn="ctr" rtl="1"/>
            <a:r>
              <a:rPr lang="en-US" sz="2800" b="1" i="1" dirty="0" smtClean="0">
                <a:cs typeface="Times New Roman" pitchFamily="18" charset="0"/>
              </a:rPr>
              <a:t>استخدم الرسم </a:t>
            </a:r>
            <a:r>
              <a:rPr lang="en-US" sz="2800" b="1" i="1" dirty="0" err="1" smtClean="0">
                <a:cs typeface="Times New Roman" pitchFamily="18" charset="0"/>
              </a:rPr>
              <a:t>البياني</a:t>
            </a:r>
            <a:r>
              <a:rPr lang="en-US" sz="2800" b="1" i="1" dirty="0" smtClean="0">
                <a:cs typeface="Times New Roman" pitchFamily="18" charset="0"/>
              </a:rPr>
              <a:t> </a:t>
            </a:r>
            <a:r>
              <a:rPr lang="ar-JO" sz="2800" b="1" i="1" dirty="0" smtClean="0">
                <a:cs typeface="Times New Roman" pitchFamily="18" charset="0"/>
              </a:rPr>
              <a:t>ل</a:t>
            </a:r>
            <a:r>
              <a:rPr lang="en-US" sz="2800" b="1" i="1" dirty="0" err="1" smtClean="0">
                <a:cs typeface="Times New Roman" pitchFamily="18" charset="0"/>
              </a:rPr>
              <a:t>وضع</a:t>
            </a:r>
            <a:r>
              <a:rPr lang="en-US" sz="2800" b="1" i="1" dirty="0" smtClean="0">
                <a:cs typeface="Times New Roman" pitchFamily="18" charset="0"/>
              </a:rPr>
              <a:t> خطة عمل </a:t>
            </a:r>
            <a:r>
              <a:rPr lang="en-US" sz="2800" b="1" i="1" dirty="0" err="1" smtClean="0">
                <a:cs typeface="Times New Roman" pitchFamily="18" charset="0"/>
              </a:rPr>
              <a:t>لتحقيق</a:t>
            </a:r>
            <a:r>
              <a:rPr lang="en-US" sz="2800" b="1" i="1" dirty="0" smtClean="0">
                <a:cs typeface="Times New Roman" pitchFamily="18" charset="0"/>
              </a:rPr>
              <a:t> </a:t>
            </a:r>
            <a:r>
              <a:rPr lang="ar-JO" sz="2800" b="1" i="1" dirty="0" smtClean="0">
                <a:cs typeface="Times New Roman" pitchFamily="18" charset="0"/>
              </a:rPr>
              <a:t>ال</a:t>
            </a:r>
            <a:r>
              <a:rPr lang="en-US" sz="2800" b="1" i="1" dirty="0" err="1" smtClean="0">
                <a:cs typeface="Times New Roman" pitchFamily="18" charset="0"/>
              </a:rPr>
              <a:t>أهداف</a:t>
            </a:r>
            <a:r>
              <a:rPr lang="ar-JO" sz="2800" b="1" i="1" dirty="0" smtClean="0">
                <a:cs typeface="Times New Roman" pitchFamily="18" charset="0"/>
              </a:rPr>
              <a:t> التي</a:t>
            </a:r>
            <a:r>
              <a:rPr lang="en-US" sz="2800" b="1" i="1" dirty="0" smtClean="0">
                <a:cs typeface="Times New Roman" pitchFamily="18" charset="0"/>
              </a:rPr>
              <a:t> </a:t>
            </a:r>
            <a:r>
              <a:rPr lang="en-US" sz="2800" b="1" i="1" dirty="0" err="1" smtClean="0">
                <a:cs typeface="Times New Roman" pitchFamily="18" charset="0"/>
              </a:rPr>
              <a:t>حددت</a:t>
            </a:r>
            <a:r>
              <a:rPr lang="ar-JO" sz="2800" b="1" i="1" dirty="0" smtClean="0">
                <a:cs typeface="Times New Roman" pitchFamily="18" charset="0"/>
              </a:rPr>
              <a:t>ها</a:t>
            </a:r>
            <a:r>
              <a:rPr lang="en-US" sz="2800" b="1" i="1" dirty="0" smtClean="0">
                <a:cs typeface="Times New Roman" pitchFamily="18" charset="0"/>
              </a:rPr>
              <a:t> </a:t>
            </a:r>
            <a:r>
              <a:rPr lang="ar-JO" sz="2800" b="1" i="1" dirty="0" smtClean="0">
                <a:cs typeface="Times New Roman" pitchFamily="18" charset="0"/>
              </a:rPr>
              <a:t>ك</a:t>
            </a:r>
            <a:r>
              <a:rPr lang="en-US" sz="2800" b="1" i="1" dirty="0" err="1" smtClean="0">
                <a:cs typeface="Times New Roman" pitchFamily="18" charset="0"/>
              </a:rPr>
              <a:t>اولويات</a:t>
            </a:r>
            <a:r>
              <a:rPr lang="en-US" sz="2800" b="1" i="1" dirty="0" smtClean="0">
                <a:cs typeface="Times New Roman" pitchFamily="18" charset="0"/>
              </a:rPr>
              <a:t> </a:t>
            </a:r>
            <a:r>
              <a:rPr lang="ar-JO" sz="2800" b="1" i="1" dirty="0" smtClean="0">
                <a:cs typeface="Times New Roman" pitchFamily="18" charset="0"/>
              </a:rPr>
              <a:t>لنقابتك.</a:t>
            </a:r>
            <a:endParaRPr lang="en-US" sz="2800" dirty="0" smtClean="0">
              <a:cs typeface="Times New Roman" pitchFamily="18" charset="0"/>
            </a:endParaRPr>
          </a:p>
          <a:p>
            <a:pPr algn="r" rtl="1"/>
            <a:endParaRPr lang="en-US" dirty="0"/>
          </a:p>
        </p:txBody>
      </p:sp>
      <p:pic>
        <p:nvPicPr>
          <p:cNvPr id="8" name="Content Placeholder 7" descr="women.jpg"/>
          <p:cNvPicPr>
            <a:picLocks noGrp="1" noChangeAspect="1"/>
          </p:cNvPicPr>
          <p:nvPr>
            <p:ph sz="half" idx="1"/>
          </p:nvPr>
        </p:nvPicPr>
        <p:blipFill>
          <a:blip r:embed="rId3" cstate="print"/>
          <a:stretch>
            <a:fillRect/>
          </a:stretch>
        </p:blipFill>
        <p:spPr>
          <a:xfrm>
            <a:off x="2514600" y="3352800"/>
            <a:ext cx="3962400" cy="2038168"/>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pPr rtl="1"/>
            <a:r>
              <a:rPr lang="ar-JO" b="1" dirty="0" err="1" smtClean="0">
                <a:cs typeface="Times New Roman" pitchFamily="18" charset="0"/>
              </a:rPr>
              <a:t>5.</a:t>
            </a:r>
            <a:r>
              <a:rPr lang="ar-JO" b="1" dirty="0" smtClean="0">
                <a:cs typeface="Times New Roman" pitchFamily="18" charset="0"/>
              </a:rPr>
              <a:t>  التقييم والتنفيذ</a:t>
            </a:r>
            <a:endParaRPr lang="en-US" b="1" dirty="0">
              <a:cs typeface="Times New Roman" pitchFamily="18" charset="0"/>
            </a:endParaRPr>
          </a:p>
        </p:txBody>
      </p:sp>
      <p:pic>
        <p:nvPicPr>
          <p:cNvPr id="5" name="Content Placeholder 4" descr="success.jpg"/>
          <p:cNvPicPr>
            <a:picLocks noGrp="1" noChangeAspect="1"/>
          </p:cNvPicPr>
          <p:nvPr>
            <p:ph sz="half" idx="1"/>
          </p:nvPr>
        </p:nvPicPr>
        <p:blipFill>
          <a:blip r:embed="rId3" cstate="print"/>
          <a:stretch>
            <a:fillRect/>
          </a:stretch>
        </p:blipFill>
        <p:spPr>
          <a:xfrm>
            <a:off x="0" y="1752600"/>
            <a:ext cx="2044700" cy="3067050"/>
          </a:xfrm>
        </p:spPr>
      </p:pic>
      <p:sp>
        <p:nvSpPr>
          <p:cNvPr id="4" name="Content Placeholder 3"/>
          <p:cNvSpPr>
            <a:spLocks noGrp="1"/>
          </p:cNvSpPr>
          <p:nvPr>
            <p:ph sz="half" idx="2"/>
          </p:nvPr>
        </p:nvSpPr>
        <p:spPr>
          <a:xfrm>
            <a:off x="1571604" y="1371600"/>
            <a:ext cx="7239000" cy="5486400"/>
          </a:xfrm>
        </p:spPr>
        <p:txBody>
          <a:bodyPr>
            <a:normAutofit fontScale="85000" lnSpcReduction="20000"/>
          </a:bodyPr>
          <a:lstStyle/>
          <a:p>
            <a:pPr marL="0" indent="0" algn="r" rtl="1">
              <a:buNone/>
            </a:pPr>
            <a:r>
              <a:rPr lang="en-GB" sz="3600" b="1" dirty="0" err="1" smtClean="0">
                <a:cs typeface="Times New Roman" pitchFamily="18" charset="0"/>
              </a:rPr>
              <a:t>لا</a:t>
            </a:r>
            <a:r>
              <a:rPr lang="en-GB" sz="3600" b="1" dirty="0" smtClean="0">
                <a:cs typeface="Times New Roman" pitchFamily="18" charset="0"/>
              </a:rPr>
              <a:t> </a:t>
            </a:r>
            <a:r>
              <a:rPr lang="ar-JO" sz="3600" b="1" dirty="0" smtClean="0">
                <a:cs typeface="Times New Roman" pitchFamily="18" charset="0"/>
              </a:rPr>
              <a:t>تغفل عن</a:t>
            </a:r>
            <a:r>
              <a:rPr lang="en-GB" sz="3600" b="1" dirty="0" smtClean="0">
                <a:cs typeface="Times New Roman" pitchFamily="18" charset="0"/>
              </a:rPr>
              <a:t> التقييم.</a:t>
            </a:r>
            <a:r>
              <a:rPr lang="en-GB" sz="3600" dirty="0" smtClean="0">
                <a:cs typeface="Times New Roman" pitchFamily="18" charset="0"/>
              </a:rPr>
              <a:t> إذا </a:t>
            </a:r>
            <a:r>
              <a:rPr lang="en-GB" sz="3600" dirty="0" err="1" smtClean="0">
                <a:cs typeface="Times New Roman" pitchFamily="18" charset="0"/>
              </a:rPr>
              <a:t>لم</a:t>
            </a:r>
            <a:r>
              <a:rPr lang="en-GB" sz="3600" dirty="0" smtClean="0">
                <a:cs typeface="Times New Roman" pitchFamily="18" charset="0"/>
              </a:rPr>
              <a:t> </a:t>
            </a:r>
            <a:r>
              <a:rPr lang="en-GB" sz="3600" dirty="0" err="1" smtClean="0">
                <a:cs typeface="Times New Roman" pitchFamily="18" charset="0"/>
              </a:rPr>
              <a:t>يعمل</a:t>
            </a:r>
            <a:r>
              <a:rPr lang="ar-JO" sz="3600" dirty="0" smtClean="0">
                <a:cs typeface="Times New Roman" pitchFamily="18" charset="0"/>
              </a:rPr>
              <a:t> شيء ما</a:t>
            </a:r>
            <a:r>
              <a:rPr lang="en-GB" sz="3600" dirty="0" smtClean="0">
                <a:cs typeface="Times New Roman" pitchFamily="18" charset="0"/>
              </a:rPr>
              <a:t> </a:t>
            </a:r>
            <a:r>
              <a:rPr lang="en-GB" sz="3600" dirty="0" err="1" smtClean="0">
                <a:cs typeface="Times New Roman" pitchFamily="18" charset="0"/>
              </a:rPr>
              <a:t>اكتشف</a:t>
            </a:r>
            <a:r>
              <a:rPr lang="en-GB" sz="3600" dirty="0" smtClean="0">
                <a:cs typeface="Times New Roman" pitchFamily="18" charset="0"/>
              </a:rPr>
              <a:t> </a:t>
            </a:r>
            <a:r>
              <a:rPr lang="en-GB" sz="3600" dirty="0" err="1" smtClean="0">
                <a:cs typeface="Times New Roman" pitchFamily="18" charset="0"/>
              </a:rPr>
              <a:t>لماذا</a:t>
            </a:r>
            <a:r>
              <a:rPr lang="ar-JO" sz="3600" dirty="0" err="1" smtClean="0">
                <a:cs typeface="Times New Roman" pitchFamily="18" charset="0"/>
              </a:rPr>
              <a:t>.</a:t>
            </a:r>
            <a:r>
              <a:rPr lang="ar-JO" sz="3600" dirty="0" smtClean="0">
                <a:cs typeface="Times New Roman" pitchFamily="18" charset="0"/>
              </a:rPr>
              <a:t> الفائدة</a:t>
            </a:r>
            <a:r>
              <a:rPr lang="en-GB" sz="3600" dirty="0" smtClean="0">
                <a:cs typeface="Times New Roman" pitchFamily="18" charset="0"/>
              </a:rPr>
              <a:t> من </a:t>
            </a:r>
            <a:r>
              <a:rPr lang="en-GB" sz="3600" dirty="0" err="1" smtClean="0">
                <a:cs typeface="Times New Roman" pitchFamily="18" charset="0"/>
              </a:rPr>
              <a:t>خطة</a:t>
            </a:r>
            <a:r>
              <a:rPr lang="en-GB" sz="3600" dirty="0" smtClean="0">
                <a:cs typeface="Times New Roman" pitchFamily="18" charset="0"/>
              </a:rPr>
              <a:t> </a:t>
            </a:r>
            <a:r>
              <a:rPr lang="ar-JO" sz="3600" dirty="0" smtClean="0">
                <a:cs typeface="Times New Roman" pitchFamily="18" charset="0"/>
              </a:rPr>
              <a:t>ال</a:t>
            </a:r>
            <a:r>
              <a:rPr lang="en-GB" sz="3600" dirty="0" err="1" smtClean="0">
                <a:cs typeface="Times New Roman" pitchFamily="18" charset="0"/>
              </a:rPr>
              <a:t>عمل</a:t>
            </a:r>
            <a:r>
              <a:rPr lang="en-GB" sz="3600" dirty="0" smtClean="0">
                <a:cs typeface="Times New Roman" pitchFamily="18" charset="0"/>
              </a:rPr>
              <a:t> </a:t>
            </a:r>
            <a:r>
              <a:rPr lang="ar-JO" sz="3600" dirty="0" smtClean="0">
                <a:cs typeface="Times New Roman" pitchFamily="18" charset="0"/>
              </a:rPr>
              <a:t>ال</a:t>
            </a:r>
            <a:r>
              <a:rPr lang="en-GB" sz="3600" dirty="0" err="1" smtClean="0">
                <a:cs typeface="Times New Roman" pitchFamily="18" charset="0"/>
              </a:rPr>
              <a:t>مكتوبة</a:t>
            </a:r>
            <a:r>
              <a:rPr lang="en-GB" sz="3600" dirty="0" smtClean="0">
                <a:cs typeface="Times New Roman" pitchFamily="18" charset="0"/>
              </a:rPr>
              <a:t> ه</a:t>
            </a:r>
            <a:r>
              <a:rPr lang="ar-JO" sz="3600" dirty="0" smtClean="0">
                <a:cs typeface="Times New Roman" pitchFamily="18" charset="0"/>
              </a:rPr>
              <a:t>و</a:t>
            </a:r>
            <a:r>
              <a:rPr lang="en-GB" sz="3600" dirty="0" smtClean="0">
                <a:cs typeface="Times New Roman" pitchFamily="18" charset="0"/>
              </a:rPr>
              <a:t> </a:t>
            </a:r>
            <a:r>
              <a:rPr lang="en-GB" sz="3600" dirty="0" err="1" smtClean="0">
                <a:cs typeface="Times New Roman" pitchFamily="18" charset="0"/>
              </a:rPr>
              <a:t>أن</a:t>
            </a:r>
            <a:r>
              <a:rPr lang="ar-JO" sz="3600" dirty="0" smtClean="0">
                <a:cs typeface="Times New Roman" pitchFamily="18" charset="0"/>
              </a:rPr>
              <a:t>ه</a:t>
            </a:r>
            <a:r>
              <a:rPr lang="en-GB" sz="3600" dirty="0" smtClean="0">
                <a:cs typeface="Times New Roman" pitchFamily="18" charset="0"/>
              </a:rPr>
              <a:t> </a:t>
            </a:r>
            <a:r>
              <a:rPr lang="ar-JO" sz="3600" dirty="0" smtClean="0">
                <a:cs typeface="Times New Roman" pitchFamily="18" charset="0"/>
              </a:rPr>
              <a:t>يصبح </a:t>
            </a:r>
            <a:r>
              <a:rPr lang="en-GB" sz="3600" dirty="0" err="1" smtClean="0">
                <a:cs typeface="Times New Roman" pitchFamily="18" charset="0"/>
              </a:rPr>
              <a:t>لديك</a:t>
            </a:r>
            <a:r>
              <a:rPr lang="en-GB" sz="3600" dirty="0" smtClean="0">
                <a:cs typeface="Times New Roman" pitchFamily="18" charset="0"/>
              </a:rPr>
              <a:t> </a:t>
            </a:r>
            <a:r>
              <a:rPr lang="ar-JO" sz="3600" dirty="0" smtClean="0">
                <a:cs typeface="Times New Roman" pitchFamily="18" charset="0"/>
              </a:rPr>
              <a:t>اعمال منصوص عليها </a:t>
            </a:r>
            <a:r>
              <a:rPr lang="en-GB" sz="3600" dirty="0" err="1" smtClean="0">
                <a:cs typeface="Times New Roman" pitchFamily="18" charset="0"/>
              </a:rPr>
              <a:t>بوضوح</a:t>
            </a:r>
            <a:r>
              <a:rPr lang="en-GB" sz="3600" dirty="0" smtClean="0">
                <a:cs typeface="Times New Roman" pitchFamily="18" charset="0"/>
              </a:rPr>
              <a:t> </a:t>
            </a:r>
            <a:r>
              <a:rPr lang="ar-JO" sz="3600" dirty="0" smtClean="0">
                <a:cs typeface="Times New Roman" pitchFamily="18" charset="0"/>
              </a:rPr>
              <a:t>و</a:t>
            </a:r>
            <a:r>
              <a:rPr lang="en-GB" sz="3600" dirty="0" err="1" smtClean="0">
                <a:cs typeface="Times New Roman" pitchFamily="18" charset="0"/>
              </a:rPr>
              <a:t>توقعات</a:t>
            </a:r>
            <a:r>
              <a:rPr lang="en-GB" sz="3600" dirty="0" smtClean="0">
                <a:cs typeface="Times New Roman" pitchFamily="18" charset="0"/>
              </a:rPr>
              <a:t> </a:t>
            </a:r>
            <a:r>
              <a:rPr lang="ar-JO" sz="3600" dirty="0" smtClean="0">
                <a:cs typeface="Times New Roman" pitchFamily="18" charset="0"/>
              </a:rPr>
              <a:t>ل</a:t>
            </a:r>
            <a:r>
              <a:rPr lang="en-GB" sz="3600" dirty="0" err="1" smtClean="0">
                <a:cs typeface="Times New Roman" pitchFamily="18" charset="0"/>
              </a:rPr>
              <a:t>لأداء</a:t>
            </a:r>
            <a:r>
              <a:rPr lang="en-GB" sz="3600" dirty="0" smtClean="0">
                <a:cs typeface="Times New Roman" pitchFamily="18" charset="0"/>
              </a:rPr>
              <a:t> </a:t>
            </a:r>
            <a:r>
              <a:rPr lang="ar-JO" sz="3600" dirty="0" smtClean="0">
                <a:cs typeface="Times New Roman" pitchFamily="18" charset="0"/>
              </a:rPr>
              <a:t>تساعدك على</a:t>
            </a:r>
            <a:r>
              <a:rPr lang="en-GB" sz="3600" dirty="0" smtClean="0">
                <a:cs typeface="Times New Roman" pitchFamily="18" charset="0"/>
              </a:rPr>
              <a:t> التقييم. </a:t>
            </a:r>
          </a:p>
          <a:p>
            <a:pPr marL="0" indent="0" algn="r" rtl="1">
              <a:buNone/>
            </a:pPr>
            <a:r>
              <a:rPr lang="en-GB" sz="3600" dirty="0" smtClean="0">
                <a:cs typeface="Times New Roman" pitchFamily="18" charset="0"/>
              </a:rPr>
              <a:t> </a:t>
            </a:r>
          </a:p>
          <a:p>
            <a:pPr marL="0" indent="0" algn="r" rtl="1">
              <a:buNone/>
            </a:pPr>
            <a:r>
              <a:rPr lang="ar-JO" sz="3600" b="1" dirty="0" smtClean="0">
                <a:cs typeface="Times New Roman" pitchFamily="18" charset="0"/>
              </a:rPr>
              <a:t>هل </a:t>
            </a:r>
            <a:r>
              <a:rPr lang="en-GB" sz="3600" b="1" dirty="0" err="1" smtClean="0">
                <a:cs typeface="Times New Roman" pitchFamily="18" charset="0"/>
              </a:rPr>
              <a:t>تحتاج</a:t>
            </a:r>
            <a:r>
              <a:rPr lang="en-GB" sz="3600" b="1" dirty="0" smtClean="0">
                <a:cs typeface="Times New Roman" pitchFamily="18" charset="0"/>
              </a:rPr>
              <a:t> </a:t>
            </a:r>
            <a:r>
              <a:rPr lang="ar-JO" sz="3600" b="1" dirty="0" smtClean="0">
                <a:cs typeface="Times New Roman" pitchFamily="18" charset="0"/>
              </a:rPr>
              <a:t>ال</a:t>
            </a:r>
            <a:r>
              <a:rPr lang="en-GB" sz="3600" b="1" dirty="0" err="1" smtClean="0">
                <a:cs typeface="Times New Roman" pitchFamily="18" charset="0"/>
              </a:rPr>
              <a:t>استراتيجية</a:t>
            </a:r>
            <a:r>
              <a:rPr lang="en-GB" sz="3600" b="1" dirty="0" smtClean="0">
                <a:cs typeface="Times New Roman" pitchFamily="18" charset="0"/>
              </a:rPr>
              <a:t> </a:t>
            </a:r>
            <a:r>
              <a:rPr lang="en-GB" sz="3600" b="1" dirty="0" err="1" smtClean="0">
                <a:cs typeface="Times New Roman" pitchFamily="18" charset="0"/>
              </a:rPr>
              <a:t>إلى</a:t>
            </a:r>
            <a:r>
              <a:rPr lang="en-GB" sz="3600" b="1" dirty="0" smtClean="0">
                <a:cs typeface="Times New Roman" pitchFamily="18" charset="0"/>
              </a:rPr>
              <a:t> </a:t>
            </a:r>
            <a:r>
              <a:rPr lang="en-GB" sz="3600" b="1" dirty="0" err="1" smtClean="0">
                <a:cs typeface="Times New Roman" pitchFamily="18" charset="0"/>
              </a:rPr>
              <a:t>تغيير</a:t>
            </a:r>
            <a:r>
              <a:rPr lang="en-GB" sz="3600" b="1" dirty="0" smtClean="0">
                <a:cs typeface="Times New Roman" pitchFamily="18" charset="0"/>
              </a:rPr>
              <a:t>؟ </a:t>
            </a:r>
            <a:r>
              <a:rPr lang="en-GB" sz="3600" dirty="0" err="1" smtClean="0">
                <a:cs typeface="Times New Roman" pitchFamily="18" charset="0"/>
              </a:rPr>
              <a:t>إذا</a:t>
            </a:r>
            <a:r>
              <a:rPr lang="en-GB" sz="3600" dirty="0" smtClean="0">
                <a:cs typeface="Times New Roman" pitchFamily="18" charset="0"/>
              </a:rPr>
              <a:t> </a:t>
            </a:r>
            <a:r>
              <a:rPr lang="ar-JO" sz="3600" dirty="0" smtClean="0">
                <a:cs typeface="Times New Roman" pitchFamily="18" charset="0"/>
              </a:rPr>
              <a:t>جرت الامور بشكل جيد، عندها انشر </a:t>
            </a:r>
            <a:r>
              <a:rPr lang="en-GB" sz="3600" dirty="0" err="1" smtClean="0">
                <a:cs typeface="Times New Roman" pitchFamily="18" charset="0"/>
              </a:rPr>
              <a:t>انتصارات</a:t>
            </a:r>
            <a:r>
              <a:rPr lang="ar-JO" sz="3600" dirty="0" smtClean="0">
                <a:cs typeface="Times New Roman" pitchFamily="18" charset="0"/>
              </a:rPr>
              <a:t>ك،</a:t>
            </a:r>
            <a:r>
              <a:rPr lang="en-GB" sz="3600" dirty="0" smtClean="0">
                <a:cs typeface="Times New Roman" pitchFamily="18" charset="0"/>
              </a:rPr>
              <a:t> و</a:t>
            </a:r>
            <a:r>
              <a:rPr lang="ar-JO" sz="3600" dirty="0" smtClean="0">
                <a:cs typeface="Times New Roman" pitchFamily="18" charset="0"/>
              </a:rPr>
              <a:t>اظهر </a:t>
            </a:r>
            <a:r>
              <a:rPr lang="en-GB" sz="3600" dirty="0" err="1" smtClean="0">
                <a:cs typeface="Times New Roman" pitchFamily="18" charset="0"/>
              </a:rPr>
              <a:t>التقدم</a:t>
            </a:r>
            <a:r>
              <a:rPr lang="en-GB" sz="3600" dirty="0" smtClean="0">
                <a:cs typeface="Times New Roman" pitchFamily="18" charset="0"/>
              </a:rPr>
              <a:t> </a:t>
            </a:r>
            <a:r>
              <a:rPr lang="en-GB" sz="3600" dirty="0" err="1" smtClean="0">
                <a:cs typeface="Times New Roman" pitchFamily="18" charset="0"/>
              </a:rPr>
              <a:t>الذي</a:t>
            </a:r>
            <a:r>
              <a:rPr lang="en-GB" sz="3600" dirty="0" smtClean="0">
                <a:cs typeface="Times New Roman" pitchFamily="18" charset="0"/>
              </a:rPr>
              <a:t> </a:t>
            </a:r>
            <a:r>
              <a:rPr lang="en-GB" sz="3600" dirty="0" err="1" smtClean="0">
                <a:cs typeface="Times New Roman" pitchFamily="18" charset="0"/>
              </a:rPr>
              <a:t>أحرزت</a:t>
            </a:r>
            <a:r>
              <a:rPr lang="ar-JO" sz="3600" dirty="0" smtClean="0">
                <a:cs typeface="Times New Roman" pitchFamily="18" charset="0"/>
              </a:rPr>
              <a:t>ه</a:t>
            </a:r>
            <a:r>
              <a:rPr lang="en-GB" sz="3600" dirty="0" smtClean="0">
                <a:cs typeface="Times New Roman" pitchFamily="18" charset="0"/>
              </a:rPr>
              <a:t> </a:t>
            </a:r>
            <a:r>
              <a:rPr lang="en-GB" sz="3600" dirty="0" err="1" smtClean="0">
                <a:cs typeface="Times New Roman" pitchFamily="18" charset="0"/>
              </a:rPr>
              <a:t>نحو</a:t>
            </a:r>
            <a:r>
              <a:rPr lang="en-GB" sz="3600" dirty="0" smtClean="0">
                <a:cs typeface="Times New Roman" pitchFamily="18" charset="0"/>
              </a:rPr>
              <a:t> </a:t>
            </a:r>
            <a:r>
              <a:rPr lang="en-GB" sz="3600" dirty="0" err="1" smtClean="0">
                <a:cs typeface="Times New Roman" pitchFamily="18" charset="0"/>
              </a:rPr>
              <a:t>هدفك</a:t>
            </a:r>
            <a:r>
              <a:rPr lang="ar-JO" sz="3600" dirty="0" err="1" smtClean="0">
                <a:cs typeface="Times New Roman" pitchFamily="18" charset="0"/>
              </a:rPr>
              <a:t>.</a:t>
            </a:r>
            <a:r>
              <a:rPr lang="ar-JO" sz="3600" dirty="0" smtClean="0">
                <a:cs typeface="Times New Roman" pitchFamily="18" charset="0"/>
              </a:rPr>
              <a:t> جد</a:t>
            </a:r>
            <a:r>
              <a:rPr lang="en-GB" sz="3600" dirty="0" smtClean="0">
                <a:cs typeface="Times New Roman" pitchFamily="18" charset="0"/>
              </a:rPr>
              <a:t> </a:t>
            </a:r>
            <a:r>
              <a:rPr lang="ar-JO" sz="3600" dirty="0" smtClean="0">
                <a:cs typeface="Times New Roman" pitchFamily="18" charset="0"/>
              </a:rPr>
              <a:t>ال</a:t>
            </a:r>
            <a:r>
              <a:rPr lang="en-GB" sz="3600" dirty="0" err="1" smtClean="0">
                <a:cs typeface="Times New Roman" pitchFamily="18" charset="0"/>
              </a:rPr>
              <a:t>سبل</a:t>
            </a:r>
            <a:r>
              <a:rPr lang="en-GB" sz="3600" dirty="0" smtClean="0">
                <a:cs typeface="Times New Roman" pitchFamily="18" charset="0"/>
              </a:rPr>
              <a:t> </a:t>
            </a:r>
            <a:r>
              <a:rPr lang="ar-JO" sz="3600" dirty="0" err="1" smtClean="0">
                <a:cs typeface="Times New Roman" pitchFamily="18" charset="0"/>
              </a:rPr>
              <a:t>للأعتراف</a:t>
            </a:r>
            <a:r>
              <a:rPr lang="ar-JO" sz="3600" dirty="0" smtClean="0">
                <a:cs typeface="Times New Roman" pitchFamily="18" charset="0"/>
              </a:rPr>
              <a:t> ب</a:t>
            </a:r>
            <a:r>
              <a:rPr lang="en-GB" sz="3600" dirty="0" err="1" smtClean="0">
                <a:cs typeface="Times New Roman" pitchFamily="18" charset="0"/>
              </a:rPr>
              <a:t>عمل</a:t>
            </a:r>
            <a:r>
              <a:rPr lang="en-GB" sz="3600" dirty="0" smtClean="0">
                <a:cs typeface="Times New Roman" pitchFamily="18" charset="0"/>
              </a:rPr>
              <a:t> المتطوعين. </a:t>
            </a:r>
          </a:p>
          <a:p>
            <a:pPr marL="0" indent="0" algn="r" rtl="1">
              <a:buNone/>
            </a:pPr>
            <a:r>
              <a:rPr lang="en-GB" sz="3600" dirty="0" smtClean="0">
                <a:cs typeface="Times New Roman" pitchFamily="18" charset="0"/>
              </a:rPr>
              <a:t> </a:t>
            </a:r>
          </a:p>
          <a:p>
            <a:pPr marL="0" indent="0" algn="r" rtl="1">
              <a:buNone/>
            </a:pPr>
            <a:r>
              <a:rPr lang="ar-JO" sz="3600" b="1" dirty="0" smtClean="0">
                <a:cs typeface="Times New Roman" pitchFamily="18" charset="0"/>
              </a:rPr>
              <a:t>هل </a:t>
            </a:r>
            <a:r>
              <a:rPr lang="en-GB" sz="3600" b="1" dirty="0" err="1" smtClean="0">
                <a:cs typeface="Times New Roman" pitchFamily="18" charset="0"/>
              </a:rPr>
              <a:t>تغيرت</a:t>
            </a:r>
            <a:r>
              <a:rPr lang="en-GB" sz="3600" b="1" dirty="0" smtClean="0">
                <a:cs typeface="Times New Roman" pitchFamily="18" charset="0"/>
              </a:rPr>
              <a:t> البيئة؟ </a:t>
            </a:r>
            <a:r>
              <a:rPr lang="ar-JO" sz="3600" dirty="0" smtClean="0">
                <a:cs typeface="Times New Roman" pitchFamily="18" charset="0"/>
              </a:rPr>
              <a:t>هل </a:t>
            </a:r>
            <a:r>
              <a:rPr lang="en-GB" sz="3600" dirty="0" err="1" smtClean="0">
                <a:cs typeface="Times New Roman" pitchFamily="18" charset="0"/>
              </a:rPr>
              <a:t>هناك</a:t>
            </a:r>
            <a:r>
              <a:rPr lang="en-GB" sz="3600" dirty="0" smtClean="0">
                <a:cs typeface="Times New Roman" pitchFamily="18" charset="0"/>
              </a:rPr>
              <a:t> فرصا </a:t>
            </a:r>
            <a:r>
              <a:rPr lang="en-GB" sz="3600" dirty="0" err="1" smtClean="0">
                <a:cs typeface="Times New Roman" pitchFamily="18" charset="0"/>
              </a:rPr>
              <a:t>جديدة</a:t>
            </a:r>
            <a:r>
              <a:rPr lang="en-GB" sz="3600" dirty="0" smtClean="0">
                <a:cs typeface="Times New Roman" pitchFamily="18" charset="0"/>
              </a:rPr>
              <a:t> </a:t>
            </a:r>
            <a:r>
              <a:rPr lang="ar-JO" sz="3600" dirty="0" smtClean="0">
                <a:cs typeface="Times New Roman" pitchFamily="18" charset="0"/>
              </a:rPr>
              <a:t>شاغرة </a:t>
            </a:r>
            <a:r>
              <a:rPr lang="en-GB" sz="3600" dirty="0" err="1" smtClean="0">
                <a:cs typeface="Times New Roman" pitchFamily="18" charset="0"/>
              </a:rPr>
              <a:t>يمكنك</a:t>
            </a:r>
            <a:r>
              <a:rPr lang="en-GB" sz="3600" dirty="0" smtClean="0">
                <a:cs typeface="Times New Roman" pitchFamily="18" charset="0"/>
              </a:rPr>
              <a:t> الآن </a:t>
            </a:r>
            <a:r>
              <a:rPr lang="en-GB" sz="3600" dirty="0" err="1" smtClean="0">
                <a:cs typeface="Times New Roman" pitchFamily="18" charset="0"/>
              </a:rPr>
              <a:t>الاستفادة</a:t>
            </a:r>
            <a:r>
              <a:rPr lang="en-GB" sz="3600" dirty="0" smtClean="0">
                <a:cs typeface="Times New Roman" pitchFamily="18" charset="0"/>
              </a:rPr>
              <a:t> </a:t>
            </a:r>
            <a:r>
              <a:rPr lang="en-GB" sz="3600" dirty="0" err="1" smtClean="0">
                <a:cs typeface="Times New Roman" pitchFamily="18" charset="0"/>
              </a:rPr>
              <a:t>من</a:t>
            </a:r>
            <a:r>
              <a:rPr lang="ar-JO" sz="3600" dirty="0" smtClean="0">
                <a:cs typeface="Times New Roman" pitchFamily="18" charset="0"/>
              </a:rPr>
              <a:t>ها</a:t>
            </a:r>
            <a:r>
              <a:rPr lang="en-GB" sz="3600" dirty="0" smtClean="0">
                <a:cs typeface="Times New Roman" pitchFamily="18" charset="0"/>
              </a:rPr>
              <a:t>؟ </a:t>
            </a:r>
            <a:r>
              <a:rPr lang="ar-JO" sz="3600" dirty="0" smtClean="0">
                <a:cs typeface="Times New Roman" pitchFamily="18" charset="0"/>
              </a:rPr>
              <a:t>هل </a:t>
            </a:r>
            <a:r>
              <a:rPr lang="en-GB" sz="3600" dirty="0" err="1" smtClean="0">
                <a:cs typeface="Times New Roman" pitchFamily="18" charset="0"/>
              </a:rPr>
              <a:t>هناك</a:t>
            </a:r>
            <a:r>
              <a:rPr lang="en-GB" sz="3600" dirty="0" smtClean="0">
                <a:cs typeface="Times New Roman" pitchFamily="18" charset="0"/>
              </a:rPr>
              <a:t> تهديدات جديدة </a:t>
            </a:r>
            <a:r>
              <a:rPr lang="en-GB" sz="3600" dirty="0" err="1" smtClean="0">
                <a:cs typeface="Times New Roman" pitchFamily="18" charset="0"/>
              </a:rPr>
              <a:t>في</a:t>
            </a:r>
            <a:r>
              <a:rPr lang="en-GB" sz="3600" dirty="0" smtClean="0">
                <a:cs typeface="Times New Roman" pitchFamily="18" charset="0"/>
              </a:rPr>
              <a:t> </a:t>
            </a:r>
            <a:r>
              <a:rPr lang="en-GB" sz="3600" dirty="0" err="1" smtClean="0">
                <a:cs typeface="Times New Roman" pitchFamily="18" charset="0"/>
              </a:rPr>
              <a:t>الأفق</a:t>
            </a:r>
            <a:r>
              <a:rPr lang="en-GB" sz="3600" dirty="0" smtClean="0">
                <a:cs typeface="Times New Roman" pitchFamily="18" charset="0"/>
              </a:rPr>
              <a:t>؟ </a:t>
            </a:r>
            <a:r>
              <a:rPr lang="en-GB" sz="3600" dirty="0" err="1" smtClean="0">
                <a:cs typeface="Times New Roman" pitchFamily="18" charset="0"/>
              </a:rPr>
              <a:t>هل</a:t>
            </a:r>
            <a:r>
              <a:rPr lang="en-GB" sz="3600" dirty="0" smtClean="0">
                <a:cs typeface="Times New Roman" pitchFamily="18" charset="0"/>
              </a:rPr>
              <a:t> </a:t>
            </a:r>
            <a:r>
              <a:rPr lang="ar-JO" sz="3600" dirty="0" smtClean="0">
                <a:cs typeface="Times New Roman" pitchFamily="18" charset="0"/>
              </a:rPr>
              <a:t>ت</a:t>
            </a:r>
            <a:r>
              <a:rPr lang="en-GB" sz="3600" dirty="0" err="1" smtClean="0">
                <a:cs typeface="Times New Roman" pitchFamily="18" charset="0"/>
              </a:rPr>
              <a:t>واصل</a:t>
            </a:r>
            <a:r>
              <a:rPr lang="en-GB" sz="3600" dirty="0" smtClean="0">
                <a:cs typeface="Times New Roman" pitchFamily="18" charset="0"/>
              </a:rPr>
              <a:t> </a:t>
            </a:r>
            <a:r>
              <a:rPr lang="en-GB" sz="3600" dirty="0" err="1" smtClean="0">
                <a:cs typeface="Times New Roman" pitchFamily="18" charset="0"/>
              </a:rPr>
              <a:t>إشراك</a:t>
            </a:r>
            <a:r>
              <a:rPr lang="en-GB" sz="3600" dirty="0" smtClean="0">
                <a:cs typeface="Times New Roman" pitchFamily="18" charset="0"/>
              </a:rPr>
              <a:t> </a:t>
            </a:r>
            <a:r>
              <a:rPr lang="ar-JO" sz="3600" dirty="0" smtClean="0">
                <a:cs typeface="Times New Roman" pitchFamily="18" charset="0"/>
              </a:rPr>
              <a:t>اناسا</a:t>
            </a:r>
            <a:r>
              <a:rPr lang="en-GB" sz="3600" dirty="0" smtClean="0">
                <a:cs typeface="Times New Roman" pitchFamily="18" charset="0"/>
              </a:rPr>
              <a:t> </a:t>
            </a:r>
            <a:r>
              <a:rPr lang="ar-JO" sz="3600" dirty="0" smtClean="0">
                <a:cs typeface="Times New Roman" pitchFamily="18" charset="0"/>
              </a:rPr>
              <a:t>جدد</a:t>
            </a:r>
            <a:r>
              <a:rPr lang="en-GB" sz="3600" dirty="0" smtClean="0">
                <a:cs typeface="Times New Roman" pitchFamily="18" charset="0"/>
              </a:rPr>
              <a:t> </a:t>
            </a:r>
            <a:r>
              <a:rPr lang="ar-JO" sz="3600" dirty="0" smtClean="0">
                <a:cs typeface="Times New Roman" pitchFamily="18" charset="0"/>
              </a:rPr>
              <a:t>في منطقتك أم تعود</a:t>
            </a:r>
            <a:r>
              <a:rPr lang="en-GB" sz="3600" dirty="0" smtClean="0">
                <a:cs typeface="Times New Roman" pitchFamily="18" charset="0"/>
              </a:rPr>
              <a:t> إلى نفس الناس باستمرار ؟ </a:t>
            </a:r>
            <a:r>
              <a:rPr lang="en-US" sz="3600" dirty="0" smtClean="0">
                <a:latin typeface="Times New Roman" pitchFamily="18" charset="0"/>
                <a:cs typeface="Times New Roman" pitchFamily="18" charset="0"/>
              </a:rPr>
              <a:t> </a:t>
            </a:r>
          </a:p>
          <a:p>
            <a:pPr algn="r" rtl="1"/>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1417638"/>
          </a:xfrm>
        </p:spPr>
        <p:txBody>
          <a:bodyPr/>
          <a:lstStyle/>
          <a:p>
            <a:pPr rtl="1" eaLnBrk="1" hangingPunct="1"/>
            <a:r>
              <a:rPr lang="en-GB" sz="4000" b="1" dirty="0" smtClean="0"/>
              <a:t>ثمانية خطوات في</a:t>
            </a:r>
            <a:r>
              <a:rPr lang="en-GB" sz="4000" b="1" dirty="0"/>
              <a:t> عملية التحول التنظيمي </a:t>
            </a:r>
          </a:p>
        </p:txBody>
      </p:sp>
      <p:sp>
        <p:nvSpPr>
          <p:cNvPr id="712707" name="Rectangle 3"/>
          <p:cNvSpPr>
            <a:spLocks noGrp="1" noChangeArrowheads="1"/>
          </p:cNvSpPr>
          <p:nvPr>
            <p:ph type="body" idx="1"/>
          </p:nvPr>
        </p:nvSpPr>
        <p:spPr>
          <a:xfrm>
            <a:off x="671514" y="2133600"/>
            <a:ext cx="8329642" cy="4343400"/>
          </a:xfrm>
        </p:spPr>
        <p:txBody>
          <a:bodyPr>
            <a:normAutofit fontScale="98804"/>
          </a:bodyPr>
          <a:lstStyle/>
          <a:p>
            <a:pPr marL="628650" indent="-628650" algn="r" rtl="1" eaLnBrk="1" hangingPunct="1">
              <a:lnSpc>
                <a:spcPct val="80000"/>
              </a:lnSpc>
              <a:buFont typeface="+mj-lt"/>
              <a:buAutoNum type="arabicPeriod"/>
            </a:pPr>
            <a:r>
              <a:rPr lang="ar-JO" dirty="0" smtClean="0">
                <a:latin typeface="Times New Roman" pitchFamily="18" charset="0"/>
              </a:rPr>
              <a:t>خلق </a:t>
            </a:r>
            <a:r>
              <a:rPr lang="en-GB" dirty="0" err="1" smtClean="0">
                <a:latin typeface="Times New Roman" pitchFamily="18" charset="0"/>
              </a:rPr>
              <a:t>الشعور</a:t>
            </a:r>
            <a:r>
              <a:rPr lang="en-GB" dirty="0" smtClean="0">
                <a:latin typeface="Times New Roman" pitchFamily="18" charset="0"/>
              </a:rPr>
              <a:t> </a:t>
            </a:r>
            <a:r>
              <a:rPr lang="en-GB" b="1" dirty="0" smtClean="0">
                <a:latin typeface="Times New Roman" pitchFamily="18" charset="0"/>
              </a:rPr>
              <a:t>ب</a:t>
            </a:r>
            <a:r>
              <a:rPr lang="ar-JO" b="1" dirty="0" err="1" smtClean="0">
                <a:latin typeface="Times New Roman" pitchFamily="18" charset="0"/>
              </a:rPr>
              <a:t>الأ</a:t>
            </a:r>
            <a:r>
              <a:rPr lang="en-GB" b="1" dirty="0" err="1" smtClean="0">
                <a:latin typeface="Times New Roman" pitchFamily="18" charset="0"/>
              </a:rPr>
              <a:t>همية</a:t>
            </a:r>
            <a:r>
              <a:rPr lang="en-GB" dirty="0" smtClean="0">
                <a:latin typeface="Times New Roman" pitchFamily="18" charset="0"/>
              </a:rPr>
              <a:t> </a:t>
            </a:r>
          </a:p>
          <a:p>
            <a:pPr marL="628650" indent="-628650" algn="r" rtl="1" eaLnBrk="1" hangingPunct="1">
              <a:lnSpc>
                <a:spcPct val="80000"/>
              </a:lnSpc>
              <a:buFont typeface="+mj-lt"/>
              <a:buAutoNum type="arabicPeriod"/>
            </a:pPr>
            <a:r>
              <a:rPr lang="ar-JO" b="1" dirty="0" smtClean="0">
                <a:latin typeface="Times New Roman" pitchFamily="18" charset="0"/>
              </a:rPr>
              <a:t>تحالفات قوية وموجهة</a:t>
            </a:r>
            <a:endParaRPr lang="en-GB" b="1" dirty="0" smtClean="0">
              <a:latin typeface="Times New Roman" pitchFamily="18" charset="0"/>
            </a:endParaRPr>
          </a:p>
          <a:p>
            <a:pPr marL="628650" indent="-628650" algn="r" rtl="1" eaLnBrk="1" hangingPunct="1">
              <a:lnSpc>
                <a:spcPct val="80000"/>
              </a:lnSpc>
              <a:buFont typeface="+mj-lt"/>
              <a:buAutoNum type="arabicPeriod"/>
            </a:pPr>
            <a:r>
              <a:rPr lang="ar-JO" dirty="0" smtClean="0">
                <a:latin typeface="Times New Roman" pitchFamily="18" charset="0"/>
              </a:rPr>
              <a:t>انشاء </a:t>
            </a:r>
            <a:r>
              <a:rPr lang="ar-JO" b="1" dirty="0" smtClean="0">
                <a:latin typeface="Times New Roman" pitchFamily="18" charset="0"/>
              </a:rPr>
              <a:t>ال</a:t>
            </a:r>
            <a:r>
              <a:rPr lang="en-GB" b="1" dirty="0" err="1" smtClean="0">
                <a:latin typeface="Times New Roman" pitchFamily="18" charset="0"/>
              </a:rPr>
              <a:t>رؤية</a:t>
            </a:r>
            <a:r>
              <a:rPr lang="en-GB" b="1" dirty="0" smtClean="0">
                <a:latin typeface="Times New Roman" pitchFamily="18" charset="0"/>
              </a:rPr>
              <a:t> </a:t>
            </a:r>
          </a:p>
          <a:p>
            <a:pPr marL="628650" indent="-628650" algn="r" rtl="1" eaLnBrk="1" hangingPunct="1">
              <a:lnSpc>
                <a:spcPct val="80000"/>
              </a:lnSpc>
              <a:buFont typeface="+mj-lt"/>
              <a:buAutoNum type="arabicPeriod"/>
            </a:pPr>
            <a:r>
              <a:rPr lang="ar-JO" b="1" dirty="0" smtClean="0">
                <a:latin typeface="Times New Roman" pitchFamily="18" charset="0"/>
              </a:rPr>
              <a:t>التواصل </a:t>
            </a:r>
            <a:r>
              <a:rPr lang="ar-JO" dirty="0" smtClean="0">
                <a:latin typeface="Times New Roman" pitchFamily="18" charset="0"/>
              </a:rPr>
              <a:t>مع ال</a:t>
            </a:r>
            <a:r>
              <a:rPr lang="en-GB" dirty="0" err="1" smtClean="0">
                <a:latin typeface="Times New Roman" pitchFamily="18" charset="0"/>
              </a:rPr>
              <a:t>رؤية</a:t>
            </a:r>
            <a:r>
              <a:rPr lang="en-GB" dirty="0" smtClean="0">
                <a:latin typeface="Times New Roman" pitchFamily="18" charset="0"/>
              </a:rPr>
              <a:t> </a:t>
            </a:r>
          </a:p>
          <a:p>
            <a:pPr marL="628650" indent="-628650" algn="r" rtl="1" eaLnBrk="1" hangingPunct="1">
              <a:lnSpc>
                <a:spcPct val="80000"/>
              </a:lnSpc>
              <a:buFont typeface="+mj-lt"/>
              <a:buAutoNum type="arabicPeriod"/>
            </a:pPr>
            <a:r>
              <a:rPr lang="ar-JO" b="1" dirty="0" smtClean="0">
                <a:latin typeface="Times New Roman" pitchFamily="18" charset="0"/>
              </a:rPr>
              <a:t>تمكين </a:t>
            </a:r>
            <a:r>
              <a:rPr lang="en-GB" dirty="0" err="1" smtClean="0">
                <a:latin typeface="Times New Roman" pitchFamily="18" charset="0"/>
              </a:rPr>
              <a:t>الآخرين</a:t>
            </a:r>
            <a:r>
              <a:rPr lang="en-GB" dirty="0" smtClean="0">
                <a:latin typeface="Times New Roman" pitchFamily="18" charset="0"/>
              </a:rPr>
              <a:t> </a:t>
            </a:r>
            <a:r>
              <a:rPr lang="ar-JO" dirty="0" smtClean="0">
                <a:latin typeface="Times New Roman" pitchFamily="18" charset="0"/>
              </a:rPr>
              <a:t>للعمل على ال</a:t>
            </a:r>
            <a:r>
              <a:rPr lang="en-GB" dirty="0" err="1" smtClean="0">
                <a:latin typeface="Times New Roman" pitchFamily="18" charset="0"/>
              </a:rPr>
              <a:t>رؤية</a:t>
            </a:r>
            <a:r>
              <a:rPr lang="en-GB" dirty="0" smtClean="0">
                <a:latin typeface="Times New Roman" pitchFamily="18" charset="0"/>
              </a:rPr>
              <a:t> </a:t>
            </a:r>
          </a:p>
          <a:p>
            <a:pPr marL="628650" indent="-628650" algn="r" rtl="1" eaLnBrk="1" hangingPunct="1">
              <a:lnSpc>
                <a:spcPct val="80000"/>
              </a:lnSpc>
              <a:buFont typeface="+mj-lt"/>
              <a:buAutoNum type="arabicPeriod"/>
            </a:pPr>
            <a:r>
              <a:rPr lang="ar-JO" dirty="0" smtClean="0">
                <a:latin typeface="Times New Roman" pitchFamily="18" charset="0"/>
              </a:rPr>
              <a:t>انشاء انتصارات </a:t>
            </a:r>
            <a:r>
              <a:rPr lang="ar-JO" b="1" dirty="0" smtClean="0">
                <a:latin typeface="Times New Roman" pitchFamily="18" charset="0"/>
              </a:rPr>
              <a:t>على المدى القصير</a:t>
            </a:r>
            <a:r>
              <a:rPr lang="en-GB" b="1" dirty="0" smtClean="0">
                <a:latin typeface="Times New Roman" pitchFamily="18" charset="0"/>
              </a:rPr>
              <a:t> </a:t>
            </a:r>
          </a:p>
          <a:p>
            <a:pPr marL="628650" indent="-628650" algn="r" rtl="1" eaLnBrk="1" hangingPunct="1">
              <a:lnSpc>
                <a:spcPct val="80000"/>
              </a:lnSpc>
              <a:buFont typeface="+mj-lt"/>
              <a:buAutoNum type="arabicPeriod"/>
            </a:pPr>
            <a:r>
              <a:rPr lang="ar-JO" dirty="0" smtClean="0">
                <a:latin typeface="Times New Roman" pitchFamily="18" charset="0"/>
              </a:rPr>
              <a:t>أ</a:t>
            </a:r>
            <a:r>
              <a:rPr lang="en-GB" dirty="0" err="1" smtClean="0">
                <a:latin typeface="Times New Roman" pitchFamily="18" charset="0"/>
              </a:rPr>
              <a:t>نت</a:t>
            </a:r>
            <a:r>
              <a:rPr lang="ar-JO" dirty="0" smtClean="0">
                <a:latin typeface="Times New Roman" pitchFamily="18" charset="0"/>
              </a:rPr>
              <a:t>ا</a:t>
            </a:r>
            <a:r>
              <a:rPr lang="en-GB" dirty="0" smtClean="0">
                <a:latin typeface="Times New Roman" pitchFamily="18" charset="0"/>
              </a:rPr>
              <a:t>ج المزيد من </a:t>
            </a:r>
            <a:r>
              <a:rPr lang="en-GB" dirty="0" err="1" smtClean="0">
                <a:latin typeface="Times New Roman" pitchFamily="18" charset="0"/>
              </a:rPr>
              <a:t>التغيير</a:t>
            </a:r>
            <a:r>
              <a:rPr lang="en-GB" dirty="0" smtClean="0">
                <a:latin typeface="Times New Roman" pitchFamily="18" charset="0"/>
              </a:rPr>
              <a:t> </a:t>
            </a:r>
            <a:r>
              <a:rPr lang="en-GB" b="1" dirty="0" smtClean="0">
                <a:latin typeface="Times New Roman" pitchFamily="18" charset="0"/>
              </a:rPr>
              <a:t>و</a:t>
            </a:r>
            <a:r>
              <a:rPr lang="ar-JO" b="1" dirty="0" smtClean="0">
                <a:latin typeface="Times New Roman" pitchFamily="18" charset="0"/>
              </a:rPr>
              <a:t>ت</a:t>
            </a:r>
            <a:r>
              <a:rPr lang="en-GB" b="1" dirty="0" err="1" smtClean="0">
                <a:latin typeface="Times New Roman" pitchFamily="18" charset="0"/>
              </a:rPr>
              <a:t>عز</a:t>
            </a:r>
            <a:r>
              <a:rPr lang="ar-JO" b="1" dirty="0" smtClean="0">
                <a:latin typeface="Times New Roman" pitchFamily="18" charset="0"/>
              </a:rPr>
              <a:t>ي</a:t>
            </a:r>
            <a:r>
              <a:rPr lang="en-GB" b="1" dirty="0" smtClean="0">
                <a:latin typeface="Times New Roman" pitchFamily="18" charset="0"/>
              </a:rPr>
              <a:t>ز التحسينات </a:t>
            </a:r>
          </a:p>
          <a:p>
            <a:pPr marL="628650" indent="-628650" algn="r" rtl="1" eaLnBrk="1" hangingPunct="1">
              <a:lnSpc>
                <a:spcPct val="80000"/>
              </a:lnSpc>
              <a:buFont typeface="+mj-lt"/>
              <a:buAutoNum type="arabicPeriod"/>
            </a:pPr>
            <a:r>
              <a:rPr lang="ar-JO" dirty="0" err="1" smtClean="0">
                <a:latin typeface="Times New Roman" pitchFamily="18" charset="0"/>
              </a:rPr>
              <a:t>مأسسة</a:t>
            </a:r>
            <a:r>
              <a:rPr lang="ar-JO" dirty="0" smtClean="0">
                <a:latin typeface="Times New Roman" pitchFamily="18" charset="0"/>
              </a:rPr>
              <a:t> </a:t>
            </a:r>
            <a:r>
              <a:rPr lang="en-GB" dirty="0" err="1" smtClean="0">
                <a:latin typeface="Times New Roman" pitchFamily="18" charset="0"/>
              </a:rPr>
              <a:t>نهج</a:t>
            </a:r>
            <a:r>
              <a:rPr lang="en-GB" dirty="0" smtClean="0">
                <a:latin typeface="Times New Roman" pitchFamily="18" charset="0"/>
              </a:rPr>
              <a:t> </a:t>
            </a:r>
            <a:r>
              <a:rPr lang="en-GB" dirty="0" err="1" smtClean="0">
                <a:latin typeface="Times New Roman" pitchFamily="18" charset="0"/>
              </a:rPr>
              <a:t>جديد</a:t>
            </a:r>
            <a:r>
              <a:rPr lang="ar-JO" dirty="0" smtClean="0">
                <a:latin typeface="Times New Roman" pitchFamily="18" charset="0"/>
              </a:rPr>
              <a:t>ة</a:t>
            </a:r>
            <a:endParaRPr lang="en-US" sz="2800" dirty="0" smtClean="0"/>
          </a:p>
        </p:txBody>
      </p:sp>
      <p:pic>
        <p:nvPicPr>
          <p:cNvPr id="4" name="Picture 3" descr="Seattle-2-300x271.jpg"/>
          <p:cNvPicPr>
            <a:picLocks noChangeAspect="1"/>
          </p:cNvPicPr>
          <p:nvPr/>
        </p:nvPicPr>
        <p:blipFill>
          <a:blip r:embed="rId3" cstate="print"/>
          <a:stretch>
            <a:fillRect/>
          </a:stretch>
        </p:blipFill>
        <p:spPr>
          <a:xfrm>
            <a:off x="428596" y="1295400"/>
            <a:ext cx="2857500" cy="25812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2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27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27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27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27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27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270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27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70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572000" cy="6858000"/>
          </a:xfrm>
        </p:spPr>
        <p:txBody>
          <a:bodyPr>
            <a:normAutofit/>
          </a:bodyPr>
          <a:lstStyle/>
          <a:p>
            <a:r>
              <a:rPr lang="en-US" sz="4800" b="1" dirty="0" smtClean="0">
                <a:latin typeface="Times New Roman" pitchFamily="18" charset="0"/>
                <a:cs typeface="Times New Roman" pitchFamily="18" charset="0"/>
              </a:rPr>
              <a:t>أفضل طريقة للتنبؤ</a:t>
            </a:r>
            <a:br>
              <a:rPr lang="en-US" sz="4800" b="1" dirty="0" smtClean="0">
                <a:latin typeface="Times New Roman" pitchFamily="18" charset="0"/>
                <a:cs typeface="Times New Roman" pitchFamily="18" charset="0"/>
              </a:rPr>
            </a:br>
            <a:r>
              <a:rPr lang="en-US" sz="4800" b="1" dirty="0" smtClean="0">
                <a:latin typeface="Times New Roman" pitchFamily="18" charset="0"/>
                <a:cs typeface="Times New Roman" pitchFamily="18" charset="0"/>
              </a:rPr>
              <a:t> بالمستقبل</a:t>
            </a:r>
            <a:br>
              <a:rPr lang="en-US" sz="4800" b="1" dirty="0" smtClean="0">
                <a:latin typeface="Times New Roman" pitchFamily="18" charset="0"/>
                <a:cs typeface="Times New Roman" pitchFamily="18" charset="0"/>
              </a:rPr>
            </a:br>
            <a:r>
              <a:rPr lang="en-US" sz="4800" b="1" dirty="0" smtClean="0">
                <a:latin typeface="Times New Roman" pitchFamily="18" charset="0"/>
                <a:cs typeface="Times New Roman" pitchFamily="18" charset="0"/>
              </a:rPr>
              <a:t> هو أن</a:t>
            </a:r>
            <a:br>
              <a:rPr lang="en-US" sz="4800" b="1" dirty="0" smtClean="0">
                <a:latin typeface="Times New Roman" pitchFamily="18" charset="0"/>
                <a:cs typeface="Times New Roman" pitchFamily="18" charset="0"/>
              </a:rPr>
            </a:br>
            <a:r>
              <a:rPr lang="ar-JO" sz="4800" b="1" dirty="0" smtClean="0">
                <a:latin typeface="Times New Roman" pitchFamily="18" charset="0"/>
                <a:cs typeface="Times New Roman" pitchFamily="18" charset="0"/>
              </a:rPr>
              <a:t>تعمل </a:t>
            </a:r>
            <a:r>
              <a:rPr lang="ar-JO" sz="4800" b="1" smtClean="0">
                <a:latin typeface="Times New Roman" pitchFamily="18" charset="0"/>
                <a:cs typeface="Times New Roman" pitchFamily="18" charset="0"/>
              </a:rPr>
              <a:t>على انشائه</a:t>
            </a:r>
            <a:endParaRPr lang="en-US" sz="4800" b="1" dirty="0">
              <a:latin typeface="Times New Roman" pitchFamily="18" charset="0"/>
              <a:cs typeface="Times New Roman" pitchFamily="18" charset="0"/>
            </a:endParaRPr>
          </a:p>
        </p:txBody>
      </p:sp>
      <p:pic>
        <p:nvPicPr>
          <p:cNvPr id="5" name="Picture 4" descr="better-world1.jpg"/>
          <p:cNvPicPr>
            <a:picLocks noChangeAspect="1"/>
          </p:cNvPicPr>
          <p:nvPr/>
        </p:nvPicPr>
        <p:blipFill>
          <a:blip r:embed="rId3" cstate="print"/>
          <a:stretch>
            <a:fillRect/>
          </a:stretch>
        </p:blipFill>
        <p:spPr>
          <a:xfrm>
            <a:off x="0" y="0"/>
            <a:ext cx="4575572"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pPr rtl="1">
              <a:defRPr/>
            </a:pPr>
            <a:r>
              <a:rPr lang="en-US" b="1" dirty="0" smtClean="0">
                <a:solidFill>
                  <a:srgbClr val="FF6600"/>
                </a:solidFill>
                <a:cs typeface="Times New Roman" pitchFamily="18" charset="0"/>
              </a:rPr>
              <a:t>التخطيط </a:t>
            </a:r>
            <a:r>
              <a:rPr lang="en-US" b="1" dirty="0" err="1" smtClean="0">
                <a:solidFill>
                  <a:srgbClr val="FF6600"/>
                </a:solidFill>
                <a:cs typeface="Times New Roman" pitchFamily="18" charset="0"/>
              </a:rPr>
              <a:t>الاستراتيجي</a:t>
            </a:r>
            <a:r>
              <a:rPr lang="en-US" b="1" dirty="0" smtClean="0">
                <a:solidFill>
                  <a:srgbClr val="FF6600"/>
                </a:solidFill>
                <a:cs typeface="Times New Roman" pitchFamily="18" charset="0"/>
              </a:rPr>
              <a:t> </a:t>
            </a:r>
            <a:r>
              <a:rPr lang="ar-JO" b="1" dirty="0" smtClean="0">
                <a:solidFill>
                  <a:srgbClr val="FF6600"/>
                </a:solidFill>
                <a:cs typeface="Times New Roman" pitchFamily="18" charset="0"/>
              </a:rPr>
              <a:t>- ما </a:t>
            </a:r>
            <a:r>
              <a:rPr lang="ar-JO" b="1" dirty="0" err="1" smtClean="0">
                <a:solidFill>
                  <a:srgbClr val="FF6600"/>
                </a:solidFill>
                <a:cs typeface="Times New Roman" pitchFamily="18" charset="0"/>
              </a:rPr>
              <a:t>وراء </a:t>
            </a:r>
            <a:r>
              <a:rPr lang="ar-JO" b="1" dirty="0" smtClean="0">
                <a:solidFill>
                  <a:srgbClr val="FF6600"/>
                </a:solidFill>
                <a:cs typeface="Times New Roman" pitchFamily="18" charset="0"/>
              </a:rPr>
              <a:t>”الرد“</a:t>
            </a:r>
            <a:endParaRPr lang="en-US" b="1" dirty="0">
              <a:solidFill>
                <a:srgbClr val="FF6600"/>
              </a:solidFill>
              <a:cs typeface="Times New Roman" pitchFamily="18" charset="0"/>
            </a:endParaRPr>
          </a:p>
        </p:txBody>
      </p:sp>
      <p:sp>
        <p:nvSpPr>
          <p:cNvPr id="7171" name="Content Placeholder 2"/>
          <p:cNvSpPr>
            <a:spLocks noGrp="1"/>
          </p:cNvSpPr>
          <p:nvPr>
            <p:ph idx="1"/>
          </p:nvPr>
        </p:nvSpPr>
        <p:spPr>
          <a:xfrm>
            <a:off x="428596" y="1219200"/>
            <a:ext cx="8286808" cy="5580000"/>
          </a:xfrm>
        </p:spPr>
        <p:txBody>
          <a:bodyPr>
            <a:normAutofit lnSpcReduction="10000"/>
          </a:bodyPr>
          <a:lstStyle/>
          <a:p>
            <a:pPr marL="0" algn="r" rtl="1">
              <a:spcBef>
                <a:spcPts val="0"/>
              </a:spcBef>
              <a:buFontTx/>
              <a:buNone/>
            </a:pPr>
            <a:r>
              <a:rPr lang="ar-JO" dirty="0" smtClean="0"/>
              <a:t>في كثير من الأحيان تقوم النقابات بمجرد </a:t>
            </a:r>
            <a:r>
              <a:rPr lang="ar-JO" dirty="0" smtClean="0">
                <a:solidFill>
                  <a:srgbClr val="FF6600"/>
                </a:solidFill>
              </a:rPr>
              <a:t>ردود فعل بسيطة </a:t>
            </a:r>
            <a:r>
              <a:rPr lang="ar-JO" dirty="0" smtClean="0"/>
              <a:t>نحو مبادرات الإدارة والحكومة، أو تسعى </a:t>
            </a:r>
            <a:r>
              <a:rPr lang="ar-JO" dirty="0" smtClean="0">
                <a:solidFill>
                  <a:srgbClr val="FF6600"/>
                </a:solidFill>
              </a:rPr>
              <a:t>لأهداف قصيرة المدى.</a:t>
            </a:r>
          </a:p>
          <a:p>
            <a:pPr marL="0" algn="r" rtl="1">
              <a:spcBef>
                <a:spcPts val="0"/>
              </a:spcBef>
              <a:spcAft>
                <a:spcPts val="2400"/>
              </a:spcAft>
              <a:buFontTx/>
              <a:buNone/>
            </a:pPr>
            <a:endParaRPr lang="ar-JO" sz="2800" dirty="0" smtClean="0"/>
          </a:p>
          <a:p>
            <a:pPr marL="0" indent="0" algn="r" rtl="1">
              <a:lnSpc>
                <a:spcPct val="120000"/>
              </a:lnSpc>
              <a:spcBef>
                <a:spcPts val="0"/>
              </a:spcBef>
              <a:buFontTx/>
              <a:buNone/>
            </a:pPr>
            <a:r>
              <a:rPr lang="ar-JO" sz="2600" dirty="0" smtClean="0"/>
              <a:t>معظم النقابات تقوم بالتخطيط بناءً على </a:t>
            </a:r>
          </a:p>
          <a:p>
            <a:pPr marL="0" indent="0" algn="r" rtl="1">
              <a:lnSpc>
                <a:spcPct val="120000"/>
              </a:lnSpc>
              <a:spcBef>
                <a:spcPts val="0"/>
              </a:spcBef>
              <a:buFontTx/>
              <a:buNone/>
            </a:pPr>
            <a:r>
              <a:rPr lang="ar-JO" sz="2600" dirty="0" smtClean="0"/>
              <a:t>جدول  ينشأ عن  مهامها العادية: </a:t>
            </a:r>
            <a:r>
              <a:rPr lang="ar-JO" sz="2600" dirty="0" err="1" smtClean="0"/>
              <a:t>النزاعات،</a:t>
            </a:r>
            <a:r>
              <a:rPr lang="ar-JO" sz="2600" dirty="0" smtClean="0"/>
              <a:t> </a:t>
            </a:r>
          </a:p>
          <a:p>
            <a:pPr marL="0" indent="0" algn="r" rtl="1">
              <a:lnSpc>
                <a:spcPct val="120000"/>
              </a:lnSpc>
              <a:spcBef>
                <a:spcPts val="0"/>
              </a:spcBef>
              <a:buFontTx/>
              <a:buNone/>
            </a:pPr>
            <a:r>
              <a:rPr lang="ar-JO" sz="2600" dirty="0" smtClean="0"/>
              <a:t>التعامل مع الشكاوى، التفاوض على </a:t>
            </a:r>
          </a:p>
          <a:p>
            <a:pPr marL="0" indent="0" algn="r" rtl="1">
              <a:lnSpc>
                <a:spcPct val="120000"/>
              </a:lnSpc>
              <a:spcBef>
                <a:spcPts val="0"/>
              </a:spcBef>
              <a:buFontTx/>
              <a:buNone/>
            </a:pPr>
            <a:r>
              <a:rPr lang="ar-JO" sz="2600" dirty="0" smtClean="0"/>
              <a:t>العقود، اجتماعات النقابة </a:t>
            </a:r>
            <a:r>
              <a:rPr lang="ar-JO" sz="2600" dirty="0" err="1" smtClean="0"/>
              <a:t>العادية،</a:t>
            </a:r>
            <a:r>
              <a:rPr lang="ar-JO" sz="2600" dirty="0" smtClean="0"/>
              <a:t> </a:t>
            </a:r>
          </a:p>
          <a:p>
            <a:pPr marL="0" indent="0" algn="r" rtl="1">
              <a:lnSpc>
                <a:spcPct val="120000"/>
              </a:lnSpc>
              <a:spcBef>
                <a:spcPts val="0"/>
              </a:spcBef>
              <a:buFontTx/>
              <a:buNone/>
            </a:pPr>
            <a:r>
              <a:rPr lang="ar-JO" sz="2600" dirty="0" smtClean="0"/>
              <a:t>الانتخابات، ممارسة الضغوط </a:t>
            </a:r>
            <a:r>
              <a:rPr lang="ar-JO" sz="2600" dirty="0" err="1" smtClean="0"/>
              <a:t>السياسية،</a:t>
            </a:r>
            <a:r>
              <a:rPr lang="ar-JO" sz="2600" dirty="0" smtClean="0"/>
              <a:t> </a:t>
            </a:r>
          </a:p>
          <a:p>
            <a:pPr marL="0" indent="0" algn="r" rtl="1">
              <a:lnSpc>
                <a:spcPct val="120000"/>
              </a:lnSpc>
              <a:spcBef>
                <a:spcPts val="0"/>
              </a:spcBef>
              <a:buFontTx/>
              <a:buNone/>
            </a:pPr>
            <a:r>
              <a:rPr lang="ar-JO" sz="2600" dirty="0" smtClean="0"/>
              <a:t>التنظيم، المشاركة في هيئات العمل، </a:t>
            </a:r>
            <a:r>
              <a:rPr lang="ar-JO" sz="2600" dirty="0" err="1" smtClean="0"/>
              <a:t>المؤتمرات،</a:t>
            </a:r>
            <a:endParaRPr lang="ar-JO" sz="2600" dirty="0" smtClean="0"/>
          </a:p>
          <a:p>
            <a:pPr marL="0" indent="0" algn="r" rtl="1">
              <a:lnSpc>
                <a:spcPct val="120000"/>
              </a:lnSpc>
              <a:spcBef>
                <a:spcPts val="0"/>
              </a:spcBef>
              <a:buFontTx/>
              <a:buNone/>
            </a:pPr>
            <a:r>
              <a:rPr lang="ar-JO" sz="2600" dirty="0" smtClean="0"/>
              <a:t> وغيرها من الأنشطة المختلفة والتي هي</a:t>
            </a:r>
          </a:p>
          <a:p>
            <a:pPr marL="0" indent="0" algn="r" rtl="1">
              <a:lnSpc>
                <a:spcPct val="120000"/>
              </a:lnSpc>
              <a:spcBef>
                <a:spcPts val="0"/>
              </a:spcBef>
              <a:buFontTx/>
              <a:buNone/>
            </a:pPr>
            <a:r>
              <a:rPr lang="ar-JO" sz="2600" dirty="0" smtClean="0"/>
              <a:t>كلها جزء من المطالب العادية في الحياة النقابية.</a:t>
            </a:r>
            <a:endParaRPr lang="en-US" sz="2600" dirty="0" smtClean="0">
              <a:latin typeface="Times New Roman" pitchFamily="18" charset="0"/>
              <a:cs typeface="Times New Roman" pitchFamily="18" charset="0"/>
            </a:endParaRPr>
          </a:p>
        </p:txBody>
      </p:sp>
      <p:pic>
        <p:nvPicPr>
          <p:cNvPr id="5" name="Picture 4" descr="Mexico.jpg"/>
          <p:cNvPicPr>
            <a:picLocks noChangeAspect="1"/>
          </p:cNvPicPr>
          <p:nvPr/>
        </p:nvPicPr>
        <p:blipFill>
          <a:blip r:embed="rId3" cstate="print"/>
          <a:stretch>
            <a:fillRect/>
          </a:stretch>
        </p:blipFill>
        <p:spPr>
          <a:xfrm>
            <a:off x="285720" y="2357430"/>
            <a:ext cx="3733800" cy="248467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0" y="304800"/>
            <a:ext cx="9144000" cy="2590800"/>
          </a:xfrm>
        </p:spPr>
        <p:txBody>
          <a:bodyPr/>
          <a:lstStyle/>
          <a:p>
            <a:pPr algn="r" rtl="1">
              <a:buFontTx/>
              <a:buNone/>
            </a:pPr>
            <a:r>
              <a:rPr lang="en-US" dirty="0" smtClean="0"/>
              <a:t> 	</a:t>
            </a:r>
            <a:r>
              <a:rPr lang="en-GB" sz="4000" b="1" dirty="0" smtClean="0">
                <a:solidFill>
                  <a:srgbClr val="FF6600"/>
                </a:solidFill>
                <a:latin typeface="+mj-lt"/>
                <a:cs typeface="Times New Roman" pitchFamily="18" charset="0"/>
              </a:rPr>
              <a:t>التخطيط الاستراتيجي</a:t>
            </a:r>
            <a:br>
              <a:rPr lang="en-GB" sz="4000" b="1" dirty="0" smtClean="0">
                <a:solidFill>
                  <a:srgbClr val="FF6600"/>
                </a:solidFill>
                <a:latin typeface="+mj-lt"/>
                <a:cs typeface="Times New Roman" pitchFamily="18" charset="0"/>
              </a:rPr>
            </a:br>
            <a:r>
              <a:rPr lang="en-GB" sz="4000" b="1" dirty="0" smtClean="0">
                <a:solidFill>
                  <a:srgbClr val="FF6600"/>
                </a:solidFill>
                <a:latin typeface="+mj-lt"/>
                <a:cs typeface="Times New Roman" pitchFamily="18" charset="0"/>
              </a:rPr>
              <a:t/>
            </a:r>
            <a:br>
              <a:rPr lang="en-GB" sz="4000" b="1" dirty="0" smtClean="0">
                <a:solidFill>
                  <a:srgbClr val="FF6600"/>
                </a:solidFill>
                <a:latin typeface="+mj-lt"/>
                <a:cs typeface="Times New Roman" pitchFamily="18" charset="0"/>
              </a:rPr>
            </a:br>
            <a:r>
              <a:rPr lang="en-GB" sz="2400" dirty="0" smtClean="0">
                <a:latin typeface="+mj-lt"/>
                <a:cs typeface="Times New Roman" pitchFamily="18" charset="0"/>
              </a:rPr>
              <a:t> </a:t>
            </a:r>
            <a:r>
              <a:rPr lang="ar-JO" sz="2400" dirty="0" smtClean="0">
                <a:latin typeface="+mj-lt"/>
                <a:cs typeface="Times New Roman" pitchFamily="18" charset="0"/>
              </a:rPr>
              <a:t>وهو </a:t>
            </a:r>
            <a:r>
              <a:rPr lang="en-GB" sz="2400" dirty="0" err="1" smtClean="0">
                <a:latin typeface="+mj-lt"/>
                <a:cs typeface="Times New Roman" pitchFamily="18" charset="0"/>
              </a:rPr>
              <a:t>يعني</a:t>
            </a:r>
            <a:r>
              <a:rPr lang="en-GB" sz="2400" dirty="0" smtClean="0">
                <a:latin typeface="+mj-lt"/>
                <a:cs typeface="Times New Roman" pitchFamily="18" charset="0"/>
              </a:rPr>
              <a:t> </a:t>
            </a:r>
            <a:r>
              <a:rPr lang="ar-JO" sz="2400" dirty="0" smtClean="0">
                <a:latin typeface="+mj-lt"/>
                <a:cs typeface="Times New Roman" pitchFamily="18" charset="0"/>
              </a:rPr>
              <a:t>النظر إلى ما هو أبعد من </a:t>
            </a:r>
            <a:r>
              <a:rPr lang="en-GB" sz="2400" dirty="0" err="1" smtClean="0">
                <a:latin typeface="+mj-lt"/>
                <a:cs typeface="Times New Roman" pitchFamily="18" charset="0"/>
              </a:rPr>
              <a:t>هذه</a:t>
            </a:r>
            <a:r>
              <a:rPr lang="en-GB" sz="2400" dirty="0" smtClean="0">
                <a:latin typeface="+mj-lt"/>
                <a:cs typeface="Times New Roman" pitchFamily="18" charset="0"/>
              </a:rPr>
              <a:t> الانشطة الهامة و تحليل </a:t>
            </a:r>
            <a:r>
              <a:rPr lang="en-GB" sz="2400" dirty="0" err="1" smtClean="0">
                <a:latin typeface="+mj-lt"/>
                <a:cs typeface="Times New Roman" pitchFamily="18" charset="0"/>
              </a:rPr>
              <a:t>الوضع</a:t>
            </a:r>
            <a:r>
              <a:rPr lang="en-GB" sz="2400" dirty="0" smtClean="0">
                <a:latin typeface="+mj-lt"/>
                <a:cs typeface="Times New Roman" pitchFamily="18" charset="0"/>
              </a:rPr>
              <a:t> </a:t>
            </a:r>
            <a:r>
              <a:rPr lang="ar-JO" sz="2400" dirty="0" smtClean="0">
                <a:latin typeface="+mj-lt"/>
                <a:cs typeface="Times New Roman" pitchFamily="18" charset="0"/>
              </a:rPr>
              <a:t>من أجل </a:t>
            </a:r>
            <a:r>
              <a:rPr lang="en-GB" sz="2400" b="1" dirty="0" smtClean="0">
                <a:solidFill>
                  <a:srgbClr val="FF6600"/>
                </a:solidFill>
                <a:latin typeface="+mj-lt"/>
                <a:cs typeface="Times New Roman" pitchFamily="18" charset="0"/>
              </a:rPr>
              <a:t> </a:t>
            </a:r>
            <a:r>
              <a:rPr lang="en-GB" sz="2400" b="1" dirty="0" err="1" smtClean="0">
                <a:solidFill>
                  <a:srgbClr val="FF6600"/>
                </a:solidFill>
                <a:latin typeface="+mj-lt"/>
                <a:cs typeface="Times New Roman" pitchFamily="18" charset="0"/>
              </a:rPr>
              <a:t>وضع</a:t>
            </a:r>
            <a:r>
              <a:rPr lang="en-GB" sz="2400" b="1" dirty="0" smtClean="0">
                <a:solidFill>
                  <a:srgbClr val="FF6600"/>
                </a:solidFill>
                <a:latin typeface="+mj-lt"/>
                <a:cs typeface="Times New Roman" pitchFamily="18" charset="0"/>
              </a:rPr>
              <a:t> </a:t>
            </a:r>
            <a:r>
              <a:rPr lang="en-GB" sz="2400" b="1" dirty="0" err="1" smtClean="0">
                <a:solidFill>
                  <a:srgbClr val="FF6600"/>
                </a:solidFill>
                <a:latin typeface="+mj-lt"/>
                <a:cs typeface="Times New Roman" pitchFamily="18" charset="0"/>
              </a:rPr>
              <a:t>أهداف</a:t>
            </a:r>
            <a:r>
              <a:rPr lang="en-GB" sz="2400" b="1" dirty="0" smtClean="0">
                <a:solidFill>
                  <a:srgbClr val="FF6600"/>
                </a:solidFill>
                <a:latin typeface="+mj-lt"/>
                <a:cs typeface="Times New Roman" pitchFamily="18" charset="0"/>
              </a:rPr>
              <a:t> </a:t>
            </a:r>
            <a:r>
              <a:rPr lang="en-GB" sz="2400" b="1" dirty="0" err="1" smtClean="0">
                <a:solidFill>
                  <a:srgbClr val="FF6600"/>
                </a:solidFill>
                <a:latin typeface="+mj-lt"/>
                <a:cs typeface="Times New Roman" pitchFamily="18" charset="0"/>
              </a:rPr>
              <a:t>بعيدة</a:t>
            </a:r>
            <a:r>
              <a:rPr lang="en-GB" sz="2400" b="1" dirty="0" smtClean="0">
                <a:solidFill>
                  <a:srgbClr val="FF6600"/>
                </a:solidFill>
                <a:latin typeface="+mj-lt"/>
                <a:cs typeface="Times New Roman" pitchFamily="18" charset="0"/>
              </a:rPr>
              <a:t> المدى</a:t>
            </a:r>
            <a:r>
              <a:rPr lang="en-GB" sz="2400" dirty="0" smtClean="0">
                <a:latin typeface="+mj-lt"/>
                <a:cs typeface="Times New Roman" pitchFamily="18" charset="0"/>
              </a:rPr>
              <a:t>، و</a:t>
            </a:r>
            <a:r>
              <a:rPr lang="ar-JO" sz="2400" dirty="0" smtClean="0">
                <a:latin typeface="+mj-lt"/>
                <a:cs typeface="Times New Roman" pitchFamily="18" charset="0"/>
              </a:rPr>
              <a:t>العمل على </a:t>
            </a:r>
            <a:r>
              <a:rPr lang="en-GB" sz="2400" dirty="0" err="1" smtClean="0">
                <a:latin typeface="+mj-lt"/>
                <a:cs typeface="Times New Roman" pitchFamily="18" charset="0"/>
              </a:rPr>
              <a:t>تحديد</a:t>
            </a:r>
            <a:r>
              <a:rPr lang="en-GB" sz="2400" b="1" dirty="0" smtClean="0">
                <a:solidFill>
                  <a:srgbClr val="FF6600"/>
                </a:solidFill>
                <a:latin typeface="+mj-lt"/>
                <a:cs typeface="Times New Roman" pitchFamily="18" charset="0"/>
              </a:rPr>
              <a:t> </a:t>
            </a:r>
            <a:r>
              <a:rPr lang="en-GB" sz="2400" b="1" dirty="0" err="1" smtClean="0">
                <a:solidFill>
                  <a:srgbClr val="FF6600"/>
                </a:solidFill>
                <a:latin typeface="+mj-lt"/>
                <a:cs typeface="Times New Roman" pitchFamily="18" charset="0"/>
              </a:rPr>
              <a:t>خطوات</a:t>
            </a:r>
            <a:r>
              <a:rPr lang="en-GB" sz="2400" b="1" dirty="0" smtClean="0">
                <a:solidFill>
                  <a:srgbClr val="FF6600"/>
                </a:solidFill>
                <a:latin typeface="+mj-lt"/>
                <a:cs typeface="Times New Roman" pitchFamily="18" charset="0"/>
              </a:rPr>
              <a:t> </a:t>
            </a:r>
            <a:r>
              <a:rPr lang="ar-JO" sz="2400" b="1" dirty="0" smtClean="0">
                <a:solidFill>
                  <a:srgbClr val="FF6600"/>
                </a:solidFill>
                <a:latin typeface="+mj-lt"/>
                <a:cs typeface="Times New Roman" pitchFamily="18" charset="0"/>
              </a:rPr>
              <a:t>معينة تحدد مكانك الحالي والى اين تريد الوصول</a:t>
            </a:r>
            <a:r>
              <a:rPr lang="en-GB" sz="2400" b="1" dirty="0" smtClean="0">
                <a:solidFill>
                  <a:srgbClr val="FF6600"/>
                </a:solidFill>
                <a:latin typeface="+mj-lt"/>
                <a:cs typeface="Times New Roman" pitchFamily="18" charset="0"/>
              </a:rPr>
              <a:t>. </a:t>
            </a:r>
          </a:p>
          <a:p>
            <a:pPr algn="r" rtl="1">
              <a:buFontTx/>
              <a:buNone/>
            </a:pPr>
            <a:endParaRPr lang="en-GB" dirty="0" smtClean="0"/>
          </a:p>
        </p:txBody>
      </p:sp>
      <p:pic>
        <p:nvPicPr>
          <p:cNvPr id="8195" name="Picture 4" descr="huck2aug"/>
          <p:cNvPicPr>
            <a:picLocks noChangeAspect="1" noChangeArrowheads="1"/>
          </p:cNvPicPr>
          <p:nvPr/>
        </p:nvPicPr>
        <p:blipFill>
          <a:blip r:embed="rId3" cstate="print"/>
          <a:srcRect/>
          <a:stretch>
            <a:fillRect/>
          </a:stretch>
        </p:blipFill>
        <p:spPr bwMode="auto">
          <a:xfrm>
            <a:off x="2749469" y="3217084"/>
            <a:ext cx="3721262" cy="29304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pPr rtl="1">
              <a:defRPr/>
            </a:pPr>
            <a:r>
              <a:rPr lang="en-US" b="1" dirty="0" smtClean="0">
                <a:solidFill>
                  <a:srgbClr val="FF6600"/>
                </a:solidFill>
                <a:cs typeface="Times New Roman" pitchFamily="18" charset="0"/>
              </a:rPr>
              <a:t>التخطيط الاستراتيجي </a:t>
            </a:r>
            <a:r>
              <a:rPr lang="en-US" b="1" dirty="0" err="1" smtClean="0">
                <a:solidFill>
                  <a:srgbClr val="FF6600"/>
                </a:solidFill>
                <a:cs typeface="Times New Roman" pitchFamily="18" charset="0"/>
              </a:rPr>
              <a:t>يرسم</a:t>
            </a:r>
            <a:r>
              <a:rPr lang="en-US" b="1" dirty="0" smtClean="0">
                <a:solidFill>
                  <a:srgbClr val="FF6600"/>
                </a:solidFill>
                <a:cs typeface="Times New Roman" pitchFamily="18" charset="0"/>
              </a:rPr>
              <a:t> </a:t>
            </a:r>
            <a:r>
              <a:rPr lang="ar-JO" b="1" dirty="0" smtClean="0">
                <a:solidFill>
                  <a:srgbClr val="FF6600"/>
                </a:solidFill>
                <a:cs typeface="Times New Roman" pitchFamily="18" charset="0"/>
              </a:rPr>
              <a:t>المسار</a:t>
            </a:r>
            <a:endParaRPr lang="en-US" b="1" dirty="0">
              <a:solidFill>
                <a:srgbClr val="FF6600"/>
              </a:solidFill>
              <a:cs typeface="Times New Roman" pitchFamily="18" charset="0"/>
            </a:endParaRPr>
          </a:p>
        </p:txBody>
      </p:sp>
      <p:sp>
        <p:nvSpPr>
          <p:cNvPr id="3" name="Content Placeholder 2"/>
          <p:cNvSpPr>
            <a:spLocks noGrp="1"/>
          </p:cNvSpPr>
          <p:nvPr>
            <p:ph idx="1"/>
          </p:nvPr>
        </p:nvSpPr>
        <p:spPr>
          <a:xfrm>
            <a:off x="533400" y="1752600"/>
            <a:ext cx="8153400" cy="4373563"/>
          </a:xfrm>
        </p:spPr>
        <p:txBody>
          <a:bodyPr>
            <a:normAutofit fontScale="98409"/>
          </a:bodyPr>
          <a:lstStyle/>
          <a:p>
            <a:pPr algn="r" rtl="1">
              <a:buFontTx/>
              <a:buNone/>
            </a:pPr>
            <a:r>
              <a:rPr lang="ar-JO" sz="2800" b="1" dirty="0" smtClean="0">
                <a:cs typeface="Times New Roman" pitchFamily="18" charset="0"/>
              </a:rPr>
              <a:t>من اجل </a:t>
            </a:r>
            <a:r>
              <a:rPr lang="en-GB" sz="2800" b="1" dirty="0" err="1" smtClean="0">
                <a:cs typeface="Times New Roman" pitchFamily="18" charset="0"/>
              </a:rPr>
              <a:t>تنظيم</a:t>
            </a:r>
            <a:r>
              <a:rPr lang="en-GB" sz="2800" b="1" dirty="0" smtClean="0">
                <a:cs typeface="Times New Roman" pitchFamily="18" charset="0"/>
              </a:rPr>
              <a:t> ما</a:t>
            </a:r>
            <a:r>
              <a:rPr lang="en-GB" sz="2800" b="1" u="sng" dirty="0" smtClean="0">
                <a:solidFill>
                  <a:srgbClr val="FF6600"/>
                </a:solidFill>
                <a:cs typeface="Times New Roman" pitchFamily="18" charset="0"/>
              </a:rPr>
              <a:t> لدينا</a:t>
            </a:r>
            <a:r>
              <a:rPr lang="en-GB" sz="2800" b="1" dirty="0" smtClean="0">
                <a:cs typeface="Times New Roman" pitchFamily="18" charset="0"/>
              </a:rPr>
              <a:t>, </a:t>
            </a:r>
            <a:endParaRPr lang="en-GB" sz="2800" dirty="0" smtClean="0">
              <a:cs typeface="Times New Roman" pitchFamily="18" charset="0"/>
            </a:endParaRPr>
          </a:p>
          <a:p>
            <a:pPr algn="r" rtl="1">
              <a:buFontTx/>
              <a:buNone/>
            </a:pPr>
            <a:r>
              <a:rPr lang="en-GB" sz="2800" b="1" dirty="0" smtClean="0">
                <a:cs typeface="Times New Roman" pitchFamily="18" charset="0"/>
              </a:rPr>
              <a:t> </a:t>
            </a:r>
            <a:endParaRPr lang="en-GB" sz="2800" dirty="0" smtClean="0">
              <a:cs typeface="Times New Roman" pitchFamily="18" charset="0"/>
            </a:endParaRPr>
          </a:p>
          <a:p>
            <a:pPr algn="r" rtl="1">
              <a:buFontTx/>
              <a:buNone/>
            </a:pPr>
            <a:r>
              <a:rPr lang="ar-JO" sz="2800" b="1" dirty="0" smtClean="0">
                <a:cs typeface="Times New Roman" pitchFamily="18" charset="0"/>
              </a:rPr>
              <a:t>ومن أجل </a:t>
            </a:r>
            <a:r>
              <a:rPr lang="en-GB" sz="2800" b="1" dirty="0" err="1" smtClean="0">
                <a:cs typeface="Times New Roman" pitchFamily="18" charset="0"/>
              </a:rPr>
              <a:t>امتلاك</a:t>
            </a:r>
            <a:r>
              <a:rPr lang="en-GB" sz="2800" b="1" dirty="0" smtClean="0">
                <a:cs typeface="Times New Roman" pitchFamily="18" charset="0"/>
              </a:rPr>
              <a:t> ما</a:t>
            </a:r>
            <a:r>
              <a:rPr lang="en-GB" sz="2800" b="1" u="sng" dirty="0" smtClean="0">
                <a:solidFill>
                  <a:srgbClr val="FF6600"/>
                </a:solidFill>
                <a:cs typeface="Times New Roman" pitchFamily="18" charset="0"/>
              </a:rPr>
              <a:t> نحتاجه </a:t>
            </a:r>
            <a:endParaRPr lang="en-GB" sz="2800" dirty="0" smtClean="0">
              <a:cs typeface="Times New Roman" pitchFamily="18" charset="0"/>
            </a:endParaRPr>
          </a:p>
          <a:p>
            <a:pPr algn="r" rtl="1">
              <a:buFontTx/>
              <a:buNone/>
            </a:pPr>
            <a:r>
              <a:rPr lang="en-GB" sz="2800" b="1" dirty="0" smtClean="0">
                <a:cs typeface="Times New Roman" pitchFamily="18" charset="0"/>
              </a:rPr>
              <a:t> </a:t>
            </a:r>
            <a:endParaRPr lang="en-GB" sz="2800" dirty="0" smtClean="0">
              <a:cs typeface="Times New Roman" pitchFamily="18" charset="0"/>
            </a:endParaRPr>
          </a:p>
          <a:p>
            <a:pPr algn="r" rtl="1">
              <a:buFontTx/>
              <a:buNone/>
            </a:pPr>
            <a:r>
              <a:rPr lang="ar-JO" sz="2800" b="1" dirty="0" smtClean="0">
                <a:cs typeface="Times New Roman" pitchFamily="18" charset="0"/>
              </a:rPr>
              <a:t>ومن أجل </a:t>
            </a:r>
            <a:r>
              <a:rPr lang="en-GB" sz="2800" b="1" dirty="0" err="1" smtClean="0">
                <a:cs typeface="Times New Roman" pitchFamily="18" charset="0"/>
              </a:rPr>
              <a:t>الحصول</a:t>
            </a:r>
            <a:r>
              <a:rPr lang="en-GB" sz="2800" b="1" dirty="0" smtClean="0">
                <a:cs typeface="Times New Roman" pitchFamily="18" charset="0"/>
              </a:rPr>
              <a:t> على ما</a:t>
            </a:r>
            <a:r>
              <a:rPr lang="en-GB" sz="2800" b="1" u="sng" dirty="0" smtClean="0">
                <a:solidFill>
                  <a:srgbClr val="FF6600"/>
                </a:solidFill>
                <a:cs typeface="Times New Roman" pitchFamily="18" charset="0"/>
              </a:rPr>
              <a:t> نريد </a:t>
            </a:r>
            <a:endParaRPr lang="en-GB" sz="2800" dirty="0" smtClean="0">
              <a:cs typeface="Times New Roman" pitchFamily="18" charset="0"/>
            </a:endParaRPr>
          </a:p>
        </p:txBody>
      </p:sp>
      <p:pic>
        <p:nvPicPr>
          <p:cNvPr id="9220" name="Picture 3" descr="Stategy definition.jpg"/>
          <p:cNvPicPr>
            <a:picLocks noChangeAspect="1"/>
          </p:cNvPicPr>
          <p:nvPr/>
        </p:nvPicPr>
        <p:blipFill>
          <a:blip r:embed="rId3" cstate="print"/>
          <a:srcRect/>
          <a:stretch>
            <a:fillRect/>
          </a:stretch>
        </p:blipFill>
        <p:spPr bwMode="auto">
          <a:xfrm>
            <a:off x="285720" y="3581400"/>
            <a:ext cx="2989262" cy="2974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76200"/>
            <a:ext cx="9144000" cy="914400"/>
          </a:xfrm>
        </p:spPr>
        <p:txBody>
          <a:bodyPr>
            <a:normAutofit fontScale="93877"/>
          </a:bodyPr>
          <a:lstStyle/>
          <a:p>
            <a:pPr rtl="1"/>
            <a:r>
              <a:rPr lang="en-US" b="1" dirty="0" err="1" smtClean="0">
                <a:solidFill>
                  <a:srgbClr val="FF6600"/>
                </a:solidFill>
                <a:cs typeface="Times New Roman" pitchFamily="18" charset="0"/>
              </a:rPr>
              <a:t>لماذا</a:t>
            </a:r>
            <a:r>
              <a:rPr lang="en-US" b="1" dirty="0" smtClean="0">
                <a:solidFill>
                  <a:srgbClr val="FF6600"/>
                </a:solidFill>
                <a:cs typeface="Times New Roman" pitchFamily="18" charset="0"/>
              </a:rPr>
              <a:t> </a:t>
            </a:r>
            <a:r>
              <a:rPr lang="ar-JO" b="1" dirty="0" smtClean="0">
                <a:solidFill>
                  <a:srgbClr val="FF6600"/>
                </a:solidFill>
                <a:cs typeface="Times New Roman" pitchFamily="18" charset="0"/>
              </a:rPr>
              <a:t>نضع </a:t>
            </a:r>
            <a:r>
              <a:rPr lang="en-US" b="1" dirty="0" err="1" smtClean="0">
                <a:solidFill>
                  <a:srgbClr val="FF6600"/>
                </a:solidFill>
                <a:cs typeface="Times New Roman" pitchFamily="18" charset="0"/>
              </a:rPr>
              <a:t>الخطط</a:t>
            </a:r>
            <a:r>
              <a:rPr lang="en-US" b="1" dirty="0" smtClean="0">
                <a:solidFill>
                  <a:srgbClr val="FF6600"/>
                </a:solidFill>
                <a:cs typeface="Times New Roman" pitchFamily="18" charset="0"/>
              </a:rPr>
              <a:t> </a:t>
            </a:r>
            <a:r>
              <a:rPr lang="en-US" b="1" dirty="0">
                <a:solidFill>
                  <a:srgbClr val="FF6600"/>
                </a:solidFill>
                <a:cs typeface="Times New Roman" pitchFamily="18" charset="0"/>
              </a:rPr>
              <a:t>الاستراتيجية</a:t>
            </a:r>
            <a:r>
              <a:rPr lang="en-US" b="1" dirty="0" smtClean="0">
                <a:solidFill>
                  <a:srgbClr val="FF6600"/>
                </a:solidFill>
                <a:cs typeface="Times New Roman" pitchFamily="18" charset="0"/>
              </a:rPr>
              <a:t> ؟ </a:t>
            </a:r>
          </a:p>
        </p:txBody>
      </p:sp>
      <p:pic>
        <p:nvPicPr>
          <p:cNvPr id="10244" name="Picture 4" descr="leadership.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5000" y="3886200"/>
            <a:ext cx="5715000" cy="2971800"/>
          </a:xfrm>
          <a:prstGeom prst="rect">
            <a:avLst/>
          </a:prstGeom>
          <a:noFill/>
          <a:ln w="9525">
            <a:noFill/>
            <a:miter lim="800000"/>
            <a:headEnd/>
            <a:tailEnd/>
          </a:ln>
        </p:spPr>
      </p:pic>
      <p:sp>
        <p:nvSpPr>
          <p:cNvPr id="3" name="Content Placeholder 2"/>
          <p:cNvSpPr>
            <a:spLocks noGrp="1"/>
          </p:cNvSpPr>
          <p:nvPr>
            <p:ph idx="1"/>
          </p:nvPr>
        </p:nvSpPr>
        <p:spPr>
          <a:xfrm>
            <a:off x="228600" y="1066800"/>
            <a:ext cx="8558242" cy="2971800"/>
          </a:xfrm>
        </p:spPr>
        <p:txBody>
          <a:bodyPr>
            <a:noAutofit/>
          </a:bodyPr>
          <a:lstStyle/>
          <a:p>
            <a:pPr algn="r" rtl="1">
              <a:buFontTx/>
              <a:buNone/>
              <a:defRPr/>
            </a:pPr>
            <a:r>
              <a:rPr lang="en-GB" sz="2800" dirty="0" smtClean="0">
                <a:solidFill>
                  <a:srgbClr val="FF6600"/>
                </a:solidFill>
                <a:cs typeface="Times New Roman" pitchFamily="18" charset="0"/>
              </a:rPr>
              <a:t> </a:t>
            </a:r>
            <a:r>
              <a:rPr lang="en-GB" sz="2800" b="1" dirty="0" smtClean="0">
                <a:solidFill>
                  <a:srgbClr val="FF6600"/>
                </a:solidFill>
                <a:cs typeface="Times New Roman" pitchFamily="18" charset="0"/>
              </a:rPr>
              <a:t>مهارات القيادة الأساسية</a:t>
            </a:r>
            <a:r>
              <a:rPr lang="en-GB" sz="2800" dirty="0" smtClean="0">
                <a:solidFill>
                  <a:srgbClr val="FF6600"/>
                </a:solidFill>
                <a:cs typeface="Times New Roman" pitchFamily="18" charset="0"/>
              </a:rPr>
              <a:t>. </a:t>
            </a:r>
          </a:p>
          <a:p>
            <a:pPr algn="r" rtl="1">
              <a:defRPr/>
            </a:pPr>
            <a:r>
              <a:rPr lang="ar-JO" sz="2800" dirty="0" smtClean="0">
                <a:cs typeface="Times New Roman" pitchFamily="18" charset="0"/>
              </a:rPr>
              <a:t>تتطلب منك</a:t>
            </a:r>
            <a:r>
              <a:rPr lang="en-GB" sz="2800" dirty="0" smtClean="0">
                <a:cs typeface="Times New Roman" pitchFamily="18" charset="0"/>
              </a:rPr>
              <a:t> أن تسأل وتجيب على أسئلة </a:t>
            </a:r>
            <a:r>
              <a:rPr lang="en-GB" sz="2800" dirty="0" err="1" smtClean="0">
                <a:cs typeface="Times New Roman" pitchFamily="18" charset="0"/>
              </a:rPr>
              <a:t>مهمة</a:t>
            </a:r>
            <a:r>
              <a:rPr lang="en-GB" sz="2800" dirty="0" smtClean="0">
                <a:cs typeface="Times New Roman" pitchFamily="18" charset="0"/>
              </a:rPr>
              <a:t> </a:t>
            </a:r>
            <a:r>
              <a:rPr lang="ar-JO" sz="2800" dirty="0" smtClean="0">
                <a:cs typeface="Times New Roman" pitchFamily="18" charset="0"/>
              </a:rPr>
              <a:t>ل</a:t>
            </a:r>
            <a:r>
              <a:rPr lang="en-GB" sz="2800" dirty="0" err="1" smtClean="0">
                <a:cs typeface="Times New Roman" pitchFamily="18" charset="0"/>
              </a:rPr>
              <a:t>لمنظمة</a:t>
            </a:r>
            <a:r>
              <a:rPr lang="en-GB" sz="2800" dirty="0" smtClean="0">
                <a:cs typeface="Times New Roman" pitchFamily="18" charset="0"/>
              </a:rPr>
              <a:t>. </a:t>
            </a:r>
          </a:p>
          <a:p>
            <a:pPr algn="r" rtl="1">
              <a:defRPr/>
            </a:pPr>
            <a:r>
              <a:rPr lang="ar-JO" sz="2800" dirty="0" smtClean="0">
                <a:cs typeface="Times New Roman" pitchFamily="18" charset="0"/>
              </a:rPr>
              <a:t>تمكنك من وضع ال</a:t>
            </a:r>
            <a:r>
              <a:rPr lang="en-GB" sz="2800" dirty="0" err="1" smtClean="0">
                <a:cs typeface="Times New Roman" pitchFamily="18" charset="0"/>
              </a:rPr>
              <a:t>أهداف</a:t>
            </a:r>
            <a:r>
              <a:rPr lang="en-GB" sz="2800" dirty="0" smtClean="0">
                <a:cs typeface="Times New Roman" pitchFamily="18" charset="0"/>
              </a:rPr>
              <a:t> </a:t>
            </a:r>
            <a:r>
              <a:rPr lang="ar-JO" sz="2800" dirty="0" smtClean="0">
                <a:cs typeface="Times New Roman" pitchFamily="18" charset="0"/>
              </a:rPr>
              <a:t>وتجبرك على</a:t>
            </a:r>
            <a:r>
              <a:rPr lang="en-GB" sz="2800" dirty="0" smtClean="0">
                <a:cs typeface="Times New Roman" pitchFamily="18" charset="0"/>
              </a:rPr>
              <a:t> تحديد الأولويات. </a:t>
            </a:r>
          </a:p>
          <a:p>
            <a:pPr algn="r" rtl="1">
              <a:defRPr/>
            </a:pPr>
            <a:r>
              <a:rPr lang="en-GB" sz="2800" dirty="0" err="1" smtClean="0">
                <a:cs typeface="Times New Roman" pitchFamily="18" charset="0"/>
              </a:rPr>
              <a:t>توفر</a:t>
            </a:r>
            <a:r>
              <a:rPr lang="en-GB" sz="2800" dirty="0" smtClean="0">
                <a:cs typeface="Times New Roman" pitchFamily="18" charset="0"/>
              </a:rPr>
              <a:t> </a:t>
            </a:r>
            <a:r>
              <a:rPr lang="ar-JO" sz="2800" dirty="0" smtClean="0">
                <a:cs typeface="Times New Roman" pitchFamily="18" charset="0"/>
              </a:rPr>
              <a:t>لك </a:t>
            </a:r>
            <a:r>
              <a:rPr lang="en-GB" sz="2800" dirty="0" err="1" smtClean="0">
                <a:cs typeface="Times New Roman" pitchFamily="18" charset="0"/>
              </a:rPr>
              <a:t>إطارا</a:t>
            </a:r>
            <a:r>
              <a:rPr lang="en-GB" sz="2800" dirty="0" smtClean="0">
                <a:cs typeface="Times New Roman" pitchFamily="18" charset="0"/>
              </a:rPr>
              <a:t> لصنع القرار، </a:t>
            </a:r>
            <a:r>
              <a:rPr lang="ar-JO" sz="2800" dirty="0" smtClean="0">
                <a:cs typeface="Times New Roman" pitchFamily="18" charset="0"/>
              </a:rPr>
              <a:t>بالإضافة الى </a:t>
            </a:r>
            <a:r>
              <a:rPr lang="en-GB" sz="2800" dirty="0" err="1" smtClean="0">
                <a:cs typeface="Times New Roman" pitchFamily="18" charset="0"/>
              </a:rPr>
              <a:t>أساس</a:t>
            </a:r>
            <a:r>
              <a:rPr lang="en-GB" sz="2800" dirty="0" smtClean="0">
                <a:cs typeface="Times New Roman" pitchFamily="18" charset="0"/>
              </a:rPr>
              <a:t> لقياس الاداء. </a:t>
            </a:r>
          </a:p>
          <a:p>
            <a:pPr algn="r" rtl="1">
              <a:defRPr/>
            </a:pPr>
            <a:r>
              <a:rPr lang="en-GB" sz="2800" dirty="0" smtClean="0">
                <a:cs typeface="Times New Roman" pitchFamily="18" charset="0"/>
              </a:rPr>
              <a:t>تجعل المنظمة </a:t>
            </a:r>
            <a:r>
              <a:rPr lang="en-GB" sz="2800" dirty="0" err="1" smtClean="0">
                <a:cs typeface="Times New Roman" pitchFamily="18" charset="0"/>
              </a:rPr>
              <a:t>هادفة</a:t>
            </a:r>
            <a:r>
              <a:rPr lang="en-GB" sz="2800" dirty="0" smtClean="0">
                <a:cs typeface="Times New Roman" pitchFamily="18" charset="0"/>
              </a:rPr>
              <a:t> و</a:t>
            </a:r>
            <a:r>
              <a:rPr lang="ar-JO" sz="2800" dirty="0" smtClean="0">
                <a:cs typeface="Times New Roman" pitchFamily="18" charset="0"/>
              </a:rPr>
              <a:t>ت</a:t>
            </a:r>
            <a:r>
              <a:rPr lang="en-GB" sz="2800" dirty="0" err="1" smtClean="0">
                <a:cs typeface="Times New Roman" pitchFamily="18" charset="0"/>
              </a:rPr>
              <a:t>حدد</a:t>
            </a:r>
            <a:r>
              <a:rPr lang="en-GB" sz="2800" dirty="0" smtClean="0">
                <a:cs typeface="Times New Roman" pitchFamily="18" charset="0"/>
              </a:rPr>
              <a:t> </a:t>
            </a:r>
            <a:r>
              <a:rPr lang="en-GB" sz="2800" dirty="0" err="1" smtClean="0">
                <a:cs typeface="Times New Roman" pitchFamily="18" charset="0"/>
              </a:rPr>
              <a:t>اتجاه</a:t>
            </a:r>
            <a:r>
              <a:rPr lang="en-GB" sz="2800" dirty="0" smtClean="0">
                <a:cs typeface="Times New Roman" pitchFamily="18" charset="0"/>
              </a:rPr>
              <a:t> </a:t>
            </a:r>
            <a:r>
              <a:rPr lang="ar-JO" sz="2800" dirty="0" smtClean="0">
                <a:cs typeface="Times New Roman" pitchFamily="18" charset="0"/>
              </a:rPr>
              <a:t>النقابة، </a:t>
            </a:r>
            <a:r>
              <a:rPr lang="ar-JO" sz="2800" dirty="0" err="1" smtClean="0">
                <a:cs typeface="Times New Roman" pitchFamily="18" charset="0"/>
              </a:rPr>
              <a:t>واعضائها</a:t>
            </a:r>
            <a:r>
              <a:rPr lang="ar-JO" sz="2800" dirty="0" smtClean="0">
                <a:cs typeface="Times New Roman" pitchFamily="18" charset="0"/>
              </a:rPr>
              <a:t>، والمجتمع الذي </a:t>
            </a:r>
            <a:r>
              <a:rPr lang="en-GB" sz="2800" dirty="0" err="1" smtClean="0">
                <a:cs typeface="Times New Roman" pitchFamily="18" charset="0"/>
              </a:rPr>
              <a:t>تسعى</a:t>
            </a:r>
            <a:r>
              <a:rPr lang="en-GB" sz="2800" dirty="0" smtClean="0">
                <a:cs typeface="Times New Roman" pitchFamily="18" charset="0"/>
              </a:rPr>
              <a:t> </a:t>
            </a:r>
            <a:r>
              <a:rPr lang="en-GB" sz="2800" dirty="0" err="1" smtClean="0">
                <a:cs typeface="Times New Roman" pitchFamily="18" charset="0"/>
              </a:rPr>
              <a:t>إلى</a:t>
            </a:r>
            <a:r>
              <a:rPr lang="en-GB" sz="2800" dirty="0" smtClean="0">
                <a:cs typeface="Times New Roman" pitchFamily="18" charset="0"/>
              </a:rPr>
              <a:t> </a:t>
            </a:r>
            <a:r>
              <a:rPr lang="en-GB" sz="2800" dirty="0" err="1" smtClean="0">
                <a:cs typeface="Times New Roman" pitchFamily="18" charset="0"/>
              </a:rPr>
              <a:t>التأثير</a:t>
            </a:r>
            <a:r>
              <a:rPr lang="ar-JO" sz="2800" dirty="0" smtClean="0">
                <a:cs typeface="Times New Roman" pitchFamily="18" charset="0"/>
              </a:rPr>
              <a:t> عليه</a:t>
            </a:r>
            <a:r>
              <a:rPr lang="en-GB" sz="2800" dirty="0" smtClean="0">
                <a:cs typeface="Times New Roman" pitchFamily="18" charset="0"/>
              </a:rPr>
              <a:t>.</a:t>
            </a:r>
          </a:p>
          <a:p>
            <a:pPr algn="r" rtl="1">
              <a:buFontTx/>
              <a:buNone/>
              <a:defRPr/>
            </a:pPr>
            <a:endParaRPr lang="en-US" sz="2800" dirty="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8600" y="304800"/>
            <a:ext cx="8610600" cy="3552828"/>
          </a:xfrm>
        </p:spPr>
        <p:txBody>
          <a:bodyPr>
            <a:normAutofit fontScale="90000"/>
          </a:bodyPr>
          <a:lstStyle/>
          <a:p>
            <a:pPr rtl="1"/>
            <a:r>
              <a:rPr lang="en-US" sz="4444" b="1" dirty="0" smtClean="0">
                <a:cs typeface="Times New Roman" pitchFamily="18" charset="0"/>
              </a:rPr>
              <a:t/>
            </a:r>
            <a:br>
              <a:rPr lang="en-US" sz="4444" b="1" dirty="0" smtClean="0">
                <a:cs typeface="Times New Roman" pitchFamily="18" charset="0"/>
              </a:rPr>
            </a:br>
            <a:r>
              <a:rPr lang="en-US" b="1" dirty="0" err="1" smtClean="0">
                <a:solidFill>
                  <a:srgbClr val="FF6600"/>
                </a:solidFill>
                <a:cs typeface="Times New Roman" pitchFamily="18" charset="0"/>
              </a:rPr>
              <a:t>لماذا</a:t>
            </a:r>
            <a:r>
              <a:rPr lang="en-US" b="1" dirty="0" smtClean="0">
                <a:solidFill>
                  <a:srgbClr val="FF6600"/>
                </a:solidFill>
                <a:cs typeface="Times New Roman" pitchFamily="18" charset="0"/>
              </a:rPr>
              <a:t> </a:t>
            </a:r>
            <a:r>
              <a:rPr lang="ar-JO" b="1" dirty="0" smtClean="0">
                <a:solidFill>
                  <a:srgbClr val="FF6600"/>
                </a:solidFill>
                <a:cs typeface="Times New Roman" pitchFamily="18" charset="0"/>
              </a:rPr>
              <a:t>نضع </a:t>
            </a:r>
            <a:r>
              <a:rPr lang="en-US" b="1" dirty="0" err="1" smtClean="0">
                <a:solidFill>
                  <a:srgbClr val="FF6600"/>
                </a:solidFill>
                <a:cs typeface="Times New Roman" pitchFamily="18" charset="0"/>
              </a:rPr>
              <a:t>الخطط</a:t>
            </a:r>
            <a:r>
              <a:rPr lang="en-US" b="1" dirty="0" smtClean="0">
                <a:solidFill>
                  <a:srgbClr val="FF6600"/>
                </a:solidFill>
                <a:cs typeface="Times New Roman" pitchFamily="18" charset="0"/>
              </a:rPr>
              <a:t> </a:t>
            </a:r>
            <a:r>
              <a:rPr lang="en-US" b="1" dirty="0" err="1" smtClean="0">
                <a:solidFill>
                  <a:srgbClr val="FF6600"/>
                </a:solidFill>
                <a:cs typeface="Times New Roman" pitchFamily="18" charset="0"/>
              </a:rPr>
              <a:t>الاستراتيجية</a:t>
            </a:r>
            <a:r>
              <a:rPr lang="en-US" b="1" dirty="0" smtClean="0">
                <a:solidFill>
                  <a:srgbClr val="FF6600"/>
                </a:solidFill>
                <a:cs typeface="Times New Roman" pitchFamily="18" charset="0"/>
              </a:rPr>
              <a:t> ؟ </a:t>
            </a:r>
            <a:r>
              <a:rPr lang="en-US" sz="2800" b="1" dirty="0" smtClean="0">
                <a:solidFill>
                  <a:srgbClr val="FF6600"/>
                </a:solidFill>
                <a:latin typeface="Times New Roman" pitchFamily="18" charset="0"/>
                <a:cs typeface="Times New Roman" pitchFamily="18" charset="0"/>
              </a:rPr>
              <a:t/>
            </a:r>
            <a:br>
              <a:rPr lang="en-US" sz="2800" b="1" dirty="0" smtClean="0">
                <a:solidFill>
                  <a:srgbClr val="FF6600"/>
                </a:solidFill>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ar-JO" sz="3600" dirty="0" smtClean="0">
                <a:latin typeface="Times New Roman" pitchFamily="18" charset="0"/>
                <a:cs typeface="Times New Roman" pitchFamily="18" charset="0"/>
              </a:rPr>
              <a:t>بالنسبة </a:t>
            </a:r>
            <a:r>
              <a:rPr lang="ar-JO" sz="3600" dirty="0" err="1" smtClean="0">
                <a:latin typeface="+mn-lt"/>
                <a:cs typeface="Times New Roman" pitchFamily="18" charset="0"/>
              </a:rPr>
              <a:t>لل</a:t>
            </a:r>
            <a:r>
              <a:rPr lang="en-GB" sz="3600" dirty="0" err="1" smtClean="0">
                <a:latin typeface="+mn-lt"/>
                <a:cs typeface="Times New Roman" pitchFamily="18" charset="0"/>
              </a:rPr>
              <a:t>نقابات</a:t>
            </a:r>
            <a:r>
              <a:rPr lang="en-GB" sz="3600" dirty="0" smtClean="0">
                <a:latin typeface="+mn-lt"/>
                <a:cs typeface="Times New Roman" pitchFamily="18" charset="0"/>
              </a:rPr>
              <a:t> </a:t>
            </a:r>
            <a:r>
              <a:rPr lang="en-GB" sz="3600" dirty="0" err="1" smtClean="0">
                <a:latin typeface="+mn-lt"/>
                <a:cs typeface="Times New Roman" pitchFamily="18" charset="0"/>
              </a:rPr>
              <a:t>العمال</a:t>
            </a:r>
            <a:r>
              <a:rPr lang="ar-JO" sz="3600" dirty="0" err="1" smtClean="0">
                <a:latin typeface="+mn-lt"/>
                <a:cs typeface="Times New Roman" pitchFamily="18" charset="0"/>
              </a:rPr>
              <a:t>ية</a:t>
            </a:r>
            <a:r>
              <a:rPr lang="en-GB" sz="3600" dirty="0" smtClean="0">
                <a:latin typeface="+mn-lt"/>
                <a:cs typeface="Times New Roman" pitchFamily="18" charset="0"/>
              </a:rPr>
              <a:t>، </a:t>
            </a:r>
            <a:r>
              <a:rPr lang="ar-JO" sz="3600" dirty="0" smtClean="0">
                <a:latin typeface="+mn-lt"/>
                <a:cs typeface="Times New Roman" pitchFamily="18" charset="0"/>
              </a:rPr>
              <a:t>ك</a:t>
            </a:r>
            <a:r>
              <a:rPr lang="en-GB" sz="3600" dirty="0" err="1" smtClean="0">
                <a:latin typeface="+mn-lt"/>
                <a:cs typeface="Times New Roman" pitchFamily="18" charset="0"/>
              </a:rPr>
              <a:t>مؤسسات</a:t>
            </a:r>
            <a:r>
              <a:rPr lang="en-GB" sz="3600" dirty="0" smtClean="0">
                <a:latin typeface="+mn-lt"/>
                <a:cs typeface="Times New Roman" pitchFamily="18" charset="0"/>
              </a:rPr>
              <a:t> </a:t>
            </a:r>
            <a:r>
              <a:rPr lang="en-GB" sz="3600" dirty="0" err="1" smtClean="0">
                <a:latin typeface="+mn-lt"/>
                <a:cs typeface="Times New Roman" pitchFamily="18" charset="0"/>
              </a:rPr>
              <a:t>ديمقراطية</a:t>
            </a:r>
            <a:r>
              <a:rPr lang="en-GB" sz="3600" dirty="0" smtClean="0">
                <a:latin typeface="+mn-lt"/>
                <a:cs typeface="Times New Roman" pitchFamily="18" charset="0"/>
              </a:rPr>
              <a:t>، </a:t>
            </a:r>
            <a:r>
              <a:rPr lang="ar-JO" sz="3600" dirty="0" smtClean="0">
                <a:latin typeface="+mn-lt"/>
                <a:cs typeface="Times New Roman" pitchFamily="18" charset="0"/>
              </a:rPr>
              <a:t>فإن </a:t>
            </a:r>
            <a:r>
              <a:rPr lang="en-GB" sz="3600" dirty="0" err="1" smtClean="0">
                <a:latin typeface="+mn-lt"/>
                <a:cs typeface="Times New Roman" pitchFamily="18" charset="0"/>
              </a:rPr>
              <a:t>التخطيط</a:t>
            </a:r>
            <a:r>
              <a:rPr lang="en-GB" sz="3600" dirty="0" smtClean="0">
                <a:latin typeface="+mn-lt"/>
                <a:cs typeface="Times New Roman" pitchFamily="18" charset="0"/>
              </a:rPr>
              <a:t> الاستراتيجي وسيلة </a:t>
            </a:r>
            <a:r>
              <a:rPr lang="en-GB" sz="3600" dirty="0" err="1" smtClean="0">
                <a:latin typeface="+mn-lt"/>
                <a:cs typeface="Times New Roman" pitchFamily="18" charset="0"/>
              </a:rPr>
              <a:t>لإشراك</a:t>
            </a:r>
            <a:r>
              <a:rPr lang="en-GB" sz="3600" dirty="0" smtClean="0">
                <a:latin typeface="+mn-lt"/>
                <a:cs typeface="Times New Roman" pitchFamily="18" charset="0"/>
              </a:rPr>
              <a:t> </a:t>
            </a:r>
            <a:r>
              <a:rPr lang="en-GB" sz="3600" dirty="0" err="1" smtClean="0">
                <a:latin typeface="+mn-lt"/>
                <a:cs typeface="Times New Roman" pitchFamily="18" charset="0"/>
              </a:rPr>
              <a:t>مجلس</a:t>
            </a:r>
            <a:r>
              <a:rPr lang="en-GB" sz="3600" dirty="0" smtClean="0">
                <a:latin typeface="+mn-lt"/>
                <a:cs typeface="Times New Roman" pitchFamily="18" charset="0"/>
              </a:rPr>
              <a:t> </a:t>
            </a:r>
            <a:r>
              <a:rPr lang="ar-JO" sz="3600" dirty="0" smtClean="0">
                <a:latin typeface="+mn-lt"/>
                <a:cs typeface="Times New Roman" pitchFamily="18" charset="0"/>
              </a:rPr>
              <a:t>النقابة </a:t>
            </a:r>
            <a:r>
              <a:rPr lang="en-GB" sz="3600" dirty="0" err="1" smtClean="0">
                <a:latin typeface="+mn-lt"/>
                <a:cs typeface="Times New Roman" pitchFamily="18" charset="0"/>
              </a:rPr>
              <a:t>والموظفين</a:t>
            </a:r>
            <a:r>
              <a:rPr lang="en-GB" sz="3600" dirty="0" smtClean="0">
                <a:latin typeface="+mn-lt"/>
                <a:cs typeface="Times New Roman" pitchFamily="18" charset="0"/>
              </a:rPr>
              <a:t> و</a:t>
            </a:r>
            <a:r>
              <a:rPr lang="ar-JO" sz="3600" dirty="0" smtClean="0">
                <a:latin typeface="+mn-lt"/>
                <a:cs typeface="Times New Roman" pitchFamily="18" charset="0"/>
              </a:rPr>
              <a:t>ال</a:t>
            </a:r>
            <a:r>
              <a:rPr lang="en-GB" sz="3600" dirty="0" err="1" smtClean="0">
                <a:latin typeface="+mn-lt"/>
                <a:cs typeface="Times New Roman" pitchFamily="18" charset="0"/>
              </a:rPr>
              <a:t>أعضاء</a:t>
            </a:r>
            <a:r>
              <a:rPr lang="en-GB" sz="3600" dirty="0" smtClean="0">
                <a:latin typeface="+mn-lt"/>
                <a:cs typeface="Times New Roman" pitchFamily="18" charset="0"/>
              </a:rPr>
              <a:t> </a:t>
            </a:r>
            <a:r>
              <a:rPr lang="ar-JO" sz="3600" dirty="0" smtClean="0">
                <a:latin typeface="+mn-lt"/>
                <a:cs typeface="Times New Roman" pitchFamily="18" charset="0"/>
              </a:rPr>
              <a:t>ل</a:t>
            </a:r>
            <a:r>
              <a:rPr lang="en-GB" sz="3600" dirty="0" err="1" smtClean="0">
                <a:latin typeface="+mn-lt"/>
                <a:cs typeface="Times New Roman" pitchFamily="18" charset="0"/>
              </a:rPr>
              <a:t>وضع</a:t>
            </a:r>
            <a:r>
              <a:rPr lang="en-GB" sz="3600" dirty="0" smtClean="0">
                <a:latin typeface="+mn-lt"/>
                <a:cs typeface="Times New Roman" pitchFamily="18" charset="0"/>
              </a:rPr>
              <a:t> </a:t>
            </a:r>
            <a:r>
              <a:rPr lang="en-GB" sz="3600" dirty="0" err="1" smtClean="0">
                <a:latin typeface="+mn-lt"/>
                <a:cs typeface="Times New Roman" pitchFamily="18" charset="0"/>
              </a:rPr>
              <a:t>إطار</a:t>
            </a:r>
            <a:r>
              <a:rPr lang="en-GB" sz="3600" dirty="0" smtClean="0">
                <a:latin typeface="+mn-lt"/>
                <a:cs typeface="Times New Roman" pitchFamily="18" charset="0"/>
              </a:rPr>
              <a:t> </a:t>
            </a:r>
            <a:r>
              <a:rPr lang="ar-JO" sz="3600" dirty="0" smtClean="0">
                <a:latin typeface="+mn-lt"/>
                <a:cs typeface="Times New Roman" pitchFamily="18" charset="0"/>
              </a:rPr>
              <a:t>ولغة </a:t>
            </a:r>
            <a:r>
              <a:rPr lang="en-GB" sz="3600" dirty="0" err="1" smtClean="0">
                <a:latin typeface="+mn-lt"/>
                <a:cs typeface="Times New Roman" pitchFamily="18" charset="0"/>
              </a:rPr>
              <a:t>مشترك</a:t>
            </a:r>
            <a:r>
              <a:rPr lang="ar-JO" sz="3600" dirty="0" smtClean="0">
                <a:latin typeface="+mn-lt"/>
                <a:cs typeface="Times New Roman" pitchFamily="18" charset="0"/>
              </a:rPr>
              <a:t>ة</a:t>
            </a:r>
            <a:r>
              <a:rPr lang="en-GB" sz="3600" dirty="0" smtClean="0">
                <a:latin typeface="+mn-lt"/>
                <a:cs typeface="Times New Roman" pitchFamily="18" charset="0"/>
              </a:rPr>
              <a:t> </a:t>
            </a:r>
            <a:r>
              <a:rPr lang="en-GB" sz="3600" dirty="0" err="1" smtClean="0">
                <a:latin typeface="+mn-lt"/>
                <a:cs typeface="Times New Roman" pitchFamily="18" charset="0"/>
              </a:rPr>
              <a:t>حول</a:t>
            </a:r>
            <a:r>
              <a:rPr lang="en-GB" sz="3600" dirty="0" smtClean="0">
                <a:latin typeface="+mn-lt"/>
                <a:cs typeface="Times New Roman" pitchFamily="18" charset="0"/>
              </a:rPr>
              <a:t> </a:t>
            </a:r>
            <a:r>
              <a:rPr lang="ar-JO" sz="3600" dirty="0" smtClean="0">
                <a:latin typeface="+mn-lt"/>
                <a:cs typeface="Times New Roman" pitchFamily="18" charset="0"/>
              </a:rPr>
              <a:t>ال</a:t>
            </a:r>
            <a:r>
              <a:rPr lang="en-GB" sz="3600" dirty="0" err="1" smtClean="0">
                <a:latin typeface="+mn-lt"/>
                <a:cs typeface="Times New Roman" pitchFamily="18" charset="0"/>
              </a:rPr>
              <a:t>مشاكل</a:t>
            </a:r>
            <a:r>
              <a:rPr lang="en-GB" sz="3600" dirty="0" smtClean="0">
                <a:latin typeface="+mn-lt"/>
                <a:cs typeface="Times New Roman" pitchFamily="18" charset="0"/>
              </a:rPr>
              <a:t> </a:t>
            </a:r>
            <a:r>
              <a:rPr lang="ar-JO" sz="3600" dirty="0" smtClean="0">
                <a:latin typeface="+mn-lt"/>
                <a:cs typeface="Times New Roman" pitchFamily="18" charset="0"/>
              </a:rPr>
              <a:t>المستقبلية للمنظمة</a:t>
            </a:r>
            <a:r>
              <a:rPr lang="en-GB" sz="3600" dirty="0" smtClean="0">
                <a:latin typeface="+mn-lt"/>
                <a:cs typeface="Times New Roman" pitchFamily="18" charset="0"/>
              </a:rPr>
              <a:t>. </a:t>
            </a:r>
            <a:r>
              <a:rPr lang="ar-JO" sz="3600" dirty="0" smtClean="0">
                <a:latin typeface="+mn-lt"/>
                <a:cs typeface="Times New Roman" pitchFamily="18" charset="0"/>
              </a:rPr>
              <a:t> </a:t>
            </a:r>
            <a:r>
              <a:rPr lang="en-GB" sz="3600" dirty="0" err="1" smtClean="0">
                <a:latin typeface="+mn-lt"/>
                <a:cs typeface="Times New Roman" pitchFamily="18" charset="0"/>
              </a:rPr>
              <a:t>يتطلب</a:t>
            </a:r>
            <a:r>
              <a:rPr lang="en-GB" sz="3600" dirty="0" smtClean="0">
                <a:latin typeface="+mn-lt"/>
                <a:cs typeface="Times New Roman" pitchFamily="18" charset="0"/>
              </a:rPr>
              <a:t> </a:t>
            </a:r>
            <a:r>
              <a:rPr lang="en-GB" sz="3600" dirty="0" err="1" smtClean="0">
                <a:latin typeface="+mn-lt"/>
                <a:cs typeface="Times New Roman" pitchFamily="18" charset="0"/>
              </a:rPr>
              <a:t>التخطيط</a:t>
            </a:r>
            <a:r>
              <a:rPr lang="en-GB" sz="3600" dirty="0" smtClean="0">
                <a:latin typeface="+mn-lt"/>
                <a:cs typeface="Times New Roman" pitchFamily="18" charset="0"/>
              </a:rPr>
              <a:t> </a:t>
            </a:r>
            <a:r>
              <a:rPr lang="ar-JO" sz="3600" dirty="0" smtClean="0">
                <a:latin typeface="+mn-lt"/>
                <a:cs typeface="Times New Roman" pitchFamily="18" charset="0"/>
              </a:rPr>
              <a:t>من النقابة أن تتخذ</a:t>
            </a:r>
            <a:r>
              <a:rPr lang="en-GB" sz="3600" dirty="0" smtClean="0">
                <a:latin typeface="+mn-lt"/>
                <a:cs typeface="Times New Roman" pitchFamily="18" charset="0"/>
              </a:rPr>
              <a:t> </a:t>
            </a:r>
            <a:r>
              <a:rPr lang="en-GB" sz="3600" dirty="0" err="1" smtClean="0">
                <a:latin typeface="+mn-lt"/>
                <a:cs typeface="Times New Roman" pitchFamily="18" charset="0"/>
              </a:rPr>
              <a:t>نهج</a:t>
            </a:r>
            <a:r>
              <a:rPr lang="ar-JO" sz="3600" dirty="0" smtClean="0">
                <a:latin typeface="+mn-lt"/>
                <a:cs typeface="Times New Roman" pitchFamily="18" charset="0"/>
              </a:rPr>
              <a:t>ا</a:t>
            </a:r>
            <a:r>
              <a:rPr lang="en-GB" sz="3600" dirty="0" smtClean="0">
                <a:latin typeface="+mn-lt"/>
                <a:cs typeface="Times New Roman" pitchFamily="18" charset="0"/>
              </a:rPr>
              <a:t> </a:t>
            </a:r>
            <a:r>
              <a:rPr lang="ar-JO" sz="3600" dirty="0" smtClean="0">
                <a:latin typeface="+mn-lt"/>
                <a:cs typeface="Times New Roman" pitchFamily="18" charset="0"/>
              </a:rPr>
              <a:t>منظما</a:t>
            </a:r>
            <a:r>
              <a:rPr lang="en-GB" sz="3600" dirty="0" smtClean="0">
                <a:latin typeface="+mn-lt"/>
                <a:cs typeface="Times New Roman" pitchFamily="18" charset="0"/>
              </a:rPr>
              <a:t> مع التركيز على العمل بدلا </a:t>
            </a:r>
            <a:r>
              <a:rPr lang="en-GB" sz="3600" dirty="0" err="1" smtClean="0">
                <a:latin typeface="+mn-lt"/>
                <a:cs typeface="Times New Roman" pitchFamily="18" charset="0"/>
              </a:rPr>
              <a:t>من</a:t>
            </a:r>
            <a:r>
              <a:rPr lang="en-GB" sz="3600" dirty="0" smtClean="0">
                <a:latin typeface="+mn-lt"/>
                <a:cs typeface="Times New Roman" pitchFamily="18" charset="0"/>
              </a:rPr>
              <a:t> </a:t>
            </a:r>
            <a:r>
              <a:rPr lang="en-GB" sz="3600" dirty="0" err="1" smtClean="0">
                <a:latin typeface="+mn-lt"/>
                <a:cs typeface="Times New Roman" pitchFamily="18" charset="0"/>
              </a:rPr>
              <a:t>رد</a:t>
            </a:r>
            <a:r>
              <a:rPr lang="ar-JO" sz="3600" dirty="0" smtClean="0">
                <a:latin typeface="+mn-lt"/>
                <a:cs typeface="Times New Roman" pitchFamily="18" charset="0"/>
              </a:rPr>
              <a:t>ود الأفعال</a:t>
            </a:r>
            <a:r>
              <a:rPr lang="en-GB" sz="3600" dirty="0" smtClean="0">
                <a:latin typeface="+mn-lt"/>
                <a:cs typeface="Times New Roman" pitchFamily="18" charset="0"/>
              </a:rPr>
              <a:t>. </a:t>
            </a:r>
            <a:r>
              <a:rPr lang="en-GB" sz="2800" b="1" dirty="0" smtClean="0">
                <a:latin typeface="+mn-lt"/>
                <a:cs typeface="Times New Roman" pitchFamily="18" charset="0"/>
              </a:rPr>
              <a:t/>
            </a:r>
            <a:br>
              <a:rPr lang="en-GB" sz="2800" b="1" dirty="0" smtClean="0">
                <a:latin typeface="+mn-lt"/>
                <a:cs typeface="Times New Roman" pitchFamily="18" charset="0"/>
              </a:rPr>
            </a:br>
            <a:r>
              <a:rPr lang="en-GB" sz="2800" b="1" dirty="0" smtClean="0">
                <a:latin typeface="+mn-lt"/>
                <a:cs typeface="Times New Roman" pitchFamily="18" charset="0"/>
              </a:rPr>
              <a:t>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endParaRPr lang="en-US" sz="2000" dirty="0" smtClean="0">
              <a:latin typeface="Times New Roman" pitchFamily="18" charset="0"/>
              <a:cs typeface="Times New Roman" pitchFamily="18" charset="0"/>
            </a:endParaRPr>
          </a:p>
        </p:txBody>
      </p:sp>
      <p:pic>
        <p:nvPicPr>
          <p:cNvPr id="11267" name="Picture 6" descr="g38_25601675.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2334806" y="3897510"/>
            <a:ext cx="4093388" cy="2674762"/>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609600" y="357166"/>
            <a:ext cx="7543800" cy="2362199"/>
          </a:xfrm>
        </p:spPr>
        <p:txBody>
          <a:bodyPr/>
          <a:lstStyle/>
          <a:p>
            <a:pPr algn="ctr" rtl="1">
              <a:buFontTx/>
              <a:buNone/>
            </a:pPr>
            <a:r>
              <a:rPr lang="en-US" sz="3600" b="1" dirty="0" smtClean="0">
                <a:solidFill>
                  <a:srgbClr val="FF6600"/>
                </a:solidFill>
                <a:latin typeface="+mj-lt"/>
                <a:cs typeface="Times New Roman" pitchFamily="18" charset="0"/>
              </a:rPr>
              <a:t>أفضل </a:t>
            </a:r>
            <a:r>
              <a:rPr lang="en-US" sz="3600" b="1" dirty="0" err="1" smtClean="0">
                <a:solidFill>
                  <a:srgbClr val="FF6600"/>
                </a:solidFill>
                <a:latin typeface="+mj-lt"/>
                <a:cs typeface="Times New Roman" pitchFamily="18" charset="0"/>
              </a:rPr>
              <a:t>طريقة</a:t>
            </a:r>
            <a:r>
              <a:rPr lang="en-US" sz="3600" b="1" dirty="0" smtClean="0">
                <a:solidFill>
                  <a:srgbClr val="FF6600"/>
                </a:solidFill>
                <a:latin typeface="+mj-lt"/>
                <a:cs typeface="Times New Roman" pitchFamily="18" charset="0"/>
              </a:rPr>
              <a:t> </a:t>
            </a:r>
            <a:r>
              <a:rPr lang="ar-JO" sz="3600" b="1" dirty="0" smtClean="0">
                <a:solidFill>
                  <a:srgbClr val="FF6600"/>
                </a:solidFill>
                <a:latin typeface="+mj-lt"/>
                <a:cs typeface="Times New Roman" pitchFamily="18" charset="0"/>
              </a:rPr>
              <a:t>للتنبؤ ب</a:t>
            </a:r>
            <a:r>
              <a:rPr lang="en-US" sz="3600" b="1" dirty="0" err="1" smtClean="0">
                <a:solidFill>
                  <a:srgbClr val="FF6600"/>
                </a:solidFill>
                <a:latin typeface="+mj-lt"/>
                <a:cs typeface="Times New Roman" pitchFamily="18" charset="0"/>
              </a:rPr>
              <a:t>المستقبل</a:t>
            </a:r>
            <a:r>
              <a:rPr lang="en-US" sz="3600" b="1" dirty="0" smtClean="0">
                <a:solidFill>
                  <a:srgbClr val="FF6600"/>
                </a:solidFill>
                <a:latin typeface="+mj-lt"/>
                <a:cs typeface="Times New Roman" pitchFamily="18" charset="0"/>
              </a:rPr>
              <a:t> </a:t>
            </a:r>
            <a:r>
              <a:rPr lang="en-US" sz="3600" b="1" dirty="0" err="1" smtClean="0">
                <a:solidFill>
                  <a:srgbClr val="FF6600"/>
                </a:solidFill>
                <a:latin typeface="+mj-lt"/>
                <a:cs typeface="Times New Roman" pitchFamily="18" charset="0"/>
              </a:rPr>
              <a:t>هو</a:t>
            </a:r>
            <a:r>
              <a:rPr lang="en-US" sz="3600" b="1" dirty="0" smtClean="0">
                <a:solidFill>
                  <a:srgbClr val="FF6600"/>
                </a:solidFill>
                <a:latin typeface="+mj-lt"/>
                <a:cs typeface="Times New Roman" pitchFamily="18" charset="0"/>
              </a:rPr>
              <a:t> </a:t>
            </a:r>
            <a:r>
              <a:rPr lang="ar-JO" sz="3600" b="1" dirty="0" smtClean="0">
                <a:solidFill>
                  <a:srgbClr val="FF6600"/>
                </a:solidFill>
                <a:latin typeface="+mj-lt"/>
                <a:cs typeface="Times New Roman" pitchFamily="18" charset="0"/>
              </a:rPr>
              <a:t>تشكيله وإنشائه و</a:t>
            </a:r>
            <a:r>
              <a:rPr lang="en-US" sz="3600" b="1" dirty="0" err="1" smtClean="0">
                <a:solidFill>
                  <a:srgbClr val="FF6600"/>
                </a:solidFill>
                <a:latin typeface="+mj-lt"/>
                <a:cs typeface="Times New Roman" pitchFamily="18" charset="0"/>
              </a:rPr>
              <a:t>التخطيط</a:t>
            </a:r>
            <a:r>
              <a:rPr lang="en-US" sz="3600" b="1" dirty="0" smtClean="0">
                <a:solidFill>
                  <a:srgbClr val="FF6600"/>
                </a:solidFill>
                <a:latin typeface="+mj-lt"/>
                <a:cs typeface="Times New Roman" pitchFamily="18" charset="0"/>
              </a:rPr>
              <a:t> </a:t>
            </a:r>
            <a:r>
              <a:rPr lang="en-US" sz="3600" b="1" dirty="0" err="1" smtClean="0">
                <a:solidFill>
                  <a:srgbClr val="FF6600"/>
                </a:solidFill>
                <a:latin typeface="+mj-lt"/>
                <a:cs typeface="Times New Roman" pitchFamily="18" charset="0"/>
              </a:rPr>
              <a:t>الاستراتيجي</a:t>
            </a:r>
            <a:r>
              <a:rPr lang="en-US" sz="3600" b="1" dirty="0" smtClean="0">
                <a:solidFill>
                  <a:srgbClr val="FF6600"/>
                </a:solidFill>
                <a:latin typeface="+mj-lt"/>
                <a:cs typeface="Times New Roman" pitchFamily="18" charset="0"/>
              </a:rPr>
              <a:t> </a:t>
            </a:r>
            <a:r>
              <a:rPr lang="ar-JO" sz="3600" b="1" dirty="0" smtClean="0">
                <a:solidFill>
                  <a:srgbClr val="FF6600"/>
                </a:solidFill>
                <a:latin typeface="+mj-lt"/>
                <a:cs typeface="Times New Roman" pitchFamily="18" charset="0"/>
              </a:rPr>
              <a:t>يمكننا من</a:t>
            </a:r>
            <a:r>
              <a:rPr lang="en-US" sz="3600" b="1" dirty="0" smtClean="0">
                <a:solidFill>
                  <a:srgbClr val="FF6600"/>
                </a:solidFill>
                <a:latin typeface="+mj-lt"/>
                <a:cs typeface="Times New Roman" pitchFamily="18" charset="0"/>
              </a:rPr>
              <a:t> </a:t>
            </a:r>
            <a:r>
              <a:rPr lang="en-US" sz="3600" b="1" dirty="0" err="1" smtClean="0">
                <a:solidFill>
                  <a:srgbClr val="FF6600"/>
                </a:solidFill>
                <a:latin typeface="+mj-lt"/>
                <a:cs typeface="Times New Roman" pitchFamily="18" charset="0"/>
              </a:rPr>
              <a:t>تشكيل</a:t>
            </a:r>
            <a:r>
              <a:rPr lang="en-US" sz="3600" b="1" dirty="0" smtClean="0">
                <a:solidFill>
                  <a:srgbClr val="FF6600"/>
                </a:solidFill>
                <a:latin typeface="+mj-lt"/>
                <a:cs typeface="Times New Roman" pitchFamily="18" charset="0"/>
              </a:rPr>
              <a:t> المستقبل.</a:t>
            </a:r>
            <a:endParaRPr lang="en-US" sz="3600" dirty="0" smtClean="0">
              <a:solidFill>
                <a:srgbClr val="FF6600"/>
              </a:solidFill>
              <a:latin typeface="+mj-lt"/>
              <a:cs typeface="Times New Roman" pitchFamily="18" charset="0"/>
            </a:endParaRPr>
          </a:p>
          <a:p>
            <a:pPr algn="r" rtl="1">
              <a:buFontTx/>
              <a:buNone/>
            </a:pPr>
            <a:endParaRPr lang="en-US" sz="3600" dirty="0" smtClean="0">
              <a:solidFill>
                <a:srgbClr val="FF6600"/>
              </a:solidFill>
              <a:latin typeface="Times New Roman" pitchFamily="18" charset="0"/>
              <a:cs typeface="Times New Roman" pitchFamily="18" charset="0"/>
            </a:endParaRPr>
          </a:p>
        </p:txBody>
      </p:sp>
      <p:pic>
        <p:nvPicPr>
          <p:cNvPr id="12291" name="Picture 3" descr="global.bmp"/>
          <p:cNvPicPr>
            <a:picLocks noChangeAspect="1"/>
          </p:cNvPicPr>
          <p:nvPr/>
        </p:nvPicPr>
        <p:blipFill>
          <a:blip r:embed="rId3" cstate="print"/>
          <a:srcRect/>
          <a:stretch>
            <a:fillRect/>
          </a:stretch>
        </p:blipFill>
        <p:spPr bwMode="auto">
          <a:xfrm>
            <a:off x="2667000" y="2667000"/>
            <a:ext cx="4191000" cy="3954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1871</TotalTime>
  <Words>2080</Words>
  <Application>Microsoft Macintosh PowerPoint</Application>
  <PresentationFormat>On-screen Show (4:3)</PresentationFormat>
  <Paragraphs>308</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Monotype Sorts</vt:lpstr>
      <vt:lpstr>Arial</vt:lpstr>
      <vt:lpstr>Calibri</vt:lpstr>
      <vt:lpstr>Times New Roman</vt:lpstr>
      <vt:lpstr>Office Theme</vt:lpstr>
      <vt:lpstr>التخطيط الاستراتيجي للنقابات العمالية</vt:lpstr>
      <vt:lpstr>ما هي تجربتك مع  التخطيط الاستراتيجي ؟ </vt:lpstr>
      <vt:lpstr>التخطيط الاستراتيجي  - خارطة للطريق </vt:lpstr>
      <vt:lpstr>التخطيط الاستراتيجي - ما وراء ”الرد“</vt:lpstr>
      <vt:lpstr>PowerPoint Presentation</vt:lpstr>
      <vt:lpstr>التخطيط الاستراتيجي يرسم المسار</vt:lpstr>
      <vt:lpstr>لماذا نضع الخطط الاستراتيجية ؟ </vt:lpstr>
      <vt:lpstr> لماذا نضع الخطط الاستراتيجية ؟   بالنسبة للنقابات العمالية، كمؤسسات ديمقراطية، فإن التخطيط الاستراتيجي وسيلة لإشراك مجلس النقابة والموظفين والأعضاء لوضع إطار ولغة مشتركة حول المشاكل المستقبلية للمنظمة.  يتطلب التخطيط من النقابة أن تتخذ نهجا منظما مع التركيز على العمل بدلا من ردود الأفعال.    </vt:lpstr>
      <vt:lpstr>PowerPoint Presentation</vt:lpstr>
      <vt:lpstr>ما هو التخطيط الاستراتيجي ؟ </vt:lpstr>
      <vt:lpstr>التخطيط الاستراتيجي ليس</vt:lpstr>
      <vt:lpstr>عملية التخطيط الاستراتيجي  5 خطوات اساسية</vt:lpstr>
      <vt:lpstr>1. المهمة/ الرؤية/ القيم</vt:lpstr>
      <vt:lpstr>1. المهمة/ الرؤية/ القيم</vt:lpstr>
      <vt:lpstr>النقابات المهنية –  ما وراء الأجور والمنافع </vt:lpstr>
      <vt:lpstr>PowerPoint Presentation</vt:lpstr>
      <vt:lpstr>1. المهمة/ الرؤية/ القيم</vt:lpstr>
      <vt:lpstr>2. تقييم SWOT</vt:lpstr>
      <vt:lpstr>تقييم SWOT</vt:lpstr>
      <vt:lpstr>تحليل SWOT  - الداخلي</vt:lpstr>
      <vt:lpstr>تحليل SWOT  - الخارجي</vt:lpstr>
      <vt:lpstr>تحليل SWOT  - الخارجي</vt:lpstr>
      <vt:lpstr>PowerPoint Presentation</vt:lpstr>
      <vt:lpstr>3. وضع الأولويات والأهداف</vt:lpstr>
      <vt:lpstr>PowerPoint Presentation</vt:lpstr>
      <vt:lpstr>PowerPoint Presentation</vt:lpstr>
      <vt:lpstr>4. تخطيط العمل</vt:lpstr>
      <vt:lpstr>الدافع للمشاركة</vt:lpstr>
      <vt:lpstr>استراتيجية العمل</vt:lpstr>
      <vt:lpstr>تنظيم العمل </vt:lpstr>
      <vt:lpstr>5.  التقييم والتنفيذ</vt:lpstr>
      <vt:lpstr>ثمانية خطوات في عملية التحول التنظيمي </vt:lpstr>
      <vt:lpstr>أفضل طريقة للتنبؤ  بالمستقبل  هو أن تعمل على انشائه</vt:lpstr>
    </vt:vector>
  </TitlesOfParts>
  <Company>Acer</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Planning for Unions</dc:title>
  <dc:creator>Valued Acer Customer</dc:creator>
  <cp:lastModifiedBy>Microsoft Office User</cp:lastModifiedBy>
  <cp:revision>306</cp:revision>
  <dcterms:created xsi:type="dcterms:W3CDTF">2014-08-13T22:13:43Z</dcterms:created>
  <dcterms:modified xsi:type="dcterms:W3CDTF">2019-11-22T16:15:50Z</dcterms:modified>
</cp:coreProperties>
</file>