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2" r:id="rId7"/>
    <p:sldId id="263" r:id="rId8"/>
    <p:sldId id="264" r:id="rId9"/>
    <p:sldId id="266" r:id="rId10"/>
    <p:sldId id="267" r:id="rId11"/>
    <p:sldId id="268" r:id="rId12"/>
    <p:sldId id="269" r:id="rId13"/>
    <p:sldId id="270" r:id="rId14"/>
    <p:sldId id="2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213" autoAdjust="0"/>
  </p:normalViewPr>
  <p:slideViewPr>
    <p:cSldViewPr snapToGrid="0" snapToObjects="1">
      <p:cViewPr>
        <p:scale>
          <a:sx n="80" d="100"/>
          <a:sy n="80" d="100"/>
        </p:scale>
        <p:origin x="3104" y="9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145DF-150E-8742-BAE9-CA1F6B7FC718}" type="datetimeFigureOut">
              <a:rPr lang="en-US" smtClean="0"/>
              <a:pPr/>
              <a:t>11/22/19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106AB-6A25-C64C-9704-08A55F5D1313}" type="slidenum">
              <a:rPr lang="en-GB" smtClean="0"/>
              <a:pPr/>
              <a:t>‹#›</a:t>
            </a:fld>
            <a:endParaRPr lang="fr-FR"/>
          </a:p>
        </p:txBody>
      </p:sp>
    </p:spTree>
    <p:extLst>
      <p:ext uri="{BB962C8B-B14F-4D97-AF65-F5344CB8AC3E}">
        <p14:creationId xmlns:p14="http://schemas.microsoft.com/office/powerpoint/2010/main" val="2078766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t>Il existe tout un tas de livres sur le leadership.</a:t>
            </a:r>
          </a:p>
          <a:p>
            <a:endParaRPr lang="fr-FR" sz="1600" dirty="0" smtClean="0"/>
          </a:p>
          <a:p>
            <a:r>
              <a:rPr lang="en-GB" sz="1600" dirty="0" smtClean="0"/>
              <a:t>Les experts disent qu'un bon leadership comporte les trois piliers clés présentés dans cette diapo.</a:t>
            </a:r>
          </a:p>
          <a:p>
            <a:endParaRPr lang="fr-FR" sz="1600" baseline="0" dirty="0" smtClean="0"/>
          </a:p>
          <a:p>
            <a:r>
              <a:rPr lang="en-GB" dirty="0" smtClean="0"/>
              <a:t> </a:t>
            </a:r>
            <a:endParaRPr lang="fr-FR" sz="1600"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Le facilitateur peur lire cette diapositive à voix haute – pas besoin d'explications </a:t>
            </a:r>
          </a:p>
          <a:p>
            <a:endParaRPr lang="fr-FR"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Le facilitateur peur lire cette diapositive à voix haute – pas </a:t>
            </a:r>
            <a:r>
              <a:rPr lang="en-GB" sz="1200" dirty="0" err="1" smtClean="0"/>
              <a:t>besoin</a:t>
            </a:r>
            <a:r>
              <a:rPr lang="en-GB" sz="1200" dirty="0" smtClean="0"/>
              <a:t> </a:t>
            </a:r>
            <a:r>
              <a:rPr lang="en-GB" sz="1200" dirty="0" err="1" smtClean="0"/>
              <a:t>d'explications</a:t>
            </a:r>
            <a:endParaRPr lang="fr-FR"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Le facilitateur peur lire cette diapositive à voix haute – pas besoin d'explications </a:t>
            </a:r>
          </a:p>
          <a:p>
            <a:endParaRPr lang="fr-FR"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Demandez aux participants de répondre à ces quatre questions en travaillant </a:t>
            </a:r>
            <a:r>
              <a:rPr dirty="0" err="1" smtClean="0"/>
              <a:t>en</a:t>
            </a:r>
            <a:r>
              <a:rPr dirty="0" smtClean="0"/>
              <a:t> </a:t>
            </a:r>
            <a:r>
              <a:rPr dirty="0" err="1" smtClean="0"/>
              <a:t>groupe</a:t>
            </a:r>
            <a:r>
              <a:rPr lang="en-GB" dirty="0" smtClean="0"/>
              <a:t>s</a:t>
            </a:r>
            <a:r>
              <a:rPr dirty="0" smtClean="0"/>
              <a:t>.</a:t>
            </a:r>
            <a:endParaRPr lang="fr-FR"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600" dirty="0" smtClean="0"/>
              <a:t>Le facilitateur peur lire cette diapositive à voix haute – pas besoin d'explications </a:t>
            </a:r>
            <a:endParaRPr lang="fr-FR" sz="1600"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Mettez en évidence les différences entre les deux rôles : </a:t>
            </a:r>
          </a:p>
          <a:p>
            <a:endParaRPr lang="fr-FR" baseline="0" dirty="0" smtClean="0"/>
          </a:p>
          <a:p>
            <a:r>
              <a:rPr dirty="0" smtClean="0"/>
              <a:t>Les leaders fixent les orientations et formulent une vision.</a:t>
            </a:r>
          </a:p>
          <a:p>
            <a:r>
              <a:rPr dirty="0" smtClean="0"/>
              <a:t>Les managers assurent la gestion pour concrétiser cette vision et atteindre les objectifs.</a:t>
            </a:r>
          </a:p>
          <a:p>
            <a:endParaRPr lang="fr-FR" baseline="0" dirty="0" smtClean="0"/>
          </a:p>
          <a:p>
            <a:r>
              <a:rPr dirty="0" smtClean="0"/>
              <a:t>Les leaders motivent et développent les individus.</a:t>
            </a:r>
          </a:p>
          <a:p>
            <a:r>
              <a:rPr dirty="0" smtClean="0"/>
              <a:t>Les managers organisent et contrôlent les flux de travail.</a:t>
            </a:r>
            <a:endParaRPr lang="fr-FR"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Dans les syndicats, les leaders doivent donc allumer le feu et développer la passion et l’énergie – et non pas résoudre les problèmes ou éteindre le feu.</a:t>
            </a:r>
            <a:endParaRPr lang="fr-FR"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Lee Bolman et Terrance Deal ont défini dans l’ouvrage </a:t>
            </a:r>
            <a:r>
              <a:rPr i="1" dirty="0" smtClean="0"/>
              <a:t>Reframing Organizations: Artistry, Choice and Leadership</a:t>
            </a:r>
            <a:r>
              <a:rPr dirty="0" smtClean="0"/>
              <a:t> (Jossey-Bass) des styles de leadership qui relèvent de quatre domaines.</a:t>
            </a:r>
            <a:endParaRPr lang="fr-FR"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Distribuez maintenant le questionnaire de l’Activité 1 à tous les participants et demandez-leur de le remplir en répondant aux questions.</a:t>
            </a:r>
            <a:endParaRPr lang="fr-FR"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Le cadre structurel</a:t>
            </a:r>
            <a:r>
              <a:rPr dirty="0"/>
              <a:t/>
            </a:r>
            <a:br>
              <a:rPr dirty="0"/>
            </a:br>
            <a:r>
              <a:rPr lang="en-GB" noProof="0" dirty="0" smtClean="0"/>
              <a:t>Toutes les organisations ont des objectifs, des limites, des niveaux d’autorité, des systèmes de communication, des mécanismes de coordination et des procédures propres.</a:t>
            </a:r>
            <a:r>
              <a:rPr dirty="0" smtClean="0"/>
              <a:t> </a:t>
            </a:r>
            <a:r>
              <a:rPr lang="en-GB" noProof="0" dirty="0" smtClean="0"/>
              <a:t>La manière de se structurer est l’une des questions centrales à laquelle chaque organisation est confrontée.</a:t>
            </a:r>
            <a:r>
              <a:rPr dirty="0" smtClean="0"/>
              <a:t> </a:t>
            </a:r>
            <a:r>
              <a:rPr lang="en-GB" noProof="0" dirty="0" smtClean="0"/>
              <a:t>Les organisations existent pour atteindre les objectifs fixés.</a:t>
            </a:r>
            <a:r>
              <a:rPr dirty="0" smtClean="0"/>
              <a:t> </a:t>
            </a:r>
            <a:r>
              <a:rPr lang="en-GB" noProof="0" dirty="0" smtClean="0"/>
              <a:t>Une structure appropriée (logique et efficace) peut être conçue et mise en œuvre pour toutes les organisations.</a:t>
            </a:r>
            <a:r>
              <a:rPr dirty="0" smtClean="0"/>
              <a:t> </a:t>
            </a:r>
            <a:r>
              <a:rPr lang="en-GB" noProof="0" dirty="0" smtClean="0"/>
              <a:t>La coordination et le contrôle sont essentiels pour garantir l’efficacité.</a:t>
            </a:r>
            <a:r>
              <a:rPr dirty="0" smtClean="0"/>
              <a:t> </a:t>
            </a:r>
            <a:r>
              <a:rPr lang="en-GB" noProof="0" dirty="0" smtClean="0"/>
              <a:t>Les problèmes organisationnels reflètent généralement une structure inadaptée et peuvent être résolus au moyen d’une réorganisation ou d’une restructuration.</a:t>
            </a:r>
          </a:p>
          <a:p>
            <a:endParaRPr lang="fr-FR" dirty="0" smtClean="0"/>
          </a:p>
          <a:p>
            <a:r>
              <a:rPr lang="en-US" b="1" dirty="0" smtClean="0"/>
              <a:t>Le cadre humaniste</a:t>
            </a:r>
            <a:r>
              <a:rPr dirty="0"/>
              <a:t/>
            </a:r>
            <a:br>
              <a:rPr dirty="0"/>
            </a:br>
            <a:r>
              <a:rPr lang="en-GB" noProof="0" dirty="0" smtClean="0"/>
              <a:t>Le cadre humaniste</a:t>
            </a:r>
            <a:r>
              <a:rPr dirty="0" smtClean="0"/>
              <a:t> </a:t>
            </a:r>
            <a:r>
              <a:rPr lang="en-GB" noProof="0" dirty="0" smtClean="0"/>
              <a:t>examine l’interaction entre les organisations et les individus. Il part du principe que les compétences, les connaissances, les idées, l’énergie et l’engagement des individus sont les ressources les plus cruciales pour une organisation.</a:t>
            </a:r>
            <a:r>
              <a:rPr dirty="0" smtClean="0"/>
              <a:t> </a:t>
            </a:r>
            <a:r>
              <a:rPr lang="en-GB" noProof="0" dirty="0" smtClean="0"/>
              <a:t>Les organisations existent pour satisfaire les besoins des individus.</a:t>
            </a:r>
            <a:r>
              <a:rPr dirty="0" smtClean="0"/>
              <a:t> </a:t>
            </a:r>
            <a:r>
              <a:rPr lang="en-GB" noProof="0" dirty="0" smtClean="0"/>
              <a:t>Les organisations et les individus ont besoin les uns des autres. Lorsque l’adéquation entre les individus et l’organisation est mauvaise, les deux parties en souffrent. Lorsque l’adéquation entre les individus et l’organisation est bonne, les deux parties en tirent des avantages.</a:t>
            </a:r>
          </a:p>
          <a:p>
            <a:endParaRPr lang="fr-FR" noProof="0" dirty="0" smtClean="0"/>
          </a:p>
          <a:p>
            <a:r>
              <a:rPr lang="en-GB" b="1" dirty="0" smtClean="0"/>
              <a:t>Le cadre politique</a:t>
            </a:r>
            <a:r>
              <a:rPr dirty="0"/>
              <a:t/>
            </a:r>
            <a:br>
              <a:rPr dirty="0"/>
            </a:br>
            <a:r>
              <a:rPr dirty="0" smtClean="0"/>
              <a:t>Le cadre politique affirme que, face à des difficultés constantes et à des ressources rares, les conflits entre les membres d’une coalition sont inévitables et le pouvoir devient inévitablement une ressource majeure. Les décisions importantes impliquent l’affectation des ressources rares – la ressource la plus rare est généralement le pouvoir. Les organisations sont composées de coalitions et de groupes d’intérêts. Les objectifs et les décisions émanent de processus de négociation, de concessions et de manœuvres pour le pouvoir. Le pouvoir et les conflits sont des caractéristiques centrales de la vie des organisations.</a:t>
            </a:r>
          </a:p>
          <a:p>
            <a:endParaRPr lang="fr-FR" dirty="0" smtClean="0"/>
          </a:p>
          <a:p>
            <a:r>
              <a:rPr lang="en-GB" b="1" dirty="0" smtClean="0"/>
              <a:t>Le cadre symbolique</a:t>
            </a:r>
            <a:r>
              <a:rPr dirty="0"/>
              <a:t/>
            </a:r>
            <a:br>
              <a:rPr dirty="0"/>
            </a:br>
            <a:r>
              <a:rPr dirty="0" smtClean="0"/>
              <a:t>Le cadre symbolique suppose que les humains créeront et utiliseront des symboles pour tirer un sens du chaos, la clarté de la confusion et la prévisibilité du mystère. Ce qui compte dans une organisation n’est pas ce qui se produit, mais ce que cela signifie pour les participants. Confrontés à l’incertitude ou à l’ambigüité, les individus créent des symboles pour éliminer la confusion, augmenter la prévisibilité et fournir des orientations. Les organisations ont des cultures distinctes qui peuvent être positives ou négatives, fortes ou faibles. Les mythes, les rituels, les cérémonies et le sagas aident les individus à trouver un sens à leur expérience organisationnelle. </a:t>
            </a:r>
          </a:p>
          <a:p>
            <a:endParaRPr lang="fr-FR" noProof="0" dirty="0" smtClean="0"/>
          </a:p>
          <a:p>
            <a:endParaRPr lang="fr-FR"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Le facilitateur peur lire cette diapositive à voix haute – pas besoin d'explications </a:t>
            </a:r>
          </a:p>
          <a:p>
            <a:endParaRPr lang="fr-FR"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Le facilitateur peur lire cette diapositive à voix haute – pas besoin d'explications </a:t>
            </a:r>
          </a:p>
          <a:p>
            <a:endParaRPr lang="fr-FR" dirty="0"/>
          </a:p>
        </p:txBody>
      </p:sp>
      <p:sp>
        <p:nvSpPr>
          <p:cNvPr id="4" name="Slide Number Placeholder 3"/>
          <p:cNvSpPr>
            <a:spLocks noGrp="1"/>
          </p:cNvSpPr>
          <p:nvPr>
            <p:ph type="sldNum" sz="quarter" idx="10"/>
          </p:nvPr>
        </p:nvSpPr>
        <p:spPr/>
        <p:txBody>
          <a:bodyPr/>
          <a:lstStyle/>
          <a:p>
            <a:fld id="{BDB106AB-6A25-C64C-9704-08A55F5D1313}" type="slidenum">
              <a:rPr lang="en-GB"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CH"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Click to edit Master subtitle style</a:t>
            </a:r>
            <a:endParaRPr lang="en-GB"/>
          </a:p>
        </p:txBody>
      </p:sp>
      <p:sp>
        <p:nvSpPr>
          <p:cNvPr id="4" name="Date Placeholder 3"/>
          <p:cNvSpPr>
            <a:spLocks noGrp="1"/>
          </p:cNvSpPr>
          <p:nvPr>
            <p:ph type="dt" sz="half" idx="10"/>
          </p:nvPr>
        </p:nvSpPr>
        <p:spPr/>
        <p:txBody>
          <a:bodyPr/>
          <a:lstStyle/>
          <a:p>
            <a:fld id="{07F27F84-A280-3248-AEFF-D04F8DEE2305}" type="datetimeFigureOut">
              <a:rPr lang="en-US" smtClean="0"/>
              <a:pPr/>
              <a:t>11/22/19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584F8-42A7-E642-B975-DE5065A761A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GB"/>
          </a:p>
        </p:txBody>
      </p:sp>
      <p:sp>
        <p:nvSpPr>
          <p:cNvPr id="4" name="Date Placeholder 3"/>
          <p:cNvSpPr>
            <a:spLocks noGrp="1"/>
          </p:cNvSpPr>
          <p:nvPr>
            <p:ph type="dt" sz="half" idx="10"/>
          </p:nvPr>
        </p:nvSpPr>
        <p:spPr/>
        <p:txBody>
          <a:bodyPr/>
          <a:lstStyle/>
          <a:p>
            <a:fld id="{07F27F84-A280-3248-AEFF-D04F8DEE2305}" type="datetimeFigureOut">
              <a:rPr lang="en-US" smtClean="0"/>
              <a:pPr/>
              <a:t>11/22/19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584F8-42A7-E642-B975-DE5065A761A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CH"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GB"/>
          </a:p>
        </p:txBody>
      </p:sp>
      <p:sp>
        <p:nvSpPr>
          <p:cNvPr id="4" name="Date Placeholder 3"/>
          <p:cNvSpPr>
            <a:spLocks noGrp="1"/>
          </p:cNvSpPr>
          <p:nvPr>
            <p:ph type="dt" sz="half" idx="10"/>
          </p:nvPr>
        </p:nvSpPr>
        <p:spPr/>
        <p:txBody>
          <a:bodyPr/>
          <a:lstStyle/>
          <a:p>
            <a:fld id="{07F27F84-A280-3248-AEFF-D04F8DEE2305}" type="datetimeFigureOut">
              <a:rPr lang="en-US" smtClean="0"/>
              <a:pPr/>
              <a:t>11/22/19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584F8-42A7-E642-B975-DE5065A761A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GB"/>
          </a:p>
        </p:txBody>
      </p:sp>
      <p:sp>
        <p:nvSpPr>
          <p:cNvPr id="3" name="Content Placeholder 2"/>
          <p:cNvSpPr>
            <a:spLocks noGrp="1"/>
          </p:cNvSpPr>
          <p:nvPr>
            <p:ph idx="1"/>
          </p:nvPr>
        </p:nvSpPr>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GB"/>
          </a:p>
        </p:txBody>
      </p:sp>
      <p:sp>
        <p:nvSpPr>
          <p:cNvPr id="4" name="Date Placeholder 3"/>
          <p:cNvSpPr>
            <a:spLocks noGrp="1"/>
          </p:cNvSpPr>
          <p:nvPr>
            <p:ph type="dt" sz="half" idx="10"/>
          </p:nvPr>
        </p:nvSpPr>
        <p:spPr/>
        <p:txBody>
          <a:bodyPr/>
          <a:lstStyle/>
          <a:p>
            <a:fld id="{07F27F84-A280-3248-AEFF-D04F8DEE2305}" type="datetimeFigureOut">
              <a:rPr lang="en-US" smtClean="0"/>
              <a:pPr/>
              <a:t>11/22/19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584F8-42A7-E642-B975-DE5065A761A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CH"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Click to edit Master text styles</a:t>
            </a:r>
          </a:p>
        </p:txBody>
      </p:sp>
      <p:sp>
        <p:nvSpPr>
          <p:cNvPr id="4" name="Date Placeholder 3"/>
          <p:cNvSpPr>
            <a:spLocks noGrp="1"/>
          </p:cNvSpPr>
          <p:nvPr>
            <p:ph type="dt" sz="half" idx="10"/>
          </p:nvPr>
        </p:nvSpPr>
        <p:spPr/>
        <p:txBody>
          <a:bodyPr/>
          <a:lstStyle/>
          <a:p>
            <a:fld id="{07F27F84-A280-3248-AEFF-D04F8DEE2305}" type="datetimeFigureOut">
              <a:rPr lang="en-US" smtClean="0"/>
              <a:pPr/>
              <a:t>11/22/19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584F8-42A7-E642-B975-DE5065A761A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GB"/>
          </a:p>
        </p:txBody>
      </p:sp>
      <p:sp>
        <p:nvSpPr>
          <p:cNvPr id="5" name="Date Placeholder 4"/>
          <p:cNvSpPr>
            <a:spLocks noGrp="1"/>
          </p:cNvSpPr>
          <p:nvPr>
            <p:ph type="dt" sz="half" idx="10"/>
          </p:nvPr>
        </p:nvSpPr>
        <p:spPr/>
        <p:txBody>
          <a:bodyPr/>
          <a:lstStyle/>
          <a:p>
            <a:fld id="{07F27F84-A280-3248-AEFF-D04F8DEE2305}" type="datetimeFigureOut">
              <a:rPr lang="en-US" smtClean="0"/>
              <a:pPr/>
              <a:t>11/22/19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584F8-42A7-E642-B975-DE5065A761A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CH"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GB"/>
          </a:p>
        </p:txBody>
      </p:sp>
      <p:sp>
        <p:nvSpPr>
          <p:cNvPr id="7" name="Date Placeholder 6"/>
          <p:cNvSpPr>
            <a:spLocks noGrp="1"/>
          </p:cNvSpPr>
          <p:nvPr>
            <p:ph type="dt" sz="half" idx="10"/>
          </p:nvPr>
        </p:nvSpPr>
        <p:spPr/>
        <p:txBody>
          <a:bodyPr/>
          <a:lstStyle/>
          <a:p>
            <a:fld id="{07F27F84-A280-3248-AEFF-D04F8DEE2305}" type="datetimeFigureOut">
              <a:rPr lang="en-US" smtClean="0"/>
              <a:pPr/>
              <a:t>11/22/19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E584F8-42A7-E642-B975-DE5065A761A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GB"/>
          </a:p>
        </p:txBody>
      </p:sp>
      <p:sp>
        <p:nvSpPr>
          <p:cNvPr id="3" name="Date Placeholder 2"/>
          <p:cNvSpPr>
            <a:spLocks noGrp="1"/>
          </p:cNvSpPr>
          <p:nvPr>
            <p:ph type="dt" sz="half" idx="10"/>
          </p:nvPr>
        </p:nvSpPr>
        <p:spPr/>
        <p:txBody>
          <a:bodyPr/>
          <a:lstStyle/>
          <a:p>
            <a:fld id="{07F27F84-A280-3248-AEFF-D04F8DEE2305}" type="datetimeFigureOut">
              <a:rPr lang="en-US" smtClean="0"/>
              <a:pPr/>
              <a:t>11/22/19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E584F8-42A7-E642-B975-DE5065A761A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27F84-A280-3248-AEFF-D04F8DEE2305}" type="datetimeFigureOut">
              <a:rPr lang="en-US" smtClean="0"/>
              <a:pPr/>
              <a:t>11/22/19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E584F8-42A7-E642-B975-DE5065A761A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CH"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p:txBody>
          <a:bodyPr/>
          <a:lstStyle/>
          <a:p>
            <a:fld id="{07F27F84-A280-3248-AEFF-D04F8DEE2305}" type="datetimeFigureOut">
              <a:rPr lang="en-US" smtClean="0"/>
              <a:pPr/>
              <a:t>11/22/19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584F8-42A7-E642-B975-DE5065A761A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CH"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p:txBody>
          <a:bodyPr/>
          <a:lstStyle/>
          <a:p>
            <a:fld id="{07F27F84-A280-3248-AEFF-D04F8DEE2305}" type="datetimeFigureOut">
              <a:rPr lang="en-US" smtClean="0"/>
              <a:pPr/>
              <a:t>11/22/19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584F8-42A7-E642-B975-DE5065A761A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27F84-A280-3248-AEFF-D04F8DEE2305}" type="datetimeFigureOut">
              <a:rPr lang="en-US" smtClean="0"/>
              <a:pPr/>
              <a:t>11/22/19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584F8-42A7-E642-B975-DE5065A761A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14" y="2666073"/>
            <a:ext cx="9114586" cy="4007976"/>
          </a:xfrm>
          <a:prstGeom prst="rect">
            <a:avLst/>
          </a:prstGeom>
        </p:spPr>
      </p:pic>
      <p:pic>
        <p:nvPicPr>
          <p:cNvPr id="5" name="Picture 4"/>
          <p:cNvPicPr>
            <a:picLocks noChangeAspect="1"/>
          </p:cNvPicPr>
          <p:nvPr/>
        </p:nvPicPr>
        <p:blipFill>
          <a:blip r:embed="rId3"/>
          <a:stretch>
            <a:fillRect/>
          </a:stretch>
        </p:blipFill>
        <p:spPr>
          <a:xfrm>
            <a:off x="29414" y="214662"/>
            <a:ext cx="9076298" cy="2451411"/>
          </a:xfrm>
          <a:prstGeom prst="rect">
            <a:avLst/>
          </a:prstGeom>
        </p:spPr>
      </p:pic>
      <p:pic>
        <p:nvPicPr>
          <p:cNvPr id="6" name="Picture 5"/>
          <p:cNvPicPr>
            <a:picLocks noChangeAspect="1"/>
          </p:cNvPicPr>
          <p:nvPr/>
        </p:nvPicPr>
        <p:blipFill>
          <a:blip r:embed="rId4"/>
          <a:stretch>
            <a:fillRect/>
          </a:stretch>
        </p:blipFill>
        <p:spPr>
          <a:xfrm>
            <a:off x="29414" y="5974756"/>
            <a:ext cx="780461" cy="6992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990600"/>
          </a:xfrm>
        </p:spPr>
        <p:txBody>
          <a:bodyPr/>
          <a:lstStyle/>
          <a:p>
            <a:r>
              <a:rPr lang="en-US" b="1" dirty="0">
                <a:solidFill>
                  <a:srgbClr val="FF6600"/>
                </a:solidFill>
              </a:rPr>
              <a:t>Quatre cadres de leadership</a:t>
            </a:r>
            <a:endParaRPr lang="fr-FR" b="1" dirty="0">
              <a:solidFill>
                <a:srgbClr val="FF6600"/>
              </a:solidFill>
            </a:endParaRPr>
          </a:p>
        </p:txBody>
      </p:sp>
      <p:sp>
        <p:nvSpPr>
          <p:cNvPr id="9219" name="Content Placeholder 9"/>
          <p:cNvSpPr>
            <a:spLocks noGrp="1"/>
          </p:cNvSpPr>
          <p:nvPr>
            <p:ph sz="half" idx="2"/>
          </p:nvPr>
        </p:nvSpPr>
        <p:spPr>
          <a:xfrm>
            <a:off x="4114800" y="990600"/>
            <a:ext cx="5029200" cy="5562600"/>
          </a:xfrm>
        </p:spPr>
        <p:txBody>
          <a:bodyPr>
            <a:normAutofit/>
          </a:bodyPr>
          <a:lstStyle/>
          <a:p>
            <a:pPr>
              <a:buFontTx/>
              <a:buNone/>
            </a:pPr>
            <a:r>
              <a:rPr lang="en-US" dirty="0" smtClean="0"/>
              <a:t>	</a:t>
            </a:r>
            <a:r>
              <a:rPr lang="en-US" sz="2500" b="1" dirty="0" smtClean="0">
                <a:solidFill>
                  <a:srgbClr val="FF6600"/>
                </a:solidFill>
              </a:rPr>
              <a:t>Les leaders humanistes</a:t>
            </a:r>
            <a:r>
              <a:rPr lang="en-US" sz="2500" b="1" dirty="0">
                <a:solidFill>
                  <a:srgbClr val="FF6600"/>
                </a:solidFill>
              </a:rPr>
              <a:t> </a:t>
            </a:r>
            <a:r>
              <a:rPr sz="2500" dirty="0" smtClean="0"/>
              <a:t>mettent l’accent sur l’importance des individus. Ils pensent que l’activité principale de leadership consiste à développer le coaching, la participation, la motivation et le travail </a:t>
            </a:r>
            <a:r>
              <a:rPr sz="2500" dirty="0" err="1" smtClean="0"/>
              <a:t>d’équipe</a:t>
            </a:r>
            <a:r>
              <a:rPr sz="2500" dirty="0" smtClean="0"/>
              <a:t>.</a:t>
            </a:r>
            <a:r>
              <a:rPr lang="en-GB" sz="2500" dirty="0" smtClean="0"/>
              <a:t> </a:t>
            </a:r>
            <a:r>
              <a:rPr sz="2500" dirty="0" smtClean="0"/>
              <a:t>Pour eux, un bon leader est un facilitateur et un manager participatif qui soutient, responsabilise et les autres et leur permet de prendre en main leur </a:t>
            </a:r>
            <a:r>
              <a:rPr sz="2500" dirty="0" err="1" smtClean="0"/>
              <a:t>destin</a:t>
            </a:r>
            <a:r>
              <a:rPr sz="2500" dirty="0" smtClean="0"/>
              <a:t>.</a:t>
            </a:r>
          </a:p>
        </p:txBody>
      </p:sp>
      <p:pic>
        <p:nvPicPr>
          <p:cNvPr id="9220" name="Content Placeholder 7" descr="circle.jpg"/>
          <p:cNvPicPr>
            <a:picLocks noGrp="1" noChangeAspect="1"/>
          </p:cNvPicPr>
          <p:nvPr>
            <p:ph sz="half" idx="1"/>
          </p:nvPr>
        </p:nvPicPr>
        <p:blipFill>
          <a:blip r:embed="rId3"/>
          <a:srcRect/>
          <a:stretch>
            <a:fillRect/>
          </a:stretch>
        </p:blipFill>
        <p:spPr>
          <a:xfrm>
            <a:off x="457200" y="1749425"/>
            <a:ext cx="3497263" cy="3660775"/>
          </a:xfrm>
        </p:spPr>
      </p:pic>
      <p:sp>
        <p:nvSpPr>
          <p:cNvPr id="6" name="TextBox 5"/>
          <p:cNvSpPr txBox="1"/>
          <p:nvPr/>
        </p:nvSpPr>
        <p:spPr>
          <a:xfrm>
            <a:off x="304092" y="6344992"/>
            <a:ext cx="3650208" cy="307777"/>
          </a:xfrm>
          <a:prstGeom prst="rect">
            <a:avLst/>
          </a:prstGeom>
          <a:noFill/>
        </p:spPr>
        <p:txBody>
          <a:bodyPr wrap="none" rtlCol="0">
            <a:spAutoFit/>
          </a:bodyPr>
          <a:lstStyle/>
          <a:p>
            <a:r>
              <a:rPr lang="en-GB" sz="1400" b="1" i="1" dirty="0">
                <a:solidFill>
                  <a:schemeClr val="tx2">
                    <a:lumMod val="75000"/>
                  </a:schemeClr>
                </a:solidFill>
              </a:rPr>
              <a:t>Programme de développement des femmes de l’ITF - Stade 3 </a:t>
            </a:r>
            <a:endParaRPr lang="fr-FR" sz="1400" b="1" i="1" dirty="0">
              <a:solidFill>
                <a:schemeClr val="tx2">
                  <a:lumMod val="75000"/>
                </a:schemeClr>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102" y="5699279"/>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990600"/>
          </a:xfrm>
        </p:spPr>
        <p:txBody>
          <a:bodyPr/>
          <a:lstStyle/>
          <a:p>
            <a:r>
              <a:rPr lang="en-US" b="1" dirty="0">
                <a:solidFill>
                  <a:srgbClr val="FF6600"/>
                </a:solidFill>
              </a:rPr>
              <a:t>Quatre cadres de leadership</a:t>
            </a:r>
            <a:endParaRPr lang="fr-FR" b="1" dirty="0">
              <a:solidFill>
                <a:srgbClr val="FF6600"/>
              </a:solidFill>
            </a:endParaRPr>
          </a:p>
        </p:txBody>
      </p:sp>
      <p:sp>
        <p:nvSpPr>
          <p:cNvPr id="10243" name="Content Placeholder 9"/>
          <p:cNvSpPr>
            <a:spLocks noGrp="1"/>
          </p:cNvSpPr>
          <p:nvPr>
            <p:ph sz="half" idx="2"/>
          </p:nvPr>
        </p:nvSpPr>
        <p:spPr>
          <a:xfrm>
            <a:off x="114261" y="840548"/>
            <a:ext cx="8618799" cy="3292065"/>
          </a:xfrm>
        </p:spPr>
        <p:txBody>
          <a:bodyPr>
            <a:normAutofit/>
          </a:bodyPr>
          <a:lstStyle/>
          <a:p>
            <a:pPr>
              <a:lnSpc>
                <a:spcPct val="90000"/>
              </a:lnSpc>
              <a:buFontTx/>
              <a:buNone/>
            </a:pPr>
            <a:r>
              <a:rPr lang="en-US" dirty="0" smtClean="0"/>
              <a:t>	</a:t>
            </a:r>
            <a:r>
              <a:rPr lang="en-GB" sz="2300" b="1" dirty="0" smtClean="0">
                <a:solidFill>
                  <a:srgbClr val="FF6600"/>
                </a:solidFill>
              </a:rPr>
              <a:t>Les leaders politiques </a:t>
            </a:r>
            <a:r>
              <a:rPr sz="2300" dirty="0" smtClean="0"/>
              <a:t>pensent que les managers et les leaders vivent dans un monde d’intérêts concurrents et de ressources rares. </a:t>
            </a:r>
            <a:r>
              <a:rPr sz="2300" dirty="0"/>
              <a:t/>
            </a:r>
            <a:br>
              <a:rPr sz="2300" dirty="0"/>
            </a:br>
            <a:r>
              <a:rPr sz="2300" dirty="0" smtClean="0"/>
              <a:t>L’activité principale de leadership consiste à mobiliser les ressources nécessaires pour défendre les objectifs et les buts du groupe ou de l’organisation, et lutter pour </a:t>
            </a:r>
            <a:r>
              <a:rPr sz="2300" dirty="0" err="1" smtClean="0"/>
              <a:t>eux</a:t>
            </a:r>
            <a:r>
              <a:rPr sz="2300" dirty="0" smtClean="0"/>
              <a:t>.</a:t>
            </a:r>
            <a:r>
              <a:rPr lang="en-GB" sz="2300" dirty="0" smtClean="0"/>
              <a:t> </a:t>
            </a:r>
            <a:r>
              <a:rPr sz="2300" dirty="0" smtClean="0"/>
              <a:t>Les leaders politiques insistent sur l’importance de bâtir une base de pouvoir : alliés, réseaux et coalitions. Pour eux, un bon leader est un défenseur et un négociateur qui comprend la politique et qui est à l’aise dans les situations de conflit.</a:t>
            </a:r>
          </a:p>
          <a:p>
            <a:endParaRPr lang="fr-FR" dirty="0"/>
          </a:p>
        </p:txBody>
      </p:sp>
      <p:pic>
        <p:nvPicPr>
          <p:cNvPr id="6" name="Picture 5"/>
          <p:cNvPicPr>
            <a:picLocks noChangeAspect="1"/>
          </p:cNvPicPr>
          <p:nvPr/>
        </p:nvPicPr>
        <p:blipFill>
          <a:blip r:embed="rId3"/>
          <a:stretch>
            <a:fillRect/>
          </a:stretch>
        </p:blipFill>
        <p:spPr>
          <a:xfrm>
            <a:off x="570821" y="4236944"/>
            <a:ext cx="3439257" cy="1744017"/>
          </a:xfrm>
          <a:prstGeom prst="rect">
            <a:avLst/>
          </a:prstGeom>
        </p:spPr>
      </p:pic>
      <p:pic>
        <p:nvPicPr>
          <p:cNvPr id="7" name="Picture 6"/>
          <p:cNvPicPr>
            <a:picLocks noChangeAspect="1"/>
          </p:cNvPicPr>
          <p:nvPr/>
        </p:nvPicPr>
        <p:blipFill>
          <a:blip r:embed="rId4"/>
          <a:stretch>
            <a:fillRect/>
          </a:stretch>
        </p:blipFill>
        <p:spPr>
          <a:xfrm>
            <a:off x="5459658" y="4241619"/>
            <a:ext cx="3131352" cy="1511508"/>
          </a:xfrm>
          <a:prstGeom prst="rect">
            <a:avLst/>
          </a:prstGeom>
        </p:spPr>
      </p:pic>
      <p:sp>
        <p:nvSpPr>
          <p:cNvPr id="9" name="TextBox 8"/>
          <p:cNvSpPr txBox="1"/>
          <p:nvPr/>
        </p:nvSpPr>
        <p:spPr>
          <a:xfrm>
            <a:off x="304092" y="6344992"/>
            <a:ext cx="3650208" cy="307777"/>
          </a:xfrm>
          <a:prstGeom prst="rect">
            <a:avLst/>
          </a:prstGeom>
          <a:noFill/>
        </p:spPr>
        <p:txBody>
          <a:bodyPr wrap="none" rtlCol="0">
            <a:spAutoFit/>
          </a:bodyPr>
          <a:lstStyle/>
          <a:p>
            <a:r>
              <a:rPr lang="en-GB" sz="1400" b="1" i="1" dirty="0">
                <a:solidFill>
                  <a:schemeClr val="tx2">
                    <a:lumMod val="75000"/>
                  </a:schemeClr>
                </a:solidFill>
              </a:rPr>
              <a:t>Programme de développement des femmes de l’ITF - Stade 3 </a:t>
            </a:r>
            <a:endParaRPr lang="fr-FR" sz="1400" b="1" i="1" dirty="0">
              <a:solidFill>
                <a:schemeClr val="tx2">
                  <a:lumMod val="75000"/>
                </a:schemeClr>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102" y="5812966"/>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990600"/>
          </a:xfrm>
        </p:spPr>
        <p:txBody>
          <a:bodyPr/>
          <a:lstStyle/>
          <a:p>
            <a:r>
              <a:rPr lang="en-US" b="1" dirty="0">
                <a:solidFill>
                  <a:srgbClr val="FF6600"/>
                </a:solidFill>
              </a:rPr>
              <a:t>Quatre cadres de leadership</a:t>
            </a:r>
            <a:endParaRPr lang="fr-FR" b="1" dirty="0">
              <a:solidFill>
                <a:srgbClr val="FF6600"/>
              </a:solidFill>
            </a:endParaRPr>
          </a:p>
        </p:txBody>
      </p:sp>
      <p:sp>
        <p:nvSpPr>
          <p:cNvPr id="11267" name="Content Placeholder 9"/>
          <p:cNvSpPr>
            <a:spLocks noGrp="1"/>
          </p:cNvSpPr>
          <p:nvPr>
            <p:ph sz="half" idx="2"/>
          </p:nvPr>
        </p:nvSpPr>
        <p:spPr>
          <a:xfrm>
            <a:off x="3733800" y="1143000"/>
            <a:ext cx="5410200" cy="5410200"/>
          </a:xfrm>
        </p:spPr>
        <p:txBody>
          <a:bodyPr>
            <a:normAutofit fontScale="92500" lnSpcReduction="10000"/>
          </a:bodyPr>
          <a:lstStyle/>
          <a:p>
            <a:pPr>
              <a:lnSpc>
                <a:spcPct val="90000"/>
              </a:lnSpc>
              <a:buFontTx/>
              <a:buNone/>
            </a:pPr>
            <a:r>
              <a:rPr lang="en-US" dirty="0" smtClean="0"/>
              <a:t>	</a:t>
            </a:r>
            <a:r>
              <a:rPr lang="en-US" b="1" dirty="0" smtClean="0">
                <a:solidFill>
                  <a:srgbClr val="FF6600"/>
                </a:solidFill>
              </a:rPr>
              <a:t>Les leaders </a:t>
            </a:r>
            <a:r>
              <a:rPr lang="en-US" b="1" dirty="0" err="1" smtClean="0">
                <a:solidFill>
                  <a:srgbClr val="FF6600"/>
                </a:solidFill>
              </a:rPr>
              <a:t>symboliques</a:t>
            </a:r>
            <a:r>
              <a:rPr lang="en-US" dirty="0"/>
              <a:t> </a:t>
            </a:r>
            <a:r>
              <a:rPr dirty="0" err="1" smtClean="0"/>
              <a:t>pensent</a:t>
            </a:r>
            <a:r>
              <a:rPr dirty="0" smtClean="0"/>
              <a:t> que l’activité principale de leadership consiste à fournir une vision et savoir mobiliser. Ils comptent sur le charisme personnel et le sens du théâtral pour susciter l’enthousiasme et l’engagement des individus à l’égard de la mission de l’organisation. Pour eux, un bon leader est un prophète et un visionnaire, qui utilise des symboles, raconte des anecdotes et cadre les expériences de façon à donner aux individus de l’espoir et un sens à leurs actions.</a:t>
            </a:r>
          </a:p>
        </p:txBody>
      </p:sp>
      <p:pic>
        <p:nvPicPr>
          <p:cNvPr id="11268" name="Content Placeholder 5" descr="bullhorn.jpg"/>
          <p:cNvPicPr>
            <a:picLocks noGrp="1" noChangeAspect="1"/>
          </p:cNvPicPr>
          <p:nvPr>
            <p:ph sz="half" idx="1"/>
          </p:nvPr>
        </p:nvPicPr>
        <p:blipFill>
          <a:blip r:embed="rId3"/>
          <a:srcRect/>
          <a:stretch>
            <a:fillRect/>
          </a:stretch>
        </p:blipFill>
        <p:spPr>
          <a:xfrm>
            <a:off x="457200" y="2127250"/>
            <a:ext cx="3375025" cy="2901950"/>
          </a:xfrm>
        </p:spPr>
      </p:pic>
      <p:sp>
        <p:nvSpPr>
          <p:cNvPr id="6" name="TextBox 5"/>
          <p:cNvSpPr txBox="1"/>
          <p:nvPr/>
        </p:nvSpPr>
        <p:spPr>
          <a:xfrm>
            <a:off x="304092" y="6344992"/>
            <a:ext cx="3650208" cy="307777"/>
          </a:xfrm>
          <a:prstGeom prst="rect">
            <a:avLst/>
          </a:prstGeom>
          <a:noFill/>
        </p:spPr>
        <p:txBody>
          <a:bodyPr wrap="none" rtlCol="0">
            <a:spAutoFit/>
          </a:bodyPr>
          <a:lstStyle/>
          <a:p>
            <a:r>
              <a:rPr lang="en-GB" sz="1400" b="1" i="1" dirty="0">
                <a:solidFill>
                  <a:schemeClr val="tx2">
                    <a:lumMod val="75000"/>
                  </a:schemeClr>
                </a:solidFill>
              </a:rPr>
              <a:t>Programme de développement des femmes de l’ITF - Stade 3 </a:t>
            </a:r>
            <a:endParaRPr lang="fr-FR" sz="1400" b="1" i="1" dirty="0">
              <a:solidFill>
                <a:schemeClr val="tx2">
                  <a:lumMod val="75000"/>
                </a:schemeClr>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102" y="5699279"/>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563562"/>
          </a:xfrm>
        </p:spPr>
        <p:txBody>
          <a:bodyPr>
            <a:normAutofit fontScale="90000"/>
          </a:bodyPr>
          <a:lstStyle/>
          <a:p>
            <a:r>
              <a:rPr lang="en-US" b="1" dirty="0">
                <a:solidFill>
                  <a:srgbClr val="FF6600"/>
                </a:solidFill>
              </a:rPr>
              <a:t>Quatre cadres de leadership</a:t>
            </a:r>
          </a:p>
        </p:txBody>
      </p:sp>
      <p:sp>
        <p:nvSpPr>
          <p:cNvPr id="12291" name="Content Placeholder 3"/>
          <p:cNvSpPr>
            <a:spLocks noGrp="1"/>
          </p:cNvSpPr>
          <p:nvPr>
            <p:ph sz="half" idx="2"/>
          </p:nvPr>
        </p:nvSpPr>
        <p:spPr>
          <a:xfrm>
            <a:off x="4191000" y="992188"/>
            <a:ext cx="4953000" cy="3950574"/>
          </a:xfrm>
        </p:spPr>
        <p:txBody>
          <a:bodyPr>
            <a:normAutofit fontScale="92500" lnSpcReduction="20000"/>
          </a:bodyPr>
          <a:lstStyle/>
          <a:p>
            <a:pPr>
              <a:buFontTx/>
              <a:buNone/>
            </a:pPr>
            <a:r>
              <a:rPr lang="en-US" sz="3200" dirty="0"/>
              <a:t>Connaissez votre cadre...</a:t>
            </a:r>
          </a:p>
          <a:p>
            <a:r>
              <a:rPr dirty="0" smtClean="0"/>
              <a:t>leaders structurels/analystes de systèmes</a:t>
            </a:r>
          </a:p>
          <a:p>
            <a:r>
              <a:rPr dirty="0" smtClean="0"/>
              <a:t>Leaders humanistes/sollicitude pour autrui</a:t>
            </a:r>
          </a:p>
          <a:p>
            <a:r>
              <a:rPr dirty="0" smtClean="0"/>
              <a:t>Leaders politiques/défenseurs/négociateurs</a:t>
            </a:r>
          </a:p>
          <a:p>
            <a:r>
              <a:rPr dirty="0" smtClean="0"/>
              <a:t>Leaders symboliques/vision/sens du théâtral</a:t>
            </a:r>
          </a:p>
          <a:p>
            <a:pPr>
              <a:buFontTx/>
              <a:buNone/>
            </a:pPr>
            <a:endParaRPr lang="fr-FR" sz="2400" b="1" dirty="0">
              <a:latin typeface="Times New Roman" pitchFamily="-1" charset="0"/>
            </a:endParaRPr>
          </a:p>
          <a:p>
            <a:pPr>
              <a:buFontTx/>
              <a:buNone/>
            </a:pPr>
            <a:endParaRPr lang="fr-FR" sz="2400" dirty="0"/>
          </a:p>
        </p:txBody>
      </p:sp>
      <p:pic>
        <p:nvPicPr>
          <p:cNvPr id="12292" name="Content Placeholder 12" descr="Squirrel massage.gif"/>
          <p:cNvPicPr>
            <a:picLocks noGrp="1" noChangeAspect="1"/>
          </p:cNvPicPr>
          <p:nvPr>
            <p:ph sz="half" idx="1"/>
          </p:nvPr>
        </p:nvPicPr>
        <p:blipFill>
          <a:blip r:embed="rId3"/>
          <a:srcRect/>
          <a:stretch>
            <a:fillRect/>
          </a:stretch>
        </p:blipFill>
        <p:spPr>
          <a:xfrm>
            <a:off x="457200" y="1197669"/>
            <a:ext cx="3391782" cy="3745093"/>
          </a:xfrm>
        </p:spPr>
      </p:pic>
      <p:sp>
        <p:nvSpPr>
          <p:cNvPr id="12293" name="TextBox 13"/>
          <p:cNvSpPr txBox="1">
            <a:spLocks noChangeArrowheads="1"/>
          </p:cNvSpPr>
          <p:nvPr/>
        </p:nvSpPr>
        <p:spPr bwMode="auto">
          <a:xfrm>
            <a:off x="228600" y="5177337"/>
            <a:ext cx="8915400" cy="1015663"/>
          </a:xfrm>
          <a:prstGeom prst="rect">
            <a:avLst/>
          </a:prstGeom>
          <a:noFill/>
          <a:ln w="9525">
            <a:noFill/>
            <a:miter lim="800000"/>
            <a:headEnd/>
            <a:tailEnd/>
          </a:ln>
        </p:spPr>
        <p:txBody>
          <a:bodyPr>
            <a:prstTxWarp prst="textNoShape">
              <a:avLst/>
            </a:prstTxWarp>
            <a:spAutoFit/>
          </a:bodyPr>
          <a:lstStyle/>
          <a:p>
            <a:pPr algn="ctr"/>
            <a:r>
              <a:rPr lang="en-US" sz="3000" b="1" dirty="0">
                <a:solidFill>
                  <a:srgbClr val="FF6600"/>
                </a:solidFill>
                <a:latin typeface="Calibri"/>
              </a:rPr>
              <a:t>Comprendre les besoins des autres vous permettra d’être plus efficace</a:t>
            </a:r>
            <a:endParaRPr lang="fr-FR" sz="3000" dirty="0">
              <a:solidFill>
                <a:srgbClr val="FF6600"/>
              </a:solidFill>
              <a:latin typeface="Calibri"/>
              <a:cs typeface="Calibri"/>
            </a:endParaRPr>
          </a:p>
        </p:txBody>
      </p:sp>
      <p:sp>
        <p:nvSpPr>
          <p:cNvPr id="7" name="TextBox 6"/>
          <p:cNvSpPr txBox="1"/>
          <p:nvPr/>
        </p:nvSpPr>
        <p:spPr>
          <a:xfrm>
            <a:off x="107327" y="6485929"/>
            <a:ext cx="3650208" cy="307777"/>
          </a:xfrm>
          <a:prstGeom prst="rect">
            <a:avLst/>
          </a:prstGeom>
          <a:noFill/>
        </p:spPr>
        <p:txBody>
          <a:bodyPr wrap="none" rtlCol="0">
            <a:spAutoFit/>
          </a:bodyPr>
          <a:lstStyle/>
          <a:p>
            <a:r>
              <a:rPr lang="en-GB" sz="1400" b="1" i="1" dirty="0">
                <a:solidFill>
                  <a:schemeClr val="tx2">
                    <a:lumMod val="75000"/>
                  </a:schemeClr>
                </a:solidFill>
              </a:rPr>
              <a:t>Programme de développement des femmes de l’ITF - Stade 3 </a:t>
            </a:r>
            <a:endParaRPr lang="fr-FR" sz="1400" b="1" i="1" dirty="0">
              <a:solidFill>
                <a:schemeClr val="tx2">
                  <a:lumMod val="75000"/>
                </a:schemeClr>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102" y="5699279"/>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9144000" cy="1143000"/>
          </a:xfrm>
        </p:spPr>
        <p:txBody>
          <a:bodyPr/>
          <a:lstStyle/>
          <a:p>
            <a:r>
              <a:rPr lang="en-US" b="1" dirty="0">
                <a:solidFill>
                  <a:srgbClr val="FF6600"/>
                </a:solidFill>
              </a:rPr>
              <a:t>QUATRE CADRES DE LEADERSHIP</a:t>
            </a:r>
          </a:p>
        </p:txBody>
      </p:sp>
      <p:sp>
        <p:nvSpPr>
          <p:cNvPr id="7171" name="Rectangle 3"/>
          <p:cNvSpPr>
            <a:spLocks noGrp="1" noChangeArrowheads="1"/>
          </p:cNvSpPr>
          <p:nvPr>
            <p:ph type="body" idx="1"/>
          </p:nvPr>
        </p:nvSpPr>
        <p:spPr>
          <a:xfrm>
            <a:off x="2057400" y="1600200"/>
            <a:ext cx="7086600" cy="4800600"/>
          </a:xfrm>
        </p:spPr>
        <p:txBody>
          <a:bodyPr>
            <a:normAutofit/>
          </a:bodyPr>
          <a:lstStyle/>
          <a:p>
            <a:r>
              <a:rPr sz="2700" dirty="0" smtClean="0"/>
              <a:t>Ces descriptions </a:t>
            </a:r>
            <a:r>
              <a:rPr lang="en-US" sz="2700" b="1" dirty="0">
                <a:solidFill>
                  <a:srgbClr val="FF6600"/>
                </a:solidFill>
              </a:rPr>
              <a:t>correspondent-elles</a:t>
            </a:r>
            <a:r>
              <a:rPr sz="2700" dirty="0" smtClean="0"/>
              <a:t> à votre style de leadership ?</a:t>
            </a:r>
          </a:p>
          <a:p>
            <a:r>
              <a:rPr lang="en-US" sz="2700" dirty="0"/>
              <a:t>Quand avez-vous constaté que votre style était </a:t>
            </a:r>
            <a:r>
              <a:rPr lang="en-US" sz="2700" b="1" dirty="0">
                <a:solidFill>
                  <a:srgbClr val="FF6600"/>
                </a:solidFill>
              </a:rPr>
              <a:t>le plus efficace</a:t>
            </a:r>
            <a:r>
              <a:rPr lang="en-US" sz="2700" dirty="0"/>
              <a:t> ?</a:t>
            </a:r>
          </a:p>
          <a:p>
            <a:r>
              <a:rPr lang="en-US" sz="2700" dirty="0"/>
              <a:t>Quand </a:t>
            </a:r>
            <a:r>
              <a:rPr lang="en-US" sz="2700" b="1" dirty="0">
                <a:solidFill>
                  <a:srgbClr val="FF6600"/>
                </a:solidFill>
              </a:rPr>
              <a:t>rencontrez-vous des problèmes</a:t>
            </a:r>
            <a:r>
              <a:rPr lang="en-US" sz="2700" dirty="0"/>
              <a:t> avec votre style de leadership ?</a:t>
            </a:r>
          </a:p>
          <a:p>
            <a:r>
              <a:rPr lang="en-US" sz="2700" dirty="0"/>
              <a:t>Comment pourriez-vous </a:t>
            </a:r>
            <a:r>
              <a:rPr lang="en-US" sz="2700" b="1" dirty="0">
                <a:solidFill>
                  <a:srgbClr val="FF6600"/>
                </a:solidFill>
              </a:rPr>
              <a:t>tirer parti </a:t>
            </a:r>
            <a:r>
              <a:rPr lang="en-US" sz="2700" dirty="0"/>
              <a:t>d’une collaboration avec des leaders d’autres cadres </a:t>
            </a:r>
            <a:r>
              <a:rPr lang="en-US" sz="2700" dirty="0" smtClean="0"/>
              <a:t>? </a:t>
            </a:r>
            <a:r>
              <a:rPr lang="en-US" sz="2700" dirty="0" err="1" smtClean="0"/>
              <a:t>Quels</a:t>
            </a:r>
            <a:r>
              <a:rPr lang="en-US" sz="2700" dirty="0" smtClean="0"/>
              <a:t> </a:t>
            </a:r>
            <a:r>
              <a:rPr lang="en-US" sz="2700" b="1" dirty="0">
                <a:solidFill>
                  <a:srgbClr val="FF6600"/>
                </a:solidFill>
              </a:rPr>
              <a:t>défis</a:t>
            </a:r>
            <a:r>
              <a:rPr lang="en-US" sz="2700" dirty="0"/>
              <a:t> pourriez-vous rencontrer ?</a:t>
            </a:r>
          </a:p>
          <a:p>
            <a:pPr>
              <a:buFontTx/>
              <a:buNone/>
            </a:pPr>
            <a:endParaRPr lang="fr-FR" sz="2800" dirty="0">
              <a:latin typeface="Times New Roman" pitchFamily="-1" charset="0"/>
            </a:endParaRPr>
          </a:p>
        </p:txBody>
      </p:sp>
      <p:pic>
        <p:nvPicPr>
          <p:cNvPr id="7172" name="Picture 3" descr="Leadership-Pyramid.jpg"/>
          <p:cNvPicPr>
            <a:picLocks noChangeAspect="1"/>
          </p:cNvPicPr>
          <p:nvPr/>
        </p:nvPicPr>
        <p:blipFill>
          <a:blip r:embed="rId3"/>
          <a:srcRect/>
          <a:stretch>
            <a:fillRect/>
          </a:stretch>
        </p:blipFill>
        <p:spPr bwMode="auto">
          <a:xfrm>
            <a:off x="274987" y="1816496"/>
            <a:ext cx="1667532" cy="2141157"/>
          </a:xfrm>
          <a:prstGeom prst="rect">
            <a:avLst/>
          </a:prstGeom>
          <a:noFill/>
          <a:ln w="9525">
            <a:noFill/>
            <a:miter lim="800000"/>
            <a:headEnd/>
            <a:tailEnd/>
          </a:ln>
        </p:spPr>
      </p:pic>
      <p:sp>
        <p:nvSpPr>
          <p:cNvPr id="6" name="TextBox 5"/>
          <p:cNvSpPr txBox="1"/>
          <p:nvPr/>
        </p:nvSpPr>
        <p:spPr>
          <a:xfrm>
            <a:off x="304092" y="6344992"/>
            <a:ext cx="3650208" cy="307777"/>
          </a:xfrm>
          <a:prstGeom prst="rect">
            <a:avLst/>
          </a:prstGeom>
          <a:noFill/>
        </p:spPr>
        <p:txBody>
          <a:bodyPr wrap="none" rtlCol="0">
            <a:spAutoFit/>
          </a:bodyPr>
          <a:lstStyle/>
          <a:p>
            <a:r>
              <a:rPr lang="en-GB" sz="1400" b="1" i="1" dirty="0">
                <a:solidFill>
                  <a:schemeClr val="tx2">
                    <a:lumMod val="75000"/>
                  </a:schemeClr>
                </a:solidFill>
              </a:rPr>
              <a:t>Programme de développement des femmes de l’ITF - Stade 3 </a:t>
            </a:r>
            <a:endParaRPr lang="fr-FR" sz="1400" b="1" i="1" dirty="0">
              <a:solidFill>
                <a:schemeClr val="tx2">
                  <a:lumMod val="75000"/>
                </a:schemeClr>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102" y="5699279"/>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6600"/>
                </a:solidFill>
              </a:rPr>
              <a:t>Traits caractéristiques de leadership</a:t>
            </a:r>
            <a:endParaRPr lang="fr-FR" b="1" dirty="0">
              <a:solidFill>
                <a:srgbClr val="FF6600"/>
              </a:solidFill>
            </a:endParaRPr>
          </a:p>
        </p:txBody>
      </p:sp>
      <p:sp>
        <p:nvSpPr>
          <p:cNvPr id="3" name="Content Placeholder 2"/>
          <p:cNvSpPr>
            <a:spLocks noGrp="1"/>
          </p:cNvSpPr>
          <p:nvPr>
            <p:ph idx="1"/>
          </p:nvPr>
        </p:nvSpPr>
        <p:spPr>
          <a:xfrm>
            <a:off x="457200" y="1346388"/>
            <a:ext cx="8229600" cy="4708525"/>
          </a:xfrm>
        </p:spPr>
        <p:txBody>
          <a:bodyPr>
            <a:normAutofit/>
          </a:bodyPr>
          <a:lstStyle/>
          <a:p>
            <a:pPr>
              <a:buNone/>
            </a:pPr>
            <a:r>
              <a:rPr dirty="0" smtClean="0"/>
              <a:t>Il existe des milliers de livres, articles etc.</a:t>
            </a:r>
            <a:r>
              <a:rPr lang="en-GB" dirty="0" smtClean="0"/>
              <a:t>,</a:t>
            </a:r>
            <a:r>
              <a:rPr dirty="0" smtClean="0"/>
              <a:t> </a:t>
            </a:r>
            <a:r>
              <a:rPr dirty="0" err="1" smtClean="0"/>
              <a:t>sur</a:t>
            </a:r>
            <a:r>
              <a:rPr dirty="0" smtClean="0"/>
              <a:t> le</a:t>
            </a:r>
            <a:endParaRPr lang="en-GB" dirty="0" smtClean="0"/>
          </a:p>
          <a:p>
            <a:pPr>
              <a:buNone/>
            </a:pPr>
            <a:r>
              <a:rPr dirty="0" smtClean="0"/>
              <a:t>leadership</a:t>
            </a:r>
          </a:p>
          <a:p>
            <a:pPr>
              <a:buNone/>
            </a:pPr>
            <a:endParaRPr lang="fr-FR" sz="1400" dirty="0" smtClean="0"/>
          </a:p>
          <a:p>
            <a:pPr>
              <a:buNone/>
            </a:pPr>
            <a:r>
              <a:rPr dirty="0" smtClean="0"/>
              <a:t>Ce </a:t>
            </a:r>
            <a:r>
              <a:rPr dirty="0" err="1" smtClean="0"/>
              <a:t>qu</a:t>
            </a:r>
            <a:r>
              <a:rPr lang="en-GB" dirty="0"/>
              <a:t>’</a:t>
            </a:r>
            <a:r>
              <a:rPr dirty="0" err="1" smtClean="0"/>
              <a:t>en</a:t>
            </a:r>
            <a:r>
              <a:rPr dirty="0" smtClean="0"/>
              <a:t> disent les experts :</a:t>
            </a:r>
          </a:p>
          <a:p>
            <a:r>
              <a:rPr sz="3000" dirty="0" smtClean="0"/>
              <a:t>VISION/ORIENTATION</a:t>
            </a:r>
            <a:endParaRPr lang="fr-FR" sz="3000" dirty="0" smtClean="0"/>
          </a:p>
          <a:p>
            <a:r>
              <a:rPr sz="3000" dirty="0" smtClean="0"/>
              <a:t>PASSION/ENGAGEMENT</a:t>
            </a:r>
            <a:endParaRPr lang="fr-FR" sz="3000" dirty="0" smtClean="0"/>
          </a:p>
          <a:p>
            <a:r>
              <a:rPr sz="3000" dirty="0" smtClean="0"/>
              <a:t>RELATIONS DE CONFIANCE/SUSCITANT L’INSPIRATION</a:t>
            </a:r>
            <a:endParaRPr lang="fr-FR" sz="3000" dirty="0"/>
          </a:p>
        </p:txBody>
      </p:sp>
      <p:pic>
        <p:nvPicPr>
          <p:cNvPr id="5" name="Picture 4"/>
          <p:cNvPicPr>
            <a:picLocks noChangeAspect="1"/>
          </p:cNvPicPr>
          <p:nvPr/>
        </p:nvPicPr>
        <p:blipFill>
          <a:blip r:embed="rId3"/>
          <a:stretch>
            <a:fillRect/>
          </a:stretch>
        </p:blipFill>
        <p:spPr>
          <a:xfrm>
            <a:off x="7155105" y="2706783"/>
            <a:ext cx="1664235" cy="2571710"/>
          </a:xfrm>
          <a:prstGeom prst="rect">
            <a:avLst/>
          </a:prstGeom>
        </p:spPr>
      </p:pic>
      <p:sp>
        <p:nvSpPr>
          <p:cNvPr id="6" name="TextBox 5"/>
          <p:cNvSpPr txBox="1"/>
          <p:nvPr/>
        </p:nvSpPr>
        <p:spPr>
          <a:xfrm>
            <a:off x="304092" y="6344992"/>
            <a:ext cx="3650208" cy="307777"/>
          </a:xfrm>
          <a:prstGeom prst="rect">
            <a:avLst/>
          </a:prstGeom>
          <a:noFill/>
        </p:spPr>
        <p:txBody>
          <a:bodyPr wrap="none" rtlCol="0">
            <a:spAutoFit/>
          </a:bodyPr>
          <a:lstStyle/>
          <a:p>
            <a:r>
              <a:rPr lang="en-GB" sz="1400" b="1" i="1" dirty="0"/>
              <a:t>Programme de développement des femmes de l’ITF - Stade 3 </a:t>
            </a:r>
            <a:endParaRPr lang="fr-FR" sz="1400" b="1"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102" y="5699279"/>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6600"/>
                </a:solidFill>
              </a:rPr>
              <a:t>On confond parfois le leadership avec...</a:t>
            </a:r>
            <a:endParaRPr lang="fr-FR" b="1" dirty="0">
              <a:solidFill>
                <a:srgbClr val="FF6600"/>
              </a:solidFill>
            </a:endParaRPr>
          </a:p>
        </p:txBody>
      </p:sp>
      <p:sp>
        <p:nvSpPr>
          <p:cNvPr id="3" name="Content Placeholder 2"/>
          <p:cNvSpPr>
            <a:spLocks noGrp="1"/>
          </p:cNvSpPr>
          <p:nvPr>
            <p:ph idx="1"/>
          </p:nvPr>
        </p:nvSpPr>
        <p:spPr/>
        <p:txBody>
          <a:bodyPr>
            <a:normAutofit fontScale="85000" lnSpcReduction="10000"/>
          </a:bodyPr>
          <a:lstStyle/>
          <a:p>
            <a:r>
              <a:rPr dirty="0" smtClean="0"/>
              <a:t>L'autorité</a:t>
            </a:r>
            <a:endParaRPr lang="fr-FR" dirty="0" smtClean="0"/>
          </a:p>
          <a:p>
            <a:r>
              <a:rPr dirty="0" smtClean="0"/>
              <a:t>La gestion</a:t>
            </a:r>
          </a:p>
          <a:p>
            <a:r>
              <a:rPr dirty="0" smtClean="0"/>
              <a:t>Un poste</a:t>
            </a:r>
          </a:p>
          <a:p>
            <a:r>
              <a:rPr dirty="0" smtClean="0"/>
              <a:t>Le terme leadership fait référence à une action (diriger/mener), pas simplement à un poste (leader).</a:t>
            </a:r>
            <a:endParaRPr lang="fr-FR" dirty="0" smtClean="0"/>
          </a:p>
          <a:p>
            <a:r>
              <a:rPr dirty="0" smtClean="0"/>
              <a:t>Le leadership peut être exercé à de nombreux postes au sein d’une organisation (pas seulement de la part des personnes dont l’intitulé de poste est « leader »).</a:t>
            </a:r>
            <a:endParaRPr lang="fr-FR" dirty="0" smtClean="0"/>
          </a:p>
          <a:p>
            <a:r>
              <a:rPr dirty="0" smtClean="0"/>
              <a:t>Les personnes appelées « leader » n’exercent pas toutes le leadership.</a:t>
            </a:r>
            <a:endParaRPr lang="fr-FR" dirty="0"/>
          </a:p>
        </p:txBody>
      </p:sp>
      <p:sp>
        <p:nvSpPr>
          <p:cNvPr id="6" name="TextBox 5"/>
          <p:cNvSpPr txBox="1"/>
          <p:nvPr/>
        </p:nvSpPr>
        <p:spPr>
          <a:xfrm>
            <a:off x="304092" y="6344992"/>
            <a:ext cx="3650208" cy="307777"/>
          </a:xfrm>
          <a:prstGeom prst="rect">
            <a:avLst/>
          </a:prstGeom>
          <a:noFill/>
        </p:spPr>
        <p:txBody>
          <a:bodyPr wrap="none" rtlCol="0">
            <a:spAutoFit/>
          </a:bodyPr>
          <a:lstStyle/>
          <a:p>
            <a:r>
              <a:rPr lang="en-GB" sz="1400" b="1" i="1" dirty="0">
                <a:solidFill>
                  <a:schemeClr val="tx2">
                    <a:lumMod val="75000"/>
                  </a:schemeClr>
                </a:solidFill>
              </a:rPr>
              <a:t>Programme de développement des femmes de l’ITF - Stade 3 </a:t>
            </a:r>
            <a:endParaRPr lang="fr-FR" sz="1400" b="1" i="1" dirty="0">
              <a:solidFill>
                <a:schemeClr val="tx2">
                  <a:lumMod val="75000"/>
                </a:scheme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102" y="5699279"/>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Managers</a:t>
            </a:r>
            <a:r>
              <a:rPr dirty="0" smtClean="0"/>
              <a:t> </a:t>
            </a:r>
            <a:r>
              <a:rPr lang="en-US" dirty="0" smtClean="0"/>
              <a:t>			</a:t>
            </a:r>
            <a:r>
              <a:rPr lang="en-US" b="1" dirty="0" smtClean="0">
                <a:solidFill>
                  <a:srgbClr val="FF6600"/>
                </a:solidFill>
              </a:rPr>
              <a:t>vs 			Leaders</a:t>
            </a:r>
            <a:endParaRPr lang="fr-FR" b="1" dirty="0">
              <a:solidFill>
                <a:srgbClr val="FF6600"/>
              </a:solidFill>
            </a:endParaRPr>
          </a:p>
        </p:txBody>
      </p:sp>
      <p:sp>
        <p:nvSpPr>
          <p:cNvPr id="3" name="Content Placeholder 2"/>
          <p:cNvSpPr>
            <a:spLocks noGrp="1"/>
          </p:cNvSpPr>
          <p:nvPr>
            <p:ph idx="1"/>
          </p:nvPr>
        </p:nvSpPr>
        <p:spPr>
          <a:xfrm>
            <a:off x="224659" y="1600200"/>
            <a:ext cx="3826919" cy="4525963"/>
          </a:xfrm>
        </p:spPr>
        <p:txBody>
          <a:bodyPr>
            <a:normAutofit fontScale="70000" lnSpcReduction="20000"/>
          </a:bodyPr>
          <a:lstStyle/>
          <a:p>
            <a:r>
              <a:rPr dirty="0" smtClean="0"/>
              <a:t>Savent faire face à la COMPLEXITÉ</a:t>
            </a:r>
            <a:endParaRPr lang="fr-FR" dirty="0" smtClean="0"/>
          </a:p>
          <a:p>
            <a:r>
              <a:rPr dirty="0" smtClean="0"/>
              <a:t>PLANIFIENT ET ÉTABLISSENT UN BUDGET</a:t>
            </a:r>
            <a:endParaRPr lang="fr-FR" dirty="0" smtClean="0"/>
          </a:p>
          <a:p>
            <a:r>
              <a:rPr dirty="0" smtClean="0"/>
              <a:t>Fixent les CIBLES et les OBJECTIFS</a:t>
            </a:r>
            <a:endParaRPr lang="fr-FR" dirty="0" smtClean="0"/>
          </a:p>
          <a:p>
            <a:r>
              <a:rPr dirty="0" smtClean="0"/>
              <a:t>Organisent le PERSONNEL</a:t>
            </a:r>
            <a:endParaRPr lang="fr-FR" dirty="0" smtClean="0"/>
          </a:p>
          <a:p>
            <a:r>
              <a:rPr dirty="0" smtClean="0"/>
              <a:t>CONTRÔLENT ET RÉSOLVENT LES PROBLÈMES</a:t>
            </a:r>
          </a:p>
          <a:p>
            <a:r>
              <a:rPr dirty="0" smtClean="0"/>
              <a:t>Assurent la GESTION FINANCIÈRE</a:t>
            </a:r>
          </a:p>
          <a:p>
            <a:r>
              <a:rPr dirty="0" smtClean="0"/>
              <a:t>RECHERCHENT LA STABILITÉ ET LA PRÉVISIBILITÉ</a:t>
            </a:r>
          </a:p>
        </p:txBody>
      </p:sp>
      <p:sp>
        <p:nvSpPr>
          <p:cNvPr id="4" name="Content Placeholder 2"/>
          <p:cNvSpPr txBox="1">
            <a:spLocks/>
          </p:cNvSpPr>
          <p:nvPr/>
        </p:nvSpPr>
        <p:spPr>
          <a:xfrm>
            <a:off x="5001045" y="1600200"/>
            <a:ext cx="3826919" cy="4525963"/>
          </a:xfrm>
          <a:prstGeom prst="rect">
            <a:avLst/>
          </a:prstGeom>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rPr>
              <a:t>Savent faire face au CHANGEMENT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rPr>
              <a:t>Fixent les ORIENTATIONS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rPr>
              <a:t>Formulent une VISION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rPr>
              <a:t>Nous disent « QUI NOUS SOMMES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rPr>
              <a:t>Font converger les PERSONNES et la</a:t>
            </a:r>
            <a:r>
              <a:rPr dirty="0" smtClean="0"/>
              <a:t> </a:t>
            </a:r>
            <a:r>
              <a:rPr kumimoji="0" lang="en-US" sz="3200" b="0" i="0" u="none" strike="noStrike" kern="1200" cap="none" spc="0" normalizeH="0" baseline="0" noProof="0" dirty="0" smtClean="0">
                <a:ln>
                  <a:noFill/>
                </a:ln>
                <a:solidFill>
                  <a:schemeClr val="tx1"/>
                </a:solidFill>
                <a:effectLst/>
                <a:uLnTx/>
                <a:uFillTx/>
                <a:latin typeface="+mn-lt"/>
              </a:rPr>
              <a:t>VISION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rPr>
              <a:t>MOTIVENT LES MEMBRES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rPr>
              <a:t>DÉVELOPPENT UN NOUVEAU LEADERSHIP</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rPr>
              <a:t>FONT BOUGER LES CHOSES</a:t>
            </a: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304092" y="6344992"/>
            <a:ext cx="3650208" cy="307777"/>
          </a:xfrm>
          <a:prstGeom prst="rect">
            <a:avLst/>
          </a:prstGeom>
          <a:noFill/>
        </p:spPr>
        <p:txBody>
          <a:bodyPr wrap="none" rtlCol="0">
            <a:spAutoFit/>
          </a:bodyPr>
          <a:lstStyle/>
          <a:p>
            <a:r>
              <a:rPr lang="en-GB" sz="1400" b="1" i="1" dirty="0">
                <a:solidFill>
                  <a:schemeClr val="tx2">
                    <a:lumMod val="75000"/>
                  </a:schemeClr>
                </a:solidFill>
              </a:rPr>
              <a:t>Programme de développement des femmes de l’ITF - Stade 3 </a:t>
            </a:r>
            <a:endParaRPr lang="fr-FR" sz="1400" b="1" i="1" dirty="0">
              <a:solidFill>
                <a:schemeClr val="tx2">
                  <a:lumMod val="75000"/>
                </a:scheme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102" y="5699279"/>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6600"/>
                </a:solidFill>
              </a:rPr>
              <a:t>LE LEADERSHIP DANS LES SYNDICATS</a:t>
            </a:r>
            <a:endParaRPr lang="fr-FR" b="1" dirty="0">
              <a:solidFill>
                <a:srgbClr val="FF6600"/>
              </a:solidFill>
            </a:endParaRPr>
          </a:p>
        </p:txBody>
      </p:sp>
      <p:sp>
        <p:nvSpPr>
          <p:cNvPr id="3" name="Content Placeholder 2"/>
          <p:cNvSpPr>
            <a:spLocks noGrp="1"/>
          </p:cNvSpPr>
          <p:nvPr>
            <p:ph idx="1"/>
          </p:nvPr>
        </p:nvSpPr>
        <p:spPr>
          <a:xfrm>
            <a:off x="503460" y="1417638"/>
            <a:ext cx="8229600" cy="4525963"/>
          </a:xfrm>
        </p:spPr>
        <p:txBody>
          <a:bodyPr/>
          <a:lstStyle/>
          <a:p>
            <a:pPr algn="ctr">
              <a:buNone/>
            </a:pPr>
            <a:r>
              <a:rPr dirty="0" smtClean="0"/>
              <a:t>ALLUMER LE FEU vs ÉTEINDRE LE FEU</a:t>
            </a:r>
            <a:endParaRPr lang="fr-FR" dirty="0"/>
          </a:p>
        </p:txBody>
      </p:sp>
      <p:sp>
        <p:nvSpPr>
          <p:cNvPr id="7" name="TextBox 6"/>
          <p:cNvSpPr txBox="1"/>
          <p:nvPr/>
        </p:nvSpPr>
        <p:spPr>
          <a:xfrm>
            <a:off x="304092" y="6344992"/>
            <a:ext cx="3650208" cy="307777"/>
          </a:xfrm>
          <a:prstGeom prst="rect">
            <a:avLst/>
          </a:prstGeom>
          <a:noFill/>
        </p:spPr>
        <p:txBody>
          <a:bodyPr wrap="none" rtlCol="0">
            <a:spAutoFit/>
          </a:bodyPr>
          <a:lstStyle/>
          <a:p>
            <a:r>
              <a:rPr lang="en-GB" sz="1400" b="1" i="1" dirty="0">
                <a:solidFill>
                  <a:schemeClr val="tx2">
                    <a:lumMod val="75000"/>
                  </a:schemeClr>
                </a:solidFill>
              </a:rPr>
              <a:t>Programme de développement des femmes de l’ITF - Stade 3 </a:t>
            </a:r>
            <a:endParaRPr lang="fr-FR" sz="1400" b="1" i="1" dirty="0">
              <a:solidFill>
                <a:schemeClr val="tx2">
                  <a:lumMod val="75000"/>
                </a:schemeClr>
              </a:solidFill>
            </a:endParaRPr>
          </a:p>
        </p:txBody>
      </p:sp>
      <p:pic>
        <p:nvPicPr>
          <p:cNvPr id="8" name="Picture 5" descr="slide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196" y="2217226"/>
            <a:ext cx="4826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602" y="5877404"/>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28600"/>
            <a:ext cx="9144000" cy="1143000"/>
          </a:xfrm>
        </p:spPr>
        <p:txBody>
          <a:bodyPr/>
          <a:lstStyle/>
          <a:p>
            <a:r>
              <a:rPr lang="en-US" b="1" dirty="0">
                <a:solidFill>
                  <a:srgbClr val="FF6600"/>
                </a:solidFill>
              </a:rPr>
              <a:t>QUATRE CADRES DE LEADERSHIP</a:t>
            </a:r>
          </a:p>
        </p:txBody>
      </p:sp>
      <p:sp>
        <p:nvSpPr>
          <p:cNvPr id="2051" name="Rectangle 3"/>
          <p:cNvSpPr>
            <a:spLocks noGrp="1" noChangeArrowheads="1"/>
          </p:cNvSpPr>
          <p:nvPr>
            <p:ph type="body" idx="1"/>
          </p:nvPr>
        </p:nvSpPr>
        <p:spPr>
          <a:xfrm>
            <a:off x="0" y="1600200"/>
            <a:ext cx="9144000" cy="4525963"/>
          </a:xfrm>
        </p:spPr>
        <p:txBody>
          <a:bodyPr/>
          <a:lstStyle/>
          <a:p>
            <a:pPr algn="ctr">
              <a:lnSpc>
                <a:spcPct val="90000"/>
              </a:lnSpc>
              <a:buFontTx/>
              <a:buNone/>
            </a:pPr>
            <a:r>
              <a:rPr lang="en-US" sz="2800" b="1" dirty="0"/>
              <a:t>Chacun de nous a une manière particulière de diriger, selon son propre point de vue ou « </a:t>
            </a:r>
            <a:r>
              <a:rPr lang="en-US" sz="2800" b="1" i="1" dirty="0"/>
              <a:t>CADRE</a:t>
            </a:r>
            <a:r>
              <a:rPr lang="en-US" sz="2800" b="1" dirty="0"/>
              <a:t> ».
</a:t>
            </a:r>
            <a:r>
              <a:t/>
            </a:r>
            <a:br/>
            <a:endParaRPr/>
          </a:p>
          <a:p>
            <a:pPr>
              <a:lnSpc>
                <a:spcPct val="90000"/>
              </a:lnSpc>
              <a:buFontTx/>
              <a:buNone/>
            </a:pPr>
            <a:endParaRPr lang="fr-FR" sz="2800" dirty="0">
              <a:latin typeface="Times New Roman" pitchFamily="-1" charset="0"/>
            </a:endParaRPr>
          </a:p>
          <a:p>
            <a:pPr>
              <a:lnSpc>
                <a:spcPct val="90000"/>
              </a:lnSpc>
              <a:buFontTx/>
              <a:buNone/>
            </a:pPr>
            <a:endParaRPr lang="fr-FR" sz="2800" b="1" dirty="0">
              <a:latin typeface="Times New Roman" pitchFamily="-1" charset="0"/>
            </a:endParaRPr>
          </a:p>
          <a:p>
            <a:pPr>
              <a:lnSpc>
                <a:spcPct val="90000"/>
              </a:lnSpc>
              <a:buFontTx/>
              <a:buNone/>
            </a:pPr>
            <a:endParaRPr lang="fr-FR" sz="2800" dirty="0">
              <a:latin typeface="Times New Roman" pitchFamily="-1" charset="0"/>
            </a:endParaRPr>
          </a:p>
          <a:p>
            <a:pPr>
              <a:lnSpc>
                <a:spcPct val="90000"/>
              </a:lnSpc>
              <a:buFontTx/>
              <a:buNone/>
            </a:pPr>
            <a:endParaRPr lang="fr-FR" sz="2800" dirty="0">
              <a:latin typeface="Times New Roman" pitchFamily="-1" charset="0"/>
            </a:endParaRPr>
          </a:p>
        </p:txBody>
      </p:sp>
      <p:pic>
        <p:nvPicPr>
          <p:cNvPr id="2052" name="Picture 4" descr="imagesCA2ZGVZM.jpg"/>
          <p:cNvPicPr>
            <a:picLocks noChangeAspect="1"/>
          </p:cNvPicPr>
          <p:nvPr/>
        </p:nvPicPr>
        <p:blipFill>
          <a:blip r:embed="rId3"/>
          <a:srcRect/>
          <a:stretch>
            <a:fillRect/>
          </a:stretch>
        </p:blipFill>
        <p:spPr bwMode="auto">
          <a:xfrm>
            <a:off x="2847678" y="2743200"/>
            <a:ext cx="3539369" cy="3221209"/>
          </a:xfrm>
          <a:prstGeom prst="rect">
            <a:avLst/>
          </a:prstGeom>
          <a:noFill/>
          <a:ln w="9525">
            <a:noFill/>
            <a:miter lim="800000"/>
            <a:headEnd/>
            <a:tailEnd/>
          </a:ln>
        </p:spPr>
      </p:pic>
      <p:sp>
        <p:nvSpPr>
          <p:cNvPr id="6" name="TextBox 5"/>
          <p:cNvSpPr txBox="1"/>
          <p:nvPr/>
        </p:nvSpPr>
        <p:spPr>
          <a:xfrm>
            <a:off x="304092" y="6344992"/>
            <a:ext cx="3650208" cy="307777"/>
          </a:xfrm>
          <a:prstGeom prst="rect">
            <a:avLst/>
          </a:prstGeom>
          <a:noFill/>
        </p:spPr>
        <p:txBody>
          <a:bodyPr wrap="none" rtlCol="0">
            <a:spAutoFit/>
          </a:bodyPr>
          <a:lstStyle/>
          <a:p>
            <a:r>
              <a:rPr lang="en-GB" sz="1400" b="1" i="1" dirty="0">
                <a:solidFill>
                  <a:schemeClr val="tx2">
                    <a:lumMod val="75000"/>
                  </a:schemeClr>
                </a:solidFill>
              </a:rPr>
              <a:t>Programme de développement des femmes de l’ITF - Stade 3 </a:t>
            </a:r>
            <a:endParaRPr lang="fr-FR" sz="1400" b="1" i="1" dirty="0">
              <a:solidFill>
                <a:schemeClr val="tx2">
                  <a:lumMod val="75000"/>
                </a:schemeClr>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102" y="5699279"/>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9144000" cy="1143000"/>
          </a:xfrm>
        </p:spPr>
        <p:txBody>
          <a:bodyPr/>
          <a:lstStyle/>
          <a:p>
            <a:r>
              <a:rPr lang="en-US" b="1" dirty="0">
                <a:solidFill>
                  <a:srgbClr val="FF6600"/>
                </a:solidFill>
              </a:rPr>
              <a:t>QUATRE CADRES DE LEADERSHIP</a:t>
            </a:r>
          </a:p>
        </p:txBody>
      </p:sp>
      <p:sp>
        <p:nvSpPr>
          <p:cNvPr id="8195" name="Rectangle 3"/>
          <p:cNvSpPr>
            <a:spLocks noGrp="1" noChangeArrowheads="1"/>
          </p:cNvSpPr>
          <p:nvPr>
            <p:ph type="body" idx="1"/>
          </p:nvPr>
        </p:nvSpPr>
        <p:spPr>
          <a:xfrm>
            <a:off x="152400" y="1447800"/>
            <a:ext cx="8991600" cy="4678363"/>
          </a:xfrm>
        </p:spPr>
        <p:txBody>
          <a:bodyPr/>
          <a:lstStyle/>
          <a:p>
            <a:pPr>
              <a:lnSpc>
                <a:spcPct val="90000"/>
              </a:lnSpc>
              <a:buFontTx/>
              <a:buNone/>
            </a:pPr>
            <a:r>
              <a:rPr lang="en-US" sz="2800" b="1" dirty="0"/>
              <a:t>Quatre cadres de leadership - </a:t>
            </a:r>
            <a:endParaRPr lang="fr-FR" sz="2800" b="1" dirty="0" smtClean="0"/>
          </a:p>
          <a:p>
            <a:pPr>
              <a:lnSpc>
                <a:spcPct val="90000"/>
              </a:lnSpc>
              <a:buFontTx/>
              <a:buNone/>
            </a:pPr>
            <a:endParaRPr lang="fr-FR" sz="2800" b="1" dirty="0" smtClean="0"/>
          </a:p>
          <a:p>
            <a:pPr>
              <a:lnSpc>
                <a:spcPct val="90000"/>
              </a:lnSpc>
              <a:buFontTx/>
              <a:buNone/>
            </a:pPr>
            <a:r>
              <a:rPr lang="en-US" sz="2800" b="1" dirty="0" smtClean="0"/>
              <a:t>Tous sont utiles, mais certains sont plus dominants </a:t>
            </a:r>
            <a:r>
              <a:rPr lang="en-US" sz="2800" b="1" dirty="0" err="1" smtClean="0"/>
              <a:t>que</a:t>
            </a:r>
            <a:r>
              <a:rPr lang="en-US" sz="2800" b="1" dirty="0" smtClean="0"/>
              <a:t> </a:t>
            </a:r>
            <a:r>
              <a:rPr lang="en-US" sz="2800" b="1" dirty="0" err="1" smtClean="0"/>
              <a:t>d’autres</a:t>
            </a:r>
            <a:r>
              <a:rPr lang="en-US" sz="2800" b="1" dirty="0" smtClean="0"/>
              <a:t>…</a:t>
            </a:r>
            <a:endParaRPr lang="fr-FR" sz="2800" dirty="0" smtClean="0"/>
          </a:p>
          <a:p>
            <a:pPr>
              <a:lnSpc>
                <a:spcPct val="90000"/>
              </a:lnSpc>
              <a:buFontTx/>
              <a:buNone/>
            </a:pPr>
            <a:endParaRPr lang="fr-FR" sz="2800" b="1" dirty="0" smtClean="0"/>
          </a:p>
          <a:p>
            <a:pPr>
              <a:lnSpc>
                <a:spcPct val="90000"/>
              </a:lnSpc>
              <a:buFontTx/>
              <a:buNone/>
            </a:pPr>
            <a:r>
              <a:rPr lang="en-US" sz="2800" b="1" dirty="0" smtClean="0"/>
              <a:t>Questionnaire –</a:t>
            </a:r>
            <a:endParaRPr lang="fr-FR" sz="2800" b="1" dirty="0"/>
          </a:p>
          <a:p>
            <a:pPr>
              <a:lnSpc>
                <a:spcPct val="90000"/>
              </a:lnSpc>
              <a:buFontTx/>
              <a:buNone/>
            </a:pPr>
            <a:endParaRPr lang="fr-FR" sz="2800" b="1" dirty="0" smtClean="0"/>
          </a:p>
          <a:p>
            <a:pPr>
              <a:lnSpc>
                <a:spcPct val="90000"/>
              </a:lnSpc>
              <a:buFontTx/>
              <a:buNone/>
            </a:pPr>
            <a:r>
              <a:rPr lang="en-US" sz="2800" b="1" dirty="0" smtClean="0"/>
              <a:t>Score</a:t>
            </a:r>
          </a:p>
          <a:p>
            <a:pPr>
              <a:lnSpc>
                <a:spcPct val="90000"/>
              </a:lnSpc>
              <a:buFontTx/>
              <a:buNone/>
            </a:pPr>
            <a:endParaRPr lang="fr-FR" sz="2800" b="1" dirty="0" smtClean="0"/>
          </a:p>
          <a:p>
            <a:pPr>
              <a:lnSpc>
                <a:spcPct val="90000"/>
              </a:lnSpc>
              <a:buFontTx/>
              <a:buNone/>
            </a:pPr>
            <a:endParaRPr lang="fr-FR" sz="2800" dirty="0" smtClean="0">
              <a:latin typeface="Times New Roman" pitchFamily="-1" charset="0"/>
            </a:endParaRPr>
          </a:p>
          <a:p>
            <a:pPr>
              <a:lnSpc>
                <a:spcPct val="90000"/>
              </a:lnSpc>
              <a:buFontTx/>
              <a:buNone/>
            </a:pPr>
            <a:endParaRPr lang="fr-FR" sz="2800" dirty="0">
              <a:latin typeface="Times New Roman" pitchFamily="-1" charset="0"/>
            </a:endParaRPr>
          </a:p>
        </p:txBody>
      </p:sp>
      <p:sp>
        <p:nvSpPr>
          <p:cNvPr id="5" name="TextBox 4"/>
          <p:cNvSpPr txBox="1"/>
          <p:nvPr/>
        </p:nvSpPr>
        <p:spPr>
          <a:xfrm>
            <a:off x="304092" y="6344992"/>
            <a:ext cx="3650208" cy="307777"/>
          </a:xfrm>
          <a:prstGeom prst="rect">
            <a:avLst/>
          </a:prstGeom>
          <a:noFill/>
        </p:spPr>
        <p:txBody>
          <a:bodyPr wrap="none" rtlCol="0">
            <a:spAutoFit/>
          </a:bodyPr>
          <a:lstStyle/>
          <a:p>
            <a:r>
              <a:rPr lang="en-GB" sz="1400" b="1" i="1" dirty="0">
                <a:solidFill>
                  <a:schemeClr val="tx2">
                    <a:lumMod val="75000"/>
                  </a:schemeClr>
                </a:solidFill>
              </a:rPr>
              <a:t>Programme de développement des femmes de l’ITF - Stade 3 </a:t>
            </a:r>
            <a:endParaRPr lang="fr-FR" sz="1400" b="1" i="1" dirty="0">
              <a:solidFill>
                <a:schemeClr val="tx2">
                  <a:lumMod val="75000"/>
                </a:scheme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102" y="5699279"/>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9144000" cy="1143000"/>
          </a:xfrm>
        </p:spPr>
        <p:txBody>
          <a:bodyPr/>
          <a:lstStyle/>
          <a:p>
            <a:r>
              <a:rPr lang="en-US" b="1" dirty="0">
                <a:solidFill>
                  <a:srgbClr val="FF6600"/>
                </a:solidFill>
              </a:rPr>
              <a:t>QUATRE CADRES DE LEADERSHIP</a:t>
            </a:r>
          </a:p>
        </p:txBody>
      </p:sp>
      <p:sp>
        <p:nvSpPr>
          <p:cNvPr id="8195" name="Rectangle 3"/>
          <p:cNvSpPr>
            <a:spLocks noGrp="1" noChangeArrowheads="1"/>
          </p:cNvSpPr>
          <p:nvPr>
            <p:ph type="body" idx="1"/>
          </p:nvPr>
        </p:nvSpPr>
        <p:spPr>
          <a:xfrm>
            <a:off x="152400" y="1447800"/>
            <a:ext cx="8791481" cy="4678363"/>
          </a:xfrm>
        </p:spPr>
        <p:txBody>
          <a:bodyPr/>
          <a:lstStyle/>
          <a:p>
            <a:pPr algn="ctr">
              <a:lnSpc>
                <a:spcPct val="90000"/>
              </a:lnSpc>
              <a:buFontTx/>
              <a:buNone/>
            </a:pPr>
            <a:r>
              <a:rPr lang="en-US" sz="3600" b="1" dirty="0" smtClean="0"/>
              <a:t>Groupes</a:t>
            </a:r>
          </a:p>
          <a:p>
            <a:pPr algn="ctr">
              <a:lnSpc>
                <a:spcPct val="90000"/>
              </a:lnSpc>
              <a:buFontTx/>
              <a:buNone/>
            </a:pPr>
            <a:endParaRPr lang="fr-FR" sz="2800" dirty="0" smtClean="0"/>
          </a:p>
          <a:p>
            <a:r>
              <a:rPr lang="en-US" sz="2800" b="1" dirty="0" smtClean="0"/>
              <a:t>Leaders structurels/analystes de systèmes</a:t>
            </a:r>
          </a:p>
          <a:p>
            <a:r>
              <a:rPr lang="en-US" sz="2800" b="1" dirty="0" smtClean="0"/>
              <a:t>Leaders humanistes /sollicitude pour autrui</a:t>
            </a:r>
          </a:p>
          <a:p>
            <a:r>
              <a:rPr lang="en-US" sz="2800" b="1" dirty="0" smtClean="0"/>
              <a:t>Leaders politiques /défenseurs /négociateurs</a:t>
            </a:r>
          </a:p>
          <a:p>
            <a:r>
              <a:rPr lang="en-US" sz="2800" b="1" dirty="0" smtClean="0"/>
              <a:t>Leaders symboliques / vision / sens du théâtral</a:t>
            </a:r>
          </a:p>
          <a:p>
            <a:pPr>
              <a:lnSpc>
                <a:spcPct val="90000"/>
              </a:lnSpc>
              <a:buFontTx/>
              <a:buNone/>
            </a:pPr>
            <a:endParaRPr lang="fr-FR" sz="2800" dirty="0">
              <a:latin typeface="Times New Roman" pitchFamily="-1" charset="0"/>
            </a:endParaRPr>
          </a:p>
        </p:txBody>
      </p:sp>
      <p:sp>
        <p:nvSpPr>
          <p:cNvPr id="5" name="TextBox 4"/>
          <p:cNvSpPr txBox="1"/>
          <p:nvPr/>
        </p:nvSpPr>
        <p:spPr>
          <a:xfrm>
            <a:off x="304092" y="6344992"/>
            <a:ext cx="3650208" cy="307777"/>
          </a:xfrm>
          <a:prstGeom prst="rect">
            <a:avLst/>
          </a:prstGeom>
          <a:noFill/>
        </p:spPr>
        <p:txBody>
          <a:bodyPr wrap="none" rtlCol="0">
            <a:spAutoFit/>
          </a:bodyPr>
          <a:lstStyle/>
          <a:p>
            <a:r>
              <a:rPr lang="en-GB" sz="1400" b="1" i="1" dirty="0">
                <a:solidFill>
                  <a:schemeClr val="tx2">
                    <a:lumMod val="75000"/>
                  </a:schemeClr>
                </a:solidFill>
              </a:rPr>
              <a:t>Programme de développement des femmes de l’ITF - Stade 3 </a:t>
            </a:r>
            <a:endParaRPr lang="fr-FR" sz="1400" b="1" i="1" dirty="0">
              <a:solidFill>
                <a:schemeClr val="tx2">
                  <a:lumMod val="75000"/>
                </a:scheme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102" y="5699279"/>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990600"/>
          </a:xfrm>
        </p:spPr>
        <p:txBody>
          <a:bodyPr/>
          <a:lstStyle/>
          <a:p>
            <a:r>
              <a:rPr lang="en-US" b="1" dirty="0">
                <a:solidFill>
                  <a:srgbClr val="FF6600"/>
                </a:solidFill>
              </a:rPr>
              <a:t>Quatre cadres de leadership</a:t>
            </a:r>
            <a:endParaRPr lang="fr-FR" b="1" dirty="0">
              <a:solidFill>
                <a:srgbClr val="FF6600"/>
              </a:solidFill>
            </a:endParaRPr>
          </a:p>
        </p:txBody>
      </p:sp>
      <p:pic>
        <p:nvPicPr>
          <p:cNvPr id="8195" name="Content Placeholder 10" descr="article_financial_planning.jpg"/>
          <p:cNvPicPr>
            <a:picLocks noGrp="1" noChangeAspect="1"/>
          </p:cNvPicPr>
          <p:nvPr>
            <p:ph sz="half" idx="1"/>
          </p:nvPr>
        </p:nvPicPr>
        <p:blipFill>
          <a:blip r:embed="rId3"/>
          <a:srcRect/>
          <a:stretch>
            <a:fillRect/>
          </a:stretch>
        </p:blipFill>
        <p:spPr>
          <a:xfrm>
            <a:off x="466626" y="1248626"/>
            <a:ext cx="3263900" cy="3524250"/>
          </a:xfrm>
        </p:spPr>
      </p:pic>
      <p:sp>
        <p:nvSpPr>
          <p:cNvPr id="8196" name="Content Placeholder 9"/>
          <p:cNvSpPr>
            <a:spLocks noGrp="1"/>
          </p:cNvSpPr>
          <p:nvPr>
            <p:ph sz="half" idx="2"/>
          </p:nvPr>
        </p:nvSpPr>
        <p:spPr>
          <a:xfrm>
            <a:off x="3733800" y="1076214"/>
            <a:ext cx="5410200" cy="5341926"/>
          </a:xfrm>
        </p:spPr>
        <p:txBody>
          <a:bodyPr>
            <a:normAutofit/>
          </a:bodyPr>
          <a:lstStyle/>
          <a:p>
            <a:pPr>
              <a:buFontTx/>
              <a:buNone/>
            </a:pPr>
            <a:r>
              <a:rPr lang="en-US" sz="2400" dirty="0" smtClean="0"/>
              <a:t>	</a:t>
            </a:r>
            <a:r>
              <a:rPr lang="en-US" sz="2400" b="1" dirty="0" smtClean="0">
                <a:solidFill>
                  <a:srgbClr val="FF6600"/>
                </a:solidFill>
              </a:rPr>
              <a:t>Les leaders </a:t>
            </a:r>
            <a:r>
              <a:rPr lang="en-US" sz="2400" b="1" dirty="0" err="1" smtClean="0">
                <a:solidFill>
                  <a:srgbClr val="FF6600"/>
                </a:solidFill>
              </a:rPr>
              <a:t>structurels</a:t>
            </a:r>
            <a:r>
              <a:rPr lang="en-US" sz="2400" b="1" dirty="0" smtClean="0">
                <a:solidFill>
                  <a:srgbClr val="FF6600"/>
                </a:solidFill>
              </a:rPr>
              <a:t> </a:t>
            </a:r>
            <a:r>
              <a:rPr sz="2400" dirty="0" err="1" smtClean="0"/>
              <a:t>mettent</a:t>
            </a:r>
            <a:r>
              <a:rPr sz="2400" dirty="0" smtClean="0"/>
              <a:t> l’accent sur la rationalité, l’analyse, la logique, les faits et les </a:t>
            </a:r>
            <a:r>
              <a:rPr sz="2400" dirty="0" err="1" smtClean="0"/>
              <a:t>données</a:t>
            </a:r>
            <a:r>
              <a:rPr sz="2400" dirty="0" smtClean="0"/>
              <a:t>.</a:t>
            </a:r>
            <a:r>
              <a:rPr lang="en-GB" sz="2400" dirty="0" smtClean="0"/>
              <a:t> </a:t>
            </a:r>
            <a:r>
              <a:rPr sz="2400" dirty="0" err="1" smtClean="0"/>
              <a:t>Ils</a:t>
            </a:r>
            <a:r>
              <a:rPr sz="2400" dirty="0" smtClean="0"/>
              <a:t> croient souvent fermement à l’importance d’une structure claire et de systèmes de gestion bien </a:t>
            </a:r>
            <a:r>
              <a:rPr sz="2400" dirty="0" err="1" smtClean="0"/>
              <a:t>conçus</a:t>
            </a:r>
            <a:r>
              <a:rPr sz="2400" dirty="0" smtClean="0"/>
              <a:t>.</a:t>
            </a:r>
            <a:r>
              <a:rPr lang="en-GB" sz="2400" dirty="0" smtClean="0"/>
              <a:t> </a:t>
            </a:r>
            <a:r>
              <a:rPr sz="2400" dirty="0" smtClean="0"/>
              <a:t>Pour eux, un bon leader est quelqu’un qui a les idées claires, prend les bonnes décisions, possède de bonnes compétences analytiques et peut concevoir des structures et des systèmes pour mener à bien les tâches.</a:t>
            </a:r>
          </a:p>
          <a:p>
            <a:endParaRPr lang="fr-FR" dirty="0"/>
          </a:p>
        </p:txBody>
      </p:sp>
      <p:sp>
        <p:nvSpPr>
          <p:cNvPr id="6" name="TextBox 5"/>
          <p:cNvSpPr txBox="1"/>
          <p:nvPr/>
        </p:nvSpPr>
        <p:spPr>
          <a:xfrm>
            <a:off x="304092" y="6344992"/>
            <a:ext cx="3650208" cy="307777"/>
          </a:xfrm>
          <a:prstGeom prst="rect">
            <a:avLst/>
          </a:prstGeom>
          <a:noFill/>
        </p:spPr>
        <p:txBody>
          <a:bodyPr wrap="none" rtlCol="0">
            <a:spAutoFit/>
          </a:bodyPr>
          <a:lstStyle/>
          <a:p>
            <a:r>
              <a:rPr lang="en-GB" sz="1400" b="1" i="1" dirty="0">
                <a:solidFill>
                  <a:schemeClr val="tx2">
                    <a:lumMod val="75000"/>
                  </a:schemeClr>
                </a:solidFill>
              </a:rPr>
              <a:t>Programme de développement des femmes de l’ITF - Stade 3 </a:t>
            </a:r>
            <a:endParaRPr lang="fr-FR" sz="1400" b="1" i="1" dirty="0">
              <a:solidFill>
                <a:schemeClr val="tx2">
                  <a:lumMod val="75000"/>
                </a:schemeClr>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102" y="5699279"/>
            <a:ext cx="2313958" cy="95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798</TotalTime>
  <Words>719</Words>
  <Application>Microsoft Macintosh PowerPoint</Application>
  <PresentationFormat>On-screen Show (4:3)</PresentationFormat>
  <Paragraphs>128</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Traits caractéristiques de leadership</vt:lpstr>
      <vt:lpstr>On confond parfois le leadership avec...</vt:lpstr>
      <vt:lpstr>Managers    vs    Leaders</vt:lpstr>
      <vt:lpstr>LE LEADERSHIP DANS LES SYNDICATS</vt:lpstr>
      <vt:lpstr>QUATRE CADRES DE LEADERSHIP</vt:lpstr>
      <vt:lpstr>QUATRE CADRES DE LEADERSHIP</vt:lpstr>
      <vt:lpstr>QUATRE CADRES DE LEADERSHIP</vt:lpstr>
      <vt:lpstr>Quatre cadres de leadership</vt:lpstr>
      <vt:lpstr>Quatre cadres de leadership</vt:lpstr>
      <vt:lpstr>Quatre cadres de leadership</vt:lpstr>
      <vt:lpstr>Quatre cadres de leadership</vt:lpstr>
      <vt:lpstr>Quatre cadres de leadership</vt:lpstr>
      <vt:lpstr>QUATRE CADRES DE LEADERSHIP</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 Venes</dc:creator>
  <cp:lastModifiedBy>Microsoft Office User</cp:lastModifiedBy>
  <cp:revision>34</cp:revision>
  <dcterms:created xsi:type="dcterms:W3CDTF">2014-07-28T10:32:15Z</dcterms:created>
  <dcterms:modified xsi:type="dcterms:W3CDTF">2019-11-22T16:07:46Z</dcterms:modified>
</cp:coreProperties>
</file>