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</p:sldMasterIdLst>
  <p:notesMasterIdLst>
    <p:notesMasterId r:id="rId17"/>
  </p:notesMasterIdLst>
  <p:sldIdLst>
    <p:sldId id="256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65" r:id="rId16"/>
  </p:sldIdLst>
  <p:sldSz cx="9144000" cy="6858000" type="screen4x3"/>
  <p:notesSz cx="6881813" cy="96615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43">
          <p15:clr>
            <a:srgbClr val="A4A3A4"/>
          </p15:clr>
        </p15:guide>
        <p15:guide id="2" pos="216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7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76831" autoAdjust="0"/>
  </p:normalViewPr>
  <p:slideViewPr>
    <p:cSldViewPr snapToGrid="0" snapToObjects="1">
      <p:cViewPr>
        <p:scale>
          <a:sx n="60" d="100"/>
          <a:sy n="60" d="100"/>
        </p:scale>
        <p:origin x="3664" y="10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>
        <p:scale>
          <a:sx n="100" d="100"/>
          <a:sy n="100" d="100"/>
        </p:scale>
        <p:origin x="-858" y="-72"/>
      </p:cViewPr>
      <p:guideLst>
        <p:guide orient="horz" pos="3043"/>
        <p:guide pos="216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83076"/>
          </a:xfrm>
          <a:prstGeom prst="rect">
            <a:avLst/>
          </a:prstGeom>
        </p:spPr>
        <p:txBody>
          <a:bodyPr vert="horz" lIns="94531" tIns="47265" rIns="94531" bIns="47265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83076"/>
          </a:xfrm>
          <a:prstGeom prst="rect">
            <a:avLst/>
          </a:prstGeom>
        </p:spPr>
        <p:txBody>
          <a:bodyPr vert="horz" lIns="94531" tIns="47265" rIns="94531" bIns="47265" rtlCol="0"/>
          <a:lstStyle>
            <a:lvl1pPr algn="r">
              <a:defRPr sz="1200"/>
            </a:lvl1pPr>
          </a:lstStyle>
          <a:p>
            <a:fld id="{6F8145DF-150E-8742-BAE9-CA1F6B7FC718}" type="datetimeFigureOut">
              <a:rPr lang="en-US" smtClean="0"/>
              <a:pPr/>
              <a:t>11/22/19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25525" y="723900"/>
            <a:ext cx="4832350" cy="36242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531" tIns="47265" rIns="94531" bIns="47265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589225"/>
            <a:ext cx="5505450" cy="4347686"/>
          </a:xfrm>
          <a:prstGeom prst="rect">
            <a:avLst/>
          </a:prstGeom>
        </p:spPr>
        <p:txBody>
          <a:bodyPr vert="horz" lIns="94531" tIns="47265" rIns="94531" bIns="47265" rtlCol="0">
            <a:normAutofit/>
          </a:bodyPr>
          <a:lstStyle/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76772"/>
            <a:ext cx="2982119" cy="483076"/>
          </a:xfrm>
          <a:prstGeom prst="rect">
            <a:avLst/>
          </a:prstGeom>
        </p:spPr>
        <p:txBody>
          <a:bodyPr vert="horz" lIns="94531" tIns="47265" rIns="94531" bIns="47265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9176772"/>
            <a:ext cx="2982119" cy="483076"/>
          </a:xfrm>
          <a:prstGeom prst="rect">
            <a:avLst/>
          </a:prstGeom>
        </p:spPr>
        <p:txBody>
          <a:bodyPr vert="horz" lIns="94531" tIns="47265" rIns="94531" bIns="47265" rtlCol="0" anchor="b"/>
          <a:lstStyle>
            <a:lvl1pPr algn="r">
              <a:defRPr sz="1200"/>
            </a:lvl1pPr>
          </a:lstStyle>
          <a:p>
            <a:fld id="{BDB106AB-6A25-C64C-9704-08A55F5D1313}" type="slidenum">
              <a:rPr lang="en-GB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8766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106AB-6A25-C64C-9704-08A55F5D1313}" type="slidenum">
              <a:rPr lang="en-GB" smtClean="0"/>
              <a:pPr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15308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472653">
              <a:defRPr/>
            </a:pPr>
            <a:r>
              <a:rPr lang="en-GB" dirty="0" smtClean="0"/>
              <a:t>El/la facilitador/a puede leer esta </a:t>
            </a:r>
            <a:r>
              <a:rPr lang="en-GB" dirty="0" err="1" smtClean="0"/>
              <a:t>diapositiva</a:t>
            </a:r>
            <a:r>
              <a:rPr lang="en-GB" dirty="0" smtClean="0"/>
              <a:t> no </a:t>
            </a:r>
            <a:r>
              <a:rPr lang="en-GB" dirty="0" err="1" smtClean="0"/>
              <a:t>requiere</a:t>
            </a:r>
            <a:r>
              <a:rPr lang="en-GB" dirty="0" smtClean="0"/>
              <a:t> </a:t>
            </a:r>
            <a:r>
              <a:rPr lang="en-GB" dirty="0" err="1" smtClean="0"/>
              <a:t>explicación</a:t>
            </a:r>
            <a:r>
              <a:rPr lang="en-GB" dirty="0" smtClean="0"/>
              <a:t>. </a:t>
            </a:r>
          </a:p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106AB-6A25-C64C-9704-08A55F5D1313}" type="slidenum">
              <a:rPr lang="en-GB" smtClean="0"/>
              <a:pPr/>
              <a:t>10</a:t>
            </a:fld>
            <a:endParaRPr lang="es-E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472653">
              <a:defRPr/>
            </a:pPr>
            <a:r>
              <a:rPr lang="en-GB" dirty="0" smtClean="0"/>
              <a:t>El/la facilitador/a puede leer </a:t>
            </a:r>
            <a:r>
              <a:rPr lang="en-GB" dirty="0" err="1" smtClean="0"/>
              <a:t>esta</a:t>
            </a:r>
            <a:r>
              <a:rPr lang="en-GB" dirty="0" smtClean="0"/>
              <a:t> </a:t>
            </a:r>
            <a:r>
              <a:rPr lang="en-GB" dirty="0" err="1" smtClean="0"/>
              <a:t>diapositiva</a:t>
            </a:r>
            <a:r>
              <a:rPr lang="en-GB" dirty="0" smtClean="0"/>
              <a:t>, no </a:t>
            </a:r>
            <a:r>
              <a:rPr lang="en-GB" dirty="0" err="1" smtClean="0"/>
              <a:t>requiere</a:t>
            </a:r>
            <a:r>
              <a:rPr lang="en-GB" dirty="0" smtClean="0"/>
              <a:t> </a:t>
            </a:r>
            <a:r>
              <a:rPr lang="en-GB" dirty="0" err="1" smtClean="0"/>
              <a:t>explicación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106AB-6A25-C64C-9704-08A55F5D1313}" type="slidenum">
              <a:rPr lang="en-GB" smtClean="0"/>
              <a:pPr/>
              <a:t>11</a:t>
            </a:fld>
            <a:endParaRPr lang="es-E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472653">
              <a:defRPr/>
            </a:pPr>
            <a:r>
              <a:rPr lang="en-GB" dirty="0" smtClean="0"/>
              <a:t>El/la facilitador/a puede leer </a:t>
            </a:r>
            <a:r>
              <a:rPr lang="en-GB" dirty="0" err="1" smtClean="0"/>
              <a:t>esta</a:t>
            </a:r>
            <a:r>
              <a:rPr lang="en-GB" dirty="0" smtClean="0"/>
              <a:t> </a:t>
            </a:r>
            <a:r>
              <a:rPr lang="en-GB" dirty="0" err="1" smtClean="0"/>
              <a:t>diapositiva</a:t>
            </a:r>
            <a:r>
              <a:rPr lang="en-GB" dirty="0" smtClean="0"/>
              <a:t>, no </a:t>
            </a:r>
            <a:r>
              <a:rPr lang="en-GB" dirty="0" err="1" smtClean="0"/>
              <a:t>requiere</a:t>
            </a:r>
            <a:r>
              <a:rPr lang="en-GB" dirty="0" smtClean="0"/>
              <a:t> </a:t>
            </a:r>
            <a:r>
              <a:rPr lang="en-GB" dirty="0" err="1" smtClean="0"/>
              <a:t>explicación</a:t>
            </a:r>
            <a:r>
              <a:rPr lang="en-GB" dirty="0" smtClean="0"/>
              <a:t>. </a:t>
            </a:r>
            <a:r>
              <a:rPr lang="en-GB" sz="1900" dirty="0" smtClean="0">
                <a:solidFill>
                  <a:srgbClr val="92D050"/>
                </a:solidFill>
              </a:rPr>
              <a:t>NEED TO REPLACE PICTURE WITH A WOMAN – BUT WHO? MALALA??</a:t>
            </a:r>
            <a:endParaRPr lang="es-ES" sz="1900" dirty="0" smtClean="0">
              <a:solidFill>
                <a:srgbClr val="92D050"/>
              </a:solidFill>
            </a:endParaRPr>
          </a:p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106AB-6A25-C64C-9704-08A55F5D1313}" type="slidenum">
              <a:rPr lang="en-GB" smtClean="0"/>
              <a:pPr/>
              <a:t>12</a:t>
            </a:fld>
            <a:endParaRPr lang="es-E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472653">
              <a:defRPr/>
            </a:pPr>
            <a:r>
              <a:rPr lang="en-GB" dirty="0" smtClean="0"/>
              <a:t>El/la facilitador/a puede leer </a:t>
            </a:r>
            <a:r>
              <a:rPr lang="en-GB" dirty="0" err="1" smtClean="0"/>
              <a:t>esta</a:t>
            </a:r>
            <a:r>
              <a:rPr lang="en-GB" dirty="0" smtClean="0"/>
              <a:t> </a:t>
            </a:r>
            <a:r>
              <a:rPr lang="en-GB" dirty="0" err="1" smtClean="0"/>
              <a:t>diapositiva</a:t>
            </a:r>
            <a:r>
              <a:rPr lang="en-GB" dirty="0" smtClean="0"/>
              <a:t>, no </a:t>
            </a:r>
            <a:r>
              <a:rPr lang="en-GB" dirty="0" err="1" smtClean="0"/>
              <a:t>requiere</a:t>
            </a:r>
            <a:r>
              <a:rPr lang="en-GB" dirty="0" smtClean="0"/>
              <a:t> </a:t>
            </a:r>
            <a:r>
              <a:rPr lang="en-GB" dirty="0" err="1" smtClean="0"/>
              <a:t>explicación</a:t>
            </a:r>
            <a:r>
              <a:rPr lang="en-GB" dirty="0" smtClean="0"/>
              <a:t>. </a:t>
            </a:r>
          </a:p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106AB-6A25-C64C-9704-08A55F5D1313}" type="slidenum">
              <a:rPr lang="en-GB" smtClean="0"/>
              <a:pPr/>
              <a:t>13</a:t>
            </a:fld>
            <a:endParaRPr lang="es-E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dirty="0" smtClean="0"/>
              <a:t>Pida a los participantes que trabajen en grupos para responder a estas cuatro preguntas.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106AB-6A25-C64C-9704-08A55F5D1313}" type="slidenum">
              <a:rPr lang="en-GB" smtClean="0"/>
              <a:pPr/>
              <a:t>14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700" dirty="0" smtClean="0"/>
              <a:t>Hay miles de libros, artículos, etc. sobre el liderazgo</a:t>
            </a:r>
          </a:p>
          <a:p>
            <a:endParaRPr lang="es-ES" sz="1700" dirty="0" smtClean="0"/>
          </a:p>
          <a:p>
            <a:r>
              <a:rPr lang="en-GB" sz="1700" dirty="0" smtClean="0"/>
              <a:t>Según los expertos, los/as buenos líderes incorporan los tres pilares principales que aparecen a continuación.</a:t>
            </a:r>
          </a:p>
          <a:p>
            <a:endParaRPr lang="es-ES" sz="1700" dirty="0" smtClean="0"/>
          </a:p>
          <a:p>
            <a:r>
              <a:rPr dirty="0" smtClean="0"/>
              <a:t>  </a:t>
            </a:r>
            <a:endParaRPr lang="es-ES" sz="1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106AB-6A25-C64C-9704-08A55F5D1313}" type="slidenum">
              <a:rPr lang="en-GB" smtClean="0"/>
              <a:pPr/>
              <a:t>2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700" dirty="0" smtClean="0"/>
              <a:t>El/la facilitador/a puede leer </a:t>
            </a:r>
            <a:r>
              <a:rPr lang="en-GB" sz="1700" dirty="0" err="1" smtClean="0"/>
              <a:t>esta</a:t>
            </a:r>
            <a:r>
              <a:rPr lang="en-GB" sz="1700" dirty="0" smtClean="0"/>
              <a:t> </a:t>
            </a:r>
            <a:r>
              <a:rPr lang="en-GB" sz="1700" dirty="0" err="1" smtClean="0"/>
              <a:t>diapositiva</a:t>
            </a:r>
            <a:r>
              <a:rPr lang="en-GB" sz="1700" dirty="0" smtClean="0"/>
              <a:t>, no </a:t>
            </a:r>
            <a:r>
              <a:rPr lang="en-GB" sz="1700" dirty="0" err="1" smtClean="0"/>
              <a:t>requiere</a:t>
            </a:r>
            <a:r>
              <a:rPr lang="en-GB" sz="1700" dirty="0" smtClean="0"/>
              <a:t> </a:t>
            </a:r>
            <a:r>
              <a:rPr lang="en-GB" sz="1700" dirty="0" err="1" smtClean="0"/>
              <a:t>explicaci</a:t>
            </a:r>
            <a:r>
              <a:rPr lang="es-ES" sz="1700" dirty="0" err="1" smtClean="0"/>
              <a:t>ón</a:t>
            </a:r>
            <a:r>
              <a:rPr lang="en-GB" sz="1700" dirty="0" smtClean="0"/>
              <a:t>. </a:t>
            </a:r>
            <a:endParaRPr lang="es-ES" sz="1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106AB-6A25-C64C-9704-08A55F5D1313}" type="slidenum">
              <a:rPr lang="en-GB" smtClean="0"/>
              <a:pPr/>
              <a:t>3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dirty="0" smtClean="0"/>
              <a:t>Señalar las diferencias entre los dos roles: </a:t>
            </a:r>
          </a:p>
          <a:p>
            <a:endParaRPr lang="es-ES" baseline="0" dirty="0" smtClean="0"/>
          </a:p>
          <a:p>
            <a:r>
              <a:rPr dirty="0" smtClean="0"/>
              <a:t>Los/as líderes establecen la dirección y articulan la visión.</a:t>
            </a:r>
          </a:p>
          <a:p>
            <a:r>
              <a:rPr dirty="0" smtClean="0"/>
              <a:t>Los/as jefes/as gestionan y llevan a cabo la visión y alcanzan los objetivos.</a:t>
            </a:r>
          </a:p>
          <a:p>
            <a:endParaRPr lang="es-ES" baseline="0" dirty="0" smtClean="0"/>
          </a:p>
          <a:p>
            <a:r>
              <a:rPr dirty="0" smtClean="0"/>
              <a:t>Los/as líderes motivan a las personas y las ayudan a crecer</a:t>
            </a:r>
          </a:p>
          <a:p>
            <a:r>
              <a:rPr dirty="0" smtClean="0"/>
              <a:t>Los/as jefes/as organizan y controlan el flujo de trabajo.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106AB-6A25-C64C-9704-08A55F5D1313}" type="slidenum">
              <a:rPr lang="en-GB" smtClean="0"/>
              <a:pPr/>
              <a:t>4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En los sindicatos los/as líderes deben encender fuegos y desarrollar pasión y energía, no resolver problemas ni apagar fuegos.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106AB-6A25-C64C-9704-08A55F5D1313}" type="slidenum">
              <a:rPr lang="en-GB" smtClean="0"/>
              <a:pPr/>
              <a:t>5</a:t>
            </a:fld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En la obra</a:t>
            </a:r>
            <a:r>
              <a:rPr dirty="0" smtClean="0"/>
              <a:t> </a:t>
            </a:r>
            <a:r>
              <a:rPr lang="en-US" i="1" dirty="0" smtClean="0"/>
              <a:t>Reframing Organizations: Artistry, Choice and Leadership</a:t>
            </a:r>
            <a:r>
              <a:rPr dirty="0" smtClean="0"/>
              <a:t> (Jossey-Bass) </a:t>
            </a:r>
            <a:r>
              <a:rPr lang="es-ES" dirty="0" smtClean="0"/>
              <a:t>, Lee </a:t>
            </a:r>
            <a:r>
              <a:rPr lang="es-ES" dirty="0" err="1" smtClean="0"/>
              <a:t>Bolman</a:t>
            </a:r>
            <a:r>
              <a:rPr lang="es-ES" dirty="0" smtClean="0"/>
              <a:t> y </a:t>
            </a:r>
            <a:r>
              <a:rPr lang="es-ES" dirty="0" err="1" smtClean="0"/>
              <a:t>Terrance</a:t>
            </a:r>
            <a:r>
              <a:rPr lang="es-ES" dirty="0" smtClean="0"/>
              <a:t> </a:t>
            </a:r>
            <a:r>
              <a:rPr lang="es-ES" dirty="0" err="1" smtClean="0"/>
              <a:t>Deal</a:t>
            </a:r>
            <a:r>
              <a:rPr lang="es-ES" dirty="0" smtClean="0"/>
              <a:t> definieron los estilos de liderazgo que corresponden a cuatro ámbitos</a:t>
            </a:r>
            <a:r>
              <a:rPr dirty="0" smtClean="0"/>
              <a:t>.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106AB-6A25-C64C-9704-08A55F5D1313}" type="slidenum">
              <a:rPr lang="en-GB" smtClean="0"/>
              <a:pPr/>
              <a:t>6</a:t>
            </a:fld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Distribuya ahora el cuestionario de la Actividad 1 a todos/as los/as participantes y pídales que lo completen respondiendo a las preguntas.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106AB-6A25-C64C-9704-08A55F5D1313}" type="slidenum">
              <a:rPr lang="en-GB" smtClean="0"/>
              <a:pPr/>
              <a:t>7</a:t>
            </a:fld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ES" b="1" dirty="0" smtClean="0"/>
              <a:t>El marco estructural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noProof="0" dirty="0" smtClean="0"/>
              <a:t>Todas las organizaciones tienen objetivos, límites, niveles de autoridad, sistemas de comunicaciones, mecanismo de coordinación y procedimientos propios.</a:t>
            </a:r>
            <a:r>
              <a:rPr lang="es-ES" dirty="0" smtClean="0"/>
              <a:t>  </a:t>
            </a:r>
            <a:r>
              <a:rPr lang="es-ES" noProof="0" dirty="0" smtClean="0"/>
              <a:t>La estructura en sí misma es uno de los ámbitos centrales de toda organización.</a:t>
            </a:r>
            <a:r>
              <a:rPr lang="es-ES" dirty="0" smtClean="0"/>
              <a:t> </a:t>
            </a:r>
            <a:r>
              <a:rPr lang="es-ES" noProof="0" dirty="0" smtClean="0"/>
              <a:t>Las organizaciones existen para alcanzar los objetivos fijados.</a:t>
            </a:r>
            <a:r>
              <a:rPr lang="es-ES" dirty="0" smtClean="0"/>
              <a:t> Una estructura apropiada (lógica y eficaz) puede ser concebida e implementada para cualquier organización. La coordinación y el control son esenciales para la eficacia. Los problemas organizativos surgen de las estructuras inapropiadas y se pueden resolver a través de la reorganización o la reestructuración.</a:t>
            </a:r>
          </a:p>
          <a:p>
            <a:endParaRPr lang="es-ES" dirty="0" smtClean="0"/>
          </a:p>
          <a:p>
            <a:r>
              <a:rPr lang="es-ES" b="1" dirty="0" smtClean="0"/>
              <a:t>El marco humanista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El marco humanista examina la interacción entre las organizaciones y las personas. Parte de la premisa de que las habilidades, los conocimientos, las ideas, la energía y el compromiso de los individuos son los recursos más críticos de toda organización. Las organizaciones existen para servir a las necesidades del ser humano. </a:t>
            </a:r>
            <a:r>
              <a:rPr lang="es-ES" noProof="0" dirty="0" smtClean="0"/>
              <a:t>Las organizaciones y las personas se necesitan unas a otras. </a:t>
            </a:r>
            <a:r>
              <a:rPr lang="es-ES" dirty="0" smtClean="0"/>
              <a:t>Cuando la adecuación entre el individuo y la organización es mala, ambas partes sufrirán. Cuando la adecuación entre el individuo y la organización es buena, ambas partes se beneficiarán.</a:t>
            </a:r>
            <a:endParaRPr lang="es-ES" noProof="0" dirty="0" smtClean="0"/>
          </a:p>
          <a:p>
            <a:endParaRPr lang="es-ES" noProof="0" dirty="0" smtClean="0"/>
          </a:p>
          <a:p>
            <a:r>
              <a:rPr lang="es-ES" b="1" dirty="0" smtClean="0"/>
              <a:t>El marco político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El marco político afirma que, ante diferencias constantes y recursos escasos, el conflicto entre los/as miembros de una coalición es inevitable y el poder se convierte inevitablemente en un recurso clave. Las decisiones importantes implican la asignación de recursos </a:t>
            </a:r>
            <a:r>
              <a:rPr lang="es-ES" smtClean="0"/>
              <a:t>escasos —normalmente</a:t>
            </a:r>
            <a:r>
              <a:rPr lang="es-ES" dirty="0" smtClean="0"/>
              <a:t>, el recurso más escaso es </a:t>
            </a:r>
            <a:r>
              <a:rPr lang="es-ES" smtClean="0"/>
              <a:t>el poder—. </a:t>
            </a:r>
            <a:r>
              <a:rPr lang="es-ES" dirty="0" smtClean="0"/>
              <a:t>Las organizaciones están compuestas de coaliciones y grupos de interés. Los objetivos y decisiones surgen de los procesos de regateo, de negociación y de lucha por el poder. El poder y el conflicto son características centrales de la vida organizativa.</a:t>
            </a:r>
          </a:p>
          <a:p>
            <a:endParaRPr lang="es-ES" dirty="0" smtClean="0"/>
          </a:p>
          <a:p>
            <a:r>
              <a:rPr lang="es-ES" b="1" dirty="0" smtClean="0"/>
              <a:t>El marco simbólico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El marco simbólico supone que los seres humanos crearán y utilizarán símbolos para dar sentido al caos, claridad a la confusión y previsibilidad al misterio. Lo que importa en una organización no es lo que sucede, sino lo que significa para los/as participantes. Al enfrentarse con la incertidumbre y la ambigüedad, los seres humanos crean símbolos para reducir la ambigüedad, solucionar la confusión, aumentar la previsibilidad y ofrecer dirección. Las organizaciones tienen culturas distintas que pueden ser positivas o negativas, fuertes o débiles. Los mitos, los rituales, las ceremonias y las sagas ayudan a las personas a dar sentido a su experiencia organizativa. </a:t>
            </a:r>
          </a:p>
          <a:p>
            <a:endParaRPr lang="es-ES" noProof="0" dirty="0" smtClean="0"/>
          </a:p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106AB-6A25-C64C-9704-08A55F5D1313}" type="slidenum">
              <a:rPr lang="en-GB" smtClean="0"/>
              <a:pPr/>
              <a:t>8</a:t>
            </a:fld>
            <a:endParaRPr 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472653">
              <a:defRPr/>
            </a:pPr>
            <a:r>
              <a:rPr lang="en-GB" dirty="0" smtClean="0"/>
              <a:t>El/la facilitador/a puede leer </a:t>
            </a:r>
            <a:r>
              <a:rPr lang="en-GB" dirty="0" err="1" smtClean="0"/>
              <a:t>esta</a:t>
            </a:r>
            <a:r>
              <a:rPr lang="en-GB" dirty="0" smtClean="0"/>
              <a:t> </a:t>
            </a:r>
            <a:r>
              <a:rPr lang="en-GB" dirty="0" err="1" smtClean="0"/>
              <a:t>diapositiva</a:t>
            </a:r>
            <a:r>
              <a:rPr lang="en-GB" dirty="0" smtClean="0"/>
              <a:t>, no </a:t>
            </a:r>
            <a:r>
              <a:rPr lang="en-GB" dirty="0" err="1" smtClean="0"/>
              <a:t>requiere</a:t>
            </a:r>
            <a:r>
              <a:rPr lang="en-GB" dirty="0" smtClean="0"/>
              <a:t> </a:t>
            </a:r>
            <a:r>
              <a:rPr lang="en-GB" dirty="0" err="1" smtClean="0"/>
              <a:t>explicación</a:t>
            </a:r>
            <a:r>
              <a:rPr lang="en-GB" dirty="0" smtClean="0"/>
              <a:t>. </a:t>
            </a:r>
          </a:p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106AB-6A25-C64C-9704-08A55F5D1313}" type="slidenum">
              <a:rPr lang="en-GB" smtClean="0"/>
              <a:pPr/>
              <a:t>9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CH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27F84-A280-3248-AEFF-D04F8DEE2305}" type="datetimeFigureOut">
              <a:rPr lang="en-US" smtClean="0"/>
              <a:pPr/>
              <a:t>11/22/19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584F8-42A7-E642-B975-DE5065A761A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27F84-A280-3248-AEFF-D04F8DEE2305}" type="datetimeFigureOut">
              <a:rPr lang="en-US" smtClean="0"/>
              <a:pPr/>
              <a:t>11/22/19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584F8-42A7-E642-B975-DE5065A761A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27F84-A280-3248-AEFF-D04F8DEE2305}" type="datetimeFigureOut">
              <a:rPr lang="en-US" smtClean="0"/>
              <a:pPr/>
              <a:t>11/22/19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584F8-42A7-E642-B975-DE5065A761A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CH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27F84-A280-3248-AEFF-D04F8DEE2305}" type="datetimeFigureOut">
              <a:rPr lang="en-US" smtClean="0"/>
              <a:pPr/>
              <a:t>11/22/19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584F8-42A7-E642-B975-DE5065A761A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6CBF9-4588-43CC-A36D-B27F7BBEFFAC}" type="datetimeFigureOut">
              <a:rPr lang="en-US" smtClean="0"/>
              <a:t>11/22/19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EDCC8-B84F-4FE9-AA52-CAE2B1C02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4752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6CBF9-4588-43CC-A36D-B27F7BBEFFAC}" type="datetimeFigureOut">
              <a:rPr lang="en-US" smtClean="0"/>
              <a:t>11/22/19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EDCC8-B84F-4FE9-AA52-CAE2B1C02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9379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6CBF9-4588-43CC-A36D-B27F7BBEFFAC}" type="datetimeFigureOut">
              <a:rPr lang="en-US" smtClean="0"/>
              <a:t>11/22/19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EDCC8-B84F-4FE9-AA52-CAE2B1C02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555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6CBF9-4588-43CC-A36D-B27F7BBEFFAC}" type="datetimeFigureOut">
              <a:rPr lang="en-US" smtClean="0"/>
              <a:t>11/22/19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EDCC8-B84F-4FE9-AA52-CAE2B1C02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7359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6CBF9-4588-43CC-A36D-B27F7BBEFFAC}" type="datetimeFigureOut">
              <a:rPr lang="en-US" smtClean="0"/>
              <a:t>11/22/19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EDCC8-B84F-4FE9-AA52-CAE2B1C02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81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6CBF9-4588-43CC-A36D-B27F7BBEFFAC}" type="datetimeFigureOut">
              <a:rPr lang="en-US" smtClean="0"/>
              <a:t>11/22/19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EDCC8-B84F-4FE9-AA52-CAE2B1C02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5995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6CBF9-4588-43CC-A36D-B27F7BBEFFAC}" type="datetimeFigureOut">
              <a:rPr lang="en-US" smtClean="0"/>
              <a:t>11/22/19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EDCC8-B84F-4FE9-AA52-CAE2B1C02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588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27F84-A280-3248-AEFF-D04F8DEE2305}" type="datetimeFigureOut">
              <a:rPr lang="en-US" smtClean="0"/>
              <a:pPr/>
              <a:t>11/22/19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584F8-42A7-E642-B975-DE5065A761A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6CBF9-4588-43CC-A36D-B27F7BBEFFAC}" type="datetimeFigureOut">
              <a:rPr lang="en-US" smtClean="0"/>
              <a:t>11/22/19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EDCC8-B84F-4FE9-AA52-CAE2B1C02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2062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6CBF9-4588-43CC-A36D-B27F7BBEFFAC}" type="datetimeFigureOut">
              <a:rPr lang="en-US" smtClean="0"/>
              <a:t>11/22/19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EDCC8-B84F-4FE9-AA52-CAE2B1C02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2606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6CBF9-4588-43CC-A36D-B27F7BBEFFAC}" type="datetimeFigureOut">
              <a:rPr lang="en-US" smtClean="0"/>
              <a:t>11/22/19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EDCC8-B84F-4FE9-AA52-CAE2B1C02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3716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6CBF9-4588-43CC-A36D-B27F7BBEFFAC}" type="datetimeFigureOut">
              <a:rPr lang="en-US" smtClean="0"/>
              <a:t>11/22/19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EDCC8-B84F-4FE9-AA52-CAE2B1C02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52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27F84-A280-3248-AEFF-D04F8DEE2305}" type="datetimeFigureOut">
              <a:rPr lang="en-US" smtClean="0"/>
              <a:pPr/>
              <a:t>11/22/19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584F8-42A7-E642-B975-DE5065A761A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5604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CH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CH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27F84-A280-3248-AEFF-D04F8DEE2305}" type="datetimeFigureOut">
              <a:rPr lang="en-US" smtClean="0"/>
              <a:pPr/>
              <a:t>11/22/19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584F8-42A7-E642-B975-DE5065A761A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27F84-A280-3248-AEFF-D04F8DEE2305}" type="datetimeFigureOut">
              <a:rPr lang="en-US" smtClean="0"/>
              <a:pPr/>
              <a:t>11/22/19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584F8-42A7-E642-B975-DE5065A761A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27F84-A280-3248-AEFF-D04F8DEE2305}" type="datetimeFigureOut">
              <a:rPr lang="en-US" smtClean="0"/>
              <a:pPr/>
              <a:t>11/22/19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584F8-42A7-E642-B975-DE5065A761A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27F84-A280-3248-AEFF-D04F8DEE2305}" type="datetimeFigureOut">
              <a:rPr lang="en-US" smtClean="0"/>
              <a:pPr/>
              <a:t>11/22/19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584F8-42A7-E642-B975-DE5065A761A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27F84-A280-3248-AEFF-D04F8DEE2305}" type="datetimeFigureOut">
              <a:rPr lang="en-US" smtClean="0"/>
              <a:pPr/>
              <a:t>11/22/19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584F8-42A7-E642-B975-DE5065A761A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27F84-A280-3248-AEFF-D04F8DEE2305}" type="datetimeFigureOut">
              <a:rPr lang="en-US" smtClean="0"/>
              <a:pPr/>
              <a:t>11/22/19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584F8-42A7-E642-B975-DE5065A761A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CH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27F84-A280-3248-AEFF-D04F8DEE2305}" type="datetimeFigureOut">
              <a:rPr lang="en-US" smtClean="0"/>
              <a:pPr/>
              <a:t>11/22/19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584F8-42A7-E642-B975-DE5065A761AD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6CBF9-4588-43CC-A36D-B27F7BBEFFAC}" type="datetimeFigureOut">
              <a:rPr lang="en-US" smtClean="0"/>
              <a:t>11/22/19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EDCC8-B84F-4FE9-AA52-CAE2B1C02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291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66072"/>
            <a:ext cx="9271000" cy="43697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271000" cy="26660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14" y="6228756"/>
            <a:ext cx="780461" cy="69929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44700" y="2908300"/>
            <a:ext cx="5232400" cy="1320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1001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800" b="1" dirty="0" err="1" smtClean="0">
                <a:solidFill>
                  <a:schemeClr val="accent2"/>
                </a:solidFill>
              </a:rPr>
              <a:t>liderazgo</a:t>
            </a:r>
            <a:endParaRPr lang="en-US" sz="88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r>
              <a:rPr lang="en-US" b="1" dirty="0">
                <a:solidFill>
                  <a:srgbClr val="FF6600"/>
                </a:solidFill>
              </a:rPr>
              <a:t>Los cuatro marcos del liderazgo</a:t>
            </a:r>
            <a:endParaRPr lang="es-ES" b="1" dirty="0">
              <a:solidFill>
                <a:srgbClr val="FF6600"/>
              </a:solidFill>
            </a:endParaRPr>
          </a:p>
        </p:txBody>
      </p:sp>
      <p:sp>
        <p:nvSpPr>
          <p:cNvPr id="9219" name="Content Placeholder 9"/>
          <p:cNvSpPr>
            <a:spLocks noGrp="1"/>
          </p:cNvSpPr>
          <p:nvPr>
            <p:ph sz="half" idx="2"/>
          </p:nvPr>
        </p:nvSpPr>
        <p:spPr>
          <a:xfrm>
            <a:off x="4114800" y="990600"/>
            <a:ext cx="5029200" cy="5562600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en-US" dirty="0" smtClean="0"/>
              <a:t>	</a:t>
            </a:r>
            <a:r>
              <a:rPr dirty="0" smtClean="0"/>
              <a:t>Los/as líderes </a:t>
            </a:r>
            <a:r>
              <a:rPr lang="en-US" sz="3200" b="1" dirty="0" smtClean="0">
                <a:solidFill>
                  <a:srgbClr val="FF6600"/>
                </a:solidFill>
              </a:rPr>
              <a:t>humanistas</a:t>
            </a:r>
            <a:r>
              <a:rPr dirty="0" smtClean="0"/>
              <a:t> ponen énfasis en la importancia de las personas. Creen que la tarea central de los/as líderes/as consiste en orientar, promover la participación, la motivación y el trabajo en equipo.  Para ellos/as, un/a buen/a líder es un/a gestor/a facilitador/a, que fomenta la participación y que apoya y potencia a los demás.</a:t>
            </a:r>
          </a:p>
          <a:p>
            <a:endParaRPr lang="es-ES" dirty="0"/>
          </a:p>
        </p:txBody>
      </p:sp>
      <p:pic>
        <p:nvPicPr>
          <p:cNvPr id="9220" name="Content Placeholder 7" descr="circle.jp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1749425"/>
            <a:ext cx="3497263" cy="3660775"/>
          </a:xfrm>
        </p:spPr>
      </p:pic>
      <p:sp>
        <p:nvSpPr>
          <p:cNvPr id="6" name="TextBox 5"/>
          <p:cNvSpPr txBox="1"/>
          <p:nvPr/>
        </p:nvSpPr>
        <p:spPr>
          <a:xfrm>
            <a:off x="304092" y="6344992"/>
            <a:ext cx="36502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i="1" dirty="0">
                <a:solidFill>
                  <a:schemeClr val="tx2">
                    <a:lumMod val="75000"/>
                  </a:schemeClr>
                </a:solidFill>
              </a:rPr>
              <a:t>Programa de Desarrollo de Mujeres de la ITF Fase 3 </a:t>
            </a:r>
            <a:endParaRPr lang="es-ES" sz="14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899" y="5770773"/>
            <a:ext cx="2474499" cy="8750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r>
              <a:rPr lang="en-US" b="1" dirty="0">
                <a:solidFill>
                  <a:srgbClr val="FF6600"/>
                </a:solidFill>
              </a:rPr>
              <a:t>Los cuatro marcos del liderazgo</a:t>
            </a:r>
            <a:endParaRPr lang="es-ES" b="1" dirty="0">
              <a:solidFill>
                <a:srgbClr val="FF6600"/>
              </a:solidFill>
            </a:endParaRPr>
          </a:p>
        </p:txBody>
      </p:sp>
      <p:sp>
        <p:nvSpPr>
          <p:cNvPr id="10243" name="Content Placeholder 9"/>
          <p:cNvSpPr>
            <a:spLocks noGrp="1"/>
          </p:cNvSpPr>
          <p:nvPr>
            <p:ph sz="half" idx="2"/>
          </p:nvPr>
        </p:nvSpPr>
        <p:spPr>
          <a:xfrm>
            <a:off x="114261" y="840548"/>
            <a:ext cx="8915571" cy="5562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400" dirty="0" smtClean="0"/>
              <a:t>	</a:t>
            </a:r>
            <a:r>
              <a:rPr sz="2400" dirty="0" smtClean="0"/>
              <a:t>Los/as líderes </a:t>
            </a:r>
            <a:r>
              <a:rPr lang="en-GB" sz="2400" b="1" dirty="0" smtClean="0">
                <a:solidFill>
                  <a:srgbClr val="FF6600"/>
                </a:solidFill>
              </a:rPr>
              <a:t>políticos/as</a:t>
            </a:r>
            <a:r>
              <a:rPr sz="2400" dirty="0" smtClean="0"/>
              <a:t> creen que los/as gestores/ y líderes viven en un mundo de intereses opuestos y de recursos escasos. </a:t>
            </a:r>
            <a:r>
              <a:rPr sz="2400" dirty="0"/>
              <a:t/>
            </a:r>
            <a:br>
              <a:rPr sz="2400" dirty="0"/>
            </a:br>
            <a:r>
              <a:rPr sz="2400" dirty="0" smtClean="0"/>
              <a:t>La tarea central de los/as gestores consiste en movilizar los recursos necesarios para defender y luchar por las metas y objetivos del sindicato.  Los/as líderes políticos ponen énfasis en la importancia de crear una zona de influencia sólida: aliados/as, redes, coaliciones... </a:t>
            </a:r>
            <a:r>
              <a:rPr sz="2400" dirty="0"/>
              <a:t/>
            </a:r>
            <a:br>
              <a:rPr sz="2400" dirty="0"/>
            </a:br>
            <a:r>
              <a:rPr sz="2400" dirty="0" smtClean="0"/>
              <a:t>Para ellos/as, un/a buen/a líder es un/a defensor/a y negociador/a que entiende de política y que se siente a gusto en situaciones conflictivas.</a:t>
            </a:r>
          </a:p>
          <a:p>
            <a:endParaRPr lang="es-E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823" y="4241618"/>
            <a:ext cx="3439257" cy="17440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9670" y="4241618"/>
            <a:ext cx="3591340" cy="173354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092" y="6344992"/>
            <a:ext cx="36502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i="1" dirty="0">
                <a:solidFill>
                  <a:schemeClr val="tx2">
                    <a:lumMod val="75000"/>
                  </a:schemeClr>
                </a:solidFill>
              </a:rPr>
              <a:t>Programa de Desarrollo de Mujeres de la ITF Fase 3 </a:t>
            </a:r>
            <a:endParaRPr lang="es-ES" sz="14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899" y="5999373"/>
            <a:ext cx="2474499" cy="8750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r>
              <a:rPr lang="en-US" b="1" dirty="0">
                <a:solidFill>
                  <a:srgbClr val="FF6600"/>
                </a:solidFill>
              </a:rPr>
              <a:t>Los cuatro marcos del liderazgo</a:t>
            </a:r>
            <a:endParaRPr lang="es-ES" b="1" dirty="0">
              <a:solidFill>
                <a:srgbClr val="FF6600"/>
              </a:solidFill>
            </a:endParaRPr>
          </a:p>
        </p:txBody>
      </p:sp>
      <p:sp>
        <p:nvSpPr>
          <p:cNvPr id="11267" name="Content Placeholder 9"/>
          <p:cNvSpPr>
            <a:spLocks noGrp="1"/>
          </p:cNvSpPr>
          <p:nvPr>
            <p:ph sz="half" idx="2"/>
          </p:nvPr>
        </p:nvSpPr>
        <p:spPr>
          <a:xfrm>
            <a:off x="3733800" y="1397000"/>
            <a:ext cx="5410200" cy="5156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400" dirty="0" smtClean="0"/>
              <a:t>	</a:t>
            </a:r>
            <a:r>
              <a:rPr sz="2400" dirty="0" smtClean="0"/>
              <a:t>Los/as líderes </a:t>
            </a:r>
            <a:r>
              <a:rPr lang="en-US" b="1" dirty="0" smtClean="0">
                <a:solidFill>
                  <a:srgbClr val="FF6600"/>
                </a:solidFill>
              </a:rPr>
              <a:t>simbólicos/as</a:t>
            </a:r>
            <a:r>
              <a:rPr sz="2400" dirty="0" smtClean="0"/>
              <a:t> creen que la tarea esencial de los/as gestores/as consiste en </a:t>
            </a:r>
            <a:r>
              <a:rPr sz="2400" dirty="0" err="1" smtClean="0"/>
              <a:t>aportar</a:t>
            </a:r>
            <a:r>
              <a:rPr sz="2400" dirty="0" smtClean="0"/>
              <a:t> </a:t>
            </a:r>
            <a:r>
              <a:rPr sz="2400" dirty="0" err="1" smtClean="0"/>
              <a:t>visión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sz="2400" dirty="0" smtClean="0"/>
              <a:t>e inspiración. Utilizan su carisma personal y habilidades dramáticas para emocionar a las personas y lograr que se comprometan con la misión de la organización. Para ellos/as, un/a buen líder es un/a profeta y un/a visionario/a que utiliza símbolos, cuenta historias y enmarca la experiencia de forma que da esperanza y sentido a las personas.</a:t>
            </a:r>
          </a:p>
        </p:txBody>
      </p:sp>
      <p:pic>
        <p:nvPicPr>
          <p:cNvPr id="11268" name="Content Placeholder 5" descr="bullhorn.jp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2127250"/>
            <a:ext cx="3375025" cy="2901950"/>
          </a:xfrm>
        </p:spPr>
      </p:pic>
      <p:sp>
        <p:nvSpPr>
          <p:cNvPr id="6" name="TextBox 5"/>
          <p:cNvSpPr txBox="1"/>
          <p:nvPr/>
        </p:nvSpPr>
        <p:spPr>
          <a:xfrm>
            <a:off x="304092" y="6344992"/>
            <a:ext cx="36502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i="1" dirty="0">
                <a:solidFill>
                  <a:schemeClr val="tx2">
                    <a:lumMod val="75000"/>
                  </a:schemeClr>
                </a:solidFill>
              </a:rPr>
              <a:t>Programa de Desarrollo de Mujeres de la ITF Fase 3 </a:t>
            </a:r>
            <a:endParaRPr lang="es-ES" sz="14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899" y="5870656"/>
            <a:ext cx="2474499" cy="8750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6600"/>
                </a:solidFill>
              </a:rPr>
              <a:t>Los cuatro marcos del liderazgo</a:t>
            </a:r>
          </a:p>
        </p:txBody>
      </p:sp>
      <p:sp>
        <p:nvSpPr>
          <p:cNvPr id="12291" name="Content Placeholder 3"/>
          <p:cNvSpPr>
            <a:spLocks noGrp="1"/>
          </p:cNvSpPr>
          <p:nvPr>
            <p:ph sz="half" idx="2"/>
          </p:nvPr>
        </p:nvSpPr>
        <p:spPr>
          <a:xfrm>
            <a:off x="4191000" y="992188"/>
            <a:ext cx="4953000" cy="3950574"/>
          </a:xfrm>
        </p:spPr>
        <p:txBody>
          <a:bodyPr/>
          <a:lstStyle/>
          <a:p>
            <a:pPr>
              <a:buFontTx/>
              <a:buNone/>
            </a:pPr>
            <a:r>
              <a:rPr lang="en-US" sz="3200" dirty="0"/>
              <a:t>Conozca su marco…</a:t>
            </a:r>
          </a:p>
          <a:p>
            <a:r>
              <a:rPr dirty="0" smtClean="0"/>
              <a:t>Líderes </a:t>
            </a:r>
            <a:r>
              <a:rPr dirty="0" err="1" smtClean="0"/>
              <a:t>estructurales</a:t>
            </a:r>
            <a:r>
              <a:rPr dirty="0" smtClean="0"/>
              <a:t> </a:t>
            </a:r>
            <a:r>
              <a:rPr lang="en-GB" dirty="0" smtClean="0"/>
              <a:t>y</a:t>
            </a:r>
            <a:r>
              <a:rPr dirty="0" smtClean="0"/>
              <a:t> analistas de sistemas</a:t>
            </a:r>
          </a:p>
          <a:p>
            <a:r>
              <a:rPr dirty="0" err="1" smtClean="0"/>
              <a:t>Líderes</a:t>
            </a:r>
            <a:r>
              <a:rPr dirty="0" smtClean="0"/>
              <a:t> </a:t>
            </a:r>
            <a:r>
              <a:rPr dirty="0" err="1" smtClean="0"/>
              <a:t>humanistas</a:t>
            </a:r>
            <a:r>
              <a:rPr lang="en-GB" dirty="0" smtClean="0"/>
              <a:t> y </a:t>
            </a:r>
            <a:r>
              <a:rPr dirty="0" err="1" smtClean="0"/>
              <a:t>preocupados</a:t>
            </a:r>
            <a:r>
              <a:rPr dirty="0" smtClean="0"/>
              <a:t> por la gente</a:t>
            </a:r>
          </a:p>
          <a:p>
            <a:r>
              <a:rPr dirty="0" err="1" smtClean="0"/>
              <a:t>Líderes</a:t>
            </a:r>
            <a:r>
              <a:rPr dirty="0" smtClean="0"/>
              <a:t> </a:t>
            </a:r>
            <a:r>
              <a:rPr dirty="0" err="1" smtClean="0"/>
              <a:t>políticos</a:t>
            </a:r>
            <a:r>
              <a:rPr lang="en-GB" dirty="0" smtClean="0"/>
              <a:t>, </a:t>
            </a:r>
            <a:r>
              <a:rPr dirty="0" err="1" smtClean="0"/>
              <a:t>defensores</a:t>
            </a:r>
            <a:r>
              <a:rPr dirty="0" smtClean="0"/>
              <a:t>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y</a:t>
            </a:r>
            <a:r>
              <a:rPr dirty="0" smtClean="0"/>
              <a:t> negociadores</a:t>
            </a:r>
          </a:p>
          <a:p>
            <a:r>
              <a:rPr dirty="0" smtClean="0"/>
              <a:t>Líderes </a:t>
            </a:r>
            <a:r>
              <a:rPr dirty="0" err="1" smtClean="0"/>
              <a:t>simbólicos</a:t>
            </a:r>
            <a:r>
              <a:rPr dirty="0" smtClean="0"/>
              <a:t> </a:t>
            </a:r>
            <a:r>
              <a:rPr lang="en-GB" dirty="0"/>
              <a:t>y</a:t>
            </a:r>
            <a:r>
              <a:rPr dirty="0" smtClean="0"/>
              <a:t> de visión</a:t>
            </a:r>
          </a:p>
          <a:p>
            <a:pPr>
              <a:buFontTx/>
              <a:buNone/>
            </a:pPr>
            <a:endParaRPr lang="es-ES" sz="2400" b="1" dirty="0">
              <a:latin typeface="Times New Roman" pitchFamily="-1" charset="0"/>
            </a:endParaRPr>
          </a:p>
          <a:p>
            <a:pPr>
              <a:buFontTx/>
              <a:buNone/>
            </a:pPr>
            <a:endParaRPr lang="es-ES" sz="2400" dirty="0"/>
          </a:p>
        </p:txBody>
      </p:sp>
      <p:pic>
        <p:nvPicPr>
          <p:cNvPr id="12292" name="Content Placeholder 12" descr="Squirrel massage.gif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1197669"/>
            <a:ext cx="3391782" cy="3745093"/>
          </a:xfrm>
        </p:spPr>
      </p:pic>
      <p:sp>
        <p:nvSpPr>
          <p:cNvPr id="12293" name="TextBox 13"/>
          <p:cNvSpPr txBox="1">
            <a:spLocks noChangeArrowheads="1"/>
          </p:cNvSpPr>
          <p:nvPr/>
        </p:nvSpPr>
        <p:spPr bwMode="auto">
          <a:xfrm>
            <a:off x="-700165" y="5177337"/>
            <a:ext cx="89154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solidFill>
                  <a:srgbClr val="FF6600"/>
                </a:solidFill>
                <a:latin typeface="Calibri"/>
              </a:rPr>
              <a:t>Entender las necesidades de los </a:t>
            </a:r>
            <a:r>
              <a:rPr lang="en-US" sz="3200" b="1" dirty="0" err="1">
                <a:solidFill>
                  <a:srgbClr val="FF6600"/>
                </a:solidFill>
                <a:latin typeface="Calibri"/>
              </a:rPr>
              <a:t>demás</a:t>
            </a:r>
            <a:r>
              <a:rPr lang="en-US" sz="3200" b="1" dirty="0">
                <a:solidFill>
                  <a:srgbClr val="FF6600"/>
                </a:solidFill>
                <a:latin typeface="Calibri"/>
              </a:rPr>
              <a:t> </a:t>
            </a:r>
            <a:r>
              <a:rPr lang="en-US" sz="3200" b="1" dirty="0" smtClean="0">
                <a:solidFill>
                  <a:srgbClr val="FF6600"/>
                </a:solidFill>
                <a:latin typeface="Calibri"/>
              </a:rPr>
              <a:t/>
            </a:r>
            <a:br>
              <a:rPr lang="en-US" sz="3200" b="1" dirty="0" smtClean="0">
                <a:solidFill>
                  <a:srgbClr val="FF6600"/>
                </a:solidFill>
                <a:latin typeface="Calibri"/>
              </a:rPr>
            </a:br>
            <a:r>
              <a:rPr lang="en-US" sz="3200" b="1" dirty="0" smtClean="0">
                <a:solidFill>
                  <a:srgbClr val="FF6600"/>
                </a:solidFill>
                <a:latin typeface="Calibri"/>
              </a:rPr>
              <a:t>le </a:t>
            </a:r>
            <a:r>
              <a:rPr lang="en-US" sz="3200" b="1" dirty="0">
                <a:solidFill>
                  <a:srgbClr val="FF6600"/>
                </a:solidFill>
                <a:latin typeface="Calibri"/>
              </a:rPr>
              <a:t>ayudará a ser más eficaz</a:t>
            </a:r>
            <a:endParaRPr lang="es-ES" dirty="0">
              <a:solidFill>
                <a:srgbClr val="FF6600"/>
              </a:solidFill>
              <a:latin typeface="Calibri"/>
              <a:cs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327" y="6485929"/>
            <a:ext cx="36502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i="1" dirty="0">
                <a:solidFill>
                  <a:schemeClr val="tx2">
                    <a:lumMod val="75000"/>
                  </a:schemeClr>
                </a:solidFill>
              </a:rPr>
              <a:t>Programa de Desarrollo de Mujeres de la ITF Fase 3 </a:t>
            </a:r>
            <a:endParaRPr lang="es-ES" sz="14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399" y="5783473"/>
            <a:ext cx="2474499" cy="8750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b="1" dirty="0">
                <a:solidFill>
                  <a:srgbClr val="FF6600"/>
                </a:solidFill>
              </a:rPr>
              <a:t>LOS CUATRO MARCOS DEL LIDERAZGO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400" y="1600200"/>
            <a:ext cx="7086600" cy="4800600"/>
          </a:xfrm>
        </p:spPr>
        <p:txBody>
          <a:bodyPr>
            <a:normAutofit/>
          </a:bodyPr>
          <a:lstStyle/>
          <a:p>
            <a:r>
              <a:rPr dirty="0" smtClean="0"/>
              <a:t>¿Se ajustan estas descripciones a su estilo de liderazgo?</a:t>
            </a:r>
          </a:p>
          <a:p>
            <a:r>
              <a:rPr lang="en-US" sz="2800" dirty="0"/>
              <a:t>¿Cuándo ha visto que su estilo es más eficaz?</a:t>
            </a:r>
          </a:p>
          <a:p>
            <a:r>
              <a:rPr lang="en-US" sz="2800" dirty="0"/>
              <a:t>¿Cuándo encuentra problemas con su estilo?</a:t>
            </a:r>
          </a:p>
          <a:p>
            <a:r>
              <a:rPr lang="en-US" sz="2800" dirty="0"/>
              <a:t>¿Cómo podría beneficiarse de trabajar con personas líderes de otros marcos? 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¿</a:t>
            </a:r>
            <a:r>
              <a:rPr lang="en-US" sz="2800" dirty="0"/>
              <a:t>Qué retos podría encontrar?</a:t>
            </a:r>
          </a:p>
          <a:p>
            <a:pPr>
              <a:buFontTx/>
              <a:buNone/>
            </a:pPr>
            <a:endParaRPr lang="es-ES" sz="2800" dirty="0">
              <a:latin typeface="Times New Roman" pitchFamily="-1" charset="0"/>
            </a:endParaRPr>
          </a:p>
        </p:txBody>
      </p:sp>
      <p:pic>
        <p:nvPicPr>
          <p:cNvPr id="7172" name="Picture 3" descr="Leadership-Pyramid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987" y="1816496"/>
            <a:ext cx="1667532" cy="2141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04092" y="6344992"/>
            <a:ext cx="36502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i="1" dirty="0">
                <a:solidFill>
                  <a:schemeClr val="tx2">
                    <a:lumMod val="75000"/>
                  </a:schemeClr>
                </a:solidFill>
              </a:rPr>
              <a:t>Programa de Desarrollo de Mujeres de la ITF Fase 3 </a:t>
            </a:r>
            <a:endParaRPr lang="es-ES" sz="14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899" y="5770773"/>
            <a:ext cx="2474499" cy="8750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6600"/>
                </a:solidFill>
              </a:rPr>
              <a:t>Rasgos de liderazgo</a:t>
            </a:r>
            <a:endParaRPr lang="es-ES" b="1" dirty="0">
              <a:solidFill>
                <a:srgbClr val="FF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dirty="0" smtClean="0"/>
              <a:t>Hay miles de libros, artículos, etc. sobre el liderazgo</a:t>
            </a: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dirty="0" smtClean="0"/>
              <a:t>Lo que dicen los expertos…</a:t>
            </a:r>
          </a:p>
          <a:p>
            <a:r>
              <a:rPr dirty="0" smtClean="0"/>
              <a:t>VISIÓN/ENFOQUE</a:t>
            </a:r>
            <a:endParaRPr lang="es-ES" dirty="0" smtClean="0"/>
          </a:p>
          <a:p>
            <a:r>
              <a:rPr dirty="0" smtClean="0"/>
              <a:t>PASIÓN/COMPROMISO</a:t>
            </a:r>
            <a:endParaRPr lang="es-ES" dirty="0" smtClean="0"/>
          </a:p>
          <a:p>
            <a:r>
              <a:rPr dirty="0" smtClean="0"/>
              <a:t>CONFIANZA/INSPIRACIÓN/RELACIONES</a:t>
            </a:r>
            <a:endParaRPr lang="es-E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4305" y="2376583"/>
            <a:ext cx="1664235" cy="25717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092" y="6344992"/>
            <a:ext cx="36502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i="1" dirty="0"/>
              <a:t>Programa de Desarrollo de Mujeres de la ITF Fase 3 </a:t>
            </a:r>
            <a:endParaRPr lang="es-ES" sz="1400" b="1" i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899" y="5770773"/>
            <a:ext cx="2474499" cy="8750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89" b="1" dirty="0">
                <a:solidFill>
                  <a:srgbClr val="FF6600"/>
                </a:solidFill>
              </a:rPr>
              <a:t>A veces, el </a:t>
            </a:r>
            <a:r>
              <a:rPr lang="en-US" sz="4889" b="1" dirty="0" err="1">
                <a:solidFill>
                  <a:srgbClr val="FF6600"/>
                </a:solidFill>
              </a:rPr>
              <a:t>liderazgo</a:t>
            </a:r>
            <a:r>
              <a:rPr lang="en-US" sz="4889" b="1" dirty="0">
                <a:solidFill>
                  <a:srgbClr val="FF6600"/>
                </a:solidFill>
              </a:rPr>
              <a:t> </a:t>
            </a:r>
            <a:r>
              <a:rPr lang="en-US" sz="4889" b="1" dirty="0" smtClean="0">
                <a:solidFill>
                  <a:srgbClr val="FF6600"/>
                </a:solidFill>
              </a:rPr>
              <a:t/>
            </a:r>
            <a:br>
              <a:rPr lang="en-US" sz="4889" b="1" dirty="0" smtClean="0">
                <a:solidFill>
                  <a:srgbClr val="FF6600"/>
                </a:solidFill>
              </a:rPr>
            </a:br>
            <a:r>
              <a:rPr lang="en-US" sz="4889" b="1" dirty="0" smtClean="0">
                <a:solidFill>
                  <a:srgbClr val="FF6600"/>
                </a:solidFill>
              </a:rPr>
              <a:t>se </a:t>
            </a:r>
            <a:r>
              <a:rPr lang="en-US" sz="4889" b="1" dirty="0">
                <a:solidFill>
                  <a:srgbClr val="FF6600"/>
                </a:solidFill>
              </a:rPr>
              <a:t>confunde con…</a:t>
            </a:r>
            <a:endParaRPr lang="es-ES" b="1" dirty="0">
              <a:solidFill>
                <a:srgbClr val="FF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dirty="0" smtClean="0"/>
              <a:t>Autoridad</a:t>
            </a:r>
            <a:endParaRPr lang="es-ES" dirty="0" smtClean="0"/>
          </a:p>
          <a:p>
            <a:r>
              <a:rPr dirty="0" smtClean="0"/>
              <a:t>Gestión</a:t>
            </a:r>
          </a:p>
          <a:p>
            <a:r>
              <a:rPr dirty="0" smtClean="0"/>
              <a:t>Posición</a:t>
            </a:r>
          </a:p>
          <a:p>
            <a:r>
              <a:rPr dirty="0" smtClean="0"/>
              <a:t>Liderar es un verbo (</a:t>
            </a:r>
            <a:r>
              <a:rPr dirty="0" err="1" smtClean="0"/>
              <a:t>una</a:t>
            </a:r>
            <a:r>
              <a:rPr dirty="0" smtClean="0"/>
              <a:t> </a:t>
            </a:r>
            <a:r>
              <a:rPr dirty="0" err="1" smtClean="0"/>
              <a:t>acción</a:t>
            </a:r>
            <a:r>
              <a:rPr lang="en-GB" dirty="0" smtClean="0"/>
              <a:t>:</a:t>
            </a:r>
            <a:r>
              <a:rPr dirty="0" smtClean="0"/>
              <a:t> liderazgo), no una mera posición (líder)</a:t>
            </a:r>
            <a:endParaRPr lang="es-ES" dirty="0" smtClean="0"/>
          </a:p>
          <a:p>
            <a:r>
              <a:rPr dirty="0" smtClean="0"/>
              <a:t>El liderazgo puede practicarse desde muchas posiciones dentro de una organización (no solo de aquellas personas con el título de “</a:t>
            </a:r>
            <a:r>
              <a:rPr dirty="0" err="1" smtClean="0"/>
              <a:t>líder</a:t>
            </a:r>
            <a:r>
              <a:rPr dirty="0" smtClean="0"/>
              <a:t>”)</a:t>
            </a:r>
            <a:endParaRPr lang="es-ES" dirty="0" smtClean="0"/>
          </a:p>
          <a:p>
            <a:r>
              <a:rPr dirty="0" smtClean="0"/>
              <a:t>No toda persona que se denomina “líder” practica el liderazgo</a:t>
            </a:r>
            <a:endParaRPr lang="es-ES" dirty="0"/>
          </a:p>
        </p:txBody>
      </p:sp>
      <p:sp>
        <p:nvSpPr>
          <p:cNvPr id="6" name="TextBox 5"/>
          <p:cNvSpPr txBox="1"/>
          <p:nvPr/>
        </p:nvSpPr>
        <p:spPr>
          <a:xfrm>
            <a:off x="304092" y="6344992"/>
            <a:ext cx="36502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i="1" dirty="0">
                <a:solidFill>
                  <a:schemeClr val="tx2">
                    <a:lumMod val="75000"/>
                  </a:schemeClr>
                </a:solidFill>
              </a:rPr>
              <a:t>Programa de Desarrollo de Mujeres de la ITF Fase 3 </a:t>
            </a:r>
            <a:endParaRPr lang="es-ES" sz="14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899" y="5770773"/>
            <a:ext cx="2474499" cy="8750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6600"/>
                </a:solidFill>
              </a:rPr>
              <a:t>Jefes/as</a:t>
            </a:r>
            <a:r>
              <a:rPr dirty="0" smtClean="0"/>
              <a:t> </a:t>
            </a:r>
            <a:r>
              <a:rPr lang="en-US" dirty="0" smtClean="0"/>
              <a:t>			</a:t>
            </a:r>
            <a:r>
              <a:rPr lang="en-US" b="1" dirty="0" smtClean="0">
                <a:solidFill>
                  <a:srgbClr val="FF6600"/>
                </a:solidFill>
              </a:rPr>
              <a:t>frente a 			Líderes</a:t>
            </a:r>
            <a:endParaRPr lang="es-ES" b="1" dirty="0">
              <a:solidFill>
                <a:srgbClr val="FF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659" y="1600200"/>
            <a:ext cx="4537841" cy="4525963"/>
          </a:xfrm>
        </p:spPr>
        <p:txBody>
          <a:bodyPr>
            <a:normAutofit fontScale="85000" lnSpcReduction="20000"/>
          </a:bodyPr>
          <a:lstStyle/>
          <a:p>
            <a:r>
              <a:rPr dirty="0" smtClean="0"/>
              <a:t>Hacen frente a la COMPLEJIDAD</a:t>
            </a:r>
            <a:endParaRPr lang="es-ES" dirty="0" smtClean="0"/>
          </a:p>
          <a:p>
            <a:r>
              <a:rPr dirty="0" smtClean="0"/>
              <a:t>PLANIFICAN y ADMINISTRAN</a:t>
            </a:r>
            <a:endParaRPr lang="es-ES" dirty="0" smtClean="0"/>
          </a:p>
          <a:p>
            <a:r>
              <a:rPr dirty="0" smtClean="0"/>
              <a:t>Establecen METAS y OBJETIVOS</a:t>
            </a:r>
            <a:endParaRPr lang="es-ES" dirty="0" smtClean="0"/>
          </a:p>
          <a:p>
            <a:r>
              <a:rPr dirty="0" smtClean="0"/>
              <a:t>Organizan al PERSONAL</a:t>
            </a:r>
            <a:endParaRPr lang="es-ES" dirty="0" smtClean="0"/>
          </a:p>
          <a:p>
            <a:r>
              <a:rPr dirty="0" smtClean="0"/>
              <a:t>CONTROLAN y SOLUCIONAN PROBLEMAS</a:t>
            </a:r>
          </a:p>
          <a:p>
            <a:r>
              <a:rPr dirty="0" smtClean="0"/>
              <a:t>GESTIÓN FINANCIERA</a:t>
            </a:r>
          </a:p>
          <a:p>
            <a:r>
              <a:rPr dirty="0" smtClean="0"/>
              <a:t>BUSCAN ESTABILIDAD y PREVISIBILIDAD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902201" y="1600200"/>
            <a:ext cx="4052764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Hacen frente al CAMBIO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Establecen una DIRECCIÓN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Articulan una VISIÓN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Nos dicen “QUIÉNES SOMOS”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Unen a la GENTE para que apoyen la</a:t>
            </a:r>
            <a:r>
              <a:rPr dirty="0" smtClean="0"/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VISIÓN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MOTIVAN A LOS MIEMBROS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DESARROLLAN NUEVOS</a:t>
            </a:r>
            <a:r>
              <a:rPr dirty="0" smtClean="0"/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LIDERAZGOS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DAN UN VUELCO A LAS COSAS</a:t>
            </a:r>
            <a:endParaRPr kumimoji="0" lang="es-E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092" y="6344992"/>
            <a:ext cx="36502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i="1" dirty="0">
                <a:solidFill>
                  <a:schemeClr val="tx2">
                    <a:lumMod val="75000"/>
                  </a:schemeClr>
                </a:solidFill>
              </a:rPr>
              <a:t>Programa de Desarrollo de Mujeres de la ITF Fase 3 </a:t>
            </a:r>
            <a:endParaRPr lang="es-ES" sz="14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899" y="5956270"/>
            <a:ext cx="2474499" cy="8750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6600"/>
                </a:solidFill>
              </a:rPr>
              <a:t>EL LIDERAZGO EN LOS SINDICATOS</a:t>
            </a:r>
            <a:endParaRPr lang="es-ES" b="1" dirty="0">
              <a:solidFill>
                <a:srgbClr val="FF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dirty="0" smtClean="0"/>
              <a:t>ENCENDER O APAGAR FUEGOS</a:t>
            </a:r>
            <a:endParaRPr lang="es-E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3001" y="2817890"/>
            <a:ext cx="5894017" cy="38890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3001" y="2230094"/>
            <a:ext cx="5894017" cy="5877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092" y="6344992"/>
            <a:ext cx="36502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i="1" dirty="0">
                <a:solidFill>
                  <a:schemeClr val="tx2">
                    <a:lumMod val="75000"/>
                  </a:schemeClr>
                </a:solidFill>
              </a:rPr>
              <a:t>Programa de Desarrollo de Mujeres de la ITF Fase 3 </a:t>
            </a:r>
            <a:endParaRPr lang="es-ES" sz="14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899" y="5770773"/>
            <a:ext cx="2474499" cy="8750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b="1" dirty="0">
                <a:solidFill>
                  <a:srgbClr val="FF6600"/>
                </a:solidFill>
              </a:rPr>
              <a:t>LOS CUATRO MARCOS DEL LIDERAZGO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800" b="1" dirty="0"/>
              <a:t>Cada persona lidera de un modo particular: 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err="1" smtClean="0"/>
              <a:t>desde</a:t>
            </a:r>
            <a:r>
              <a:rPr lang="en-US" sz="2800" b="1" dirty="0" smtClean="0"/>
              <a:t> </a:t>
            </a:r>
            <a:r>
              <a:rPr lang="en-US" sz="2800" b="1" dirty="0"/>
              <a:t>su propio MARCO</a:t>
            </a:r>
            <a:r>
              <a:rPr lang="en-US" sz="2800" b="1" i="1" dirty="0"/>
              <a:t> o perspectiva.</a:t>
            </a:r>
          </a:p>
          <a:p>
            <a:pPr>
              <a:lnSpc>
                <a:spcPct val="90000"/>
              </a:lnSpc>
              <a:buFontTx/>
              <a:buNone/>
            </a:pPr>
            <a:endParaRPr lang="es-ES" sz="2800" dirty="0">
              <a:latin typeface="Times New Roman" pitchFamily="-1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s-ES" sz="2800" b="1" dirty="0">
              <a:latin typeface="Times New Roman" pitchFamily="-1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s-ES" sz="2800" dirty="0">
              <a:latin typeface="Times New Roman" pitchFamily="-1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s-ES" sz="2800" dirty="0">
              <a:latin typeface="Times New Roman" pitchFamily="-1" charset="0"/>
            </a:endParaRPr>
          </a:p>
        </p:txBody>
      </p:sp>
      <p:pic>
        <p:nvPicPr>
          <p:cNvPr id="2052" name="Picture 4" descr="imagesCA2ZGVZM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7678" y="2743200"/>
            <a:ext cx="3539369" cy="3221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04092" y="6344992"/>
            <a:ext cx="36502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i="1" dirty="0">
                <a:solidFill>
                  <a:schemeClr val="tx2">
                    <a:lumMod val="75000"/>
                  </a:schemeClr>
                </a:solidFill>
              </a:rPr>
              <a:t>Programa de Desarrollo de Mujeres de la ITF Fase 3 </a:t>
            </a:r>
            <a:endParaRPr lang="es-ES" sz="14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999" y="5796173"/>
            <a:ext cx="2474499" cy="8750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b="1" dirty="0">
                <a:solidFill>
                  <a:srgbClr val="FF6600"/>
                </a:solidFill>
              </a:rPr>
              <a:t>LOS CUATRO MARCOS DEL LIDERAZGO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447800"/>
            <a:ext cx="8991600" cy="467836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800" b="1" dirty="0"/>
              <a:t>Los cuatro marcos del liderazgo: </a:t>
            </a:r>
            <a:endParaRPr lang="es-ES" sz="2800" b="1" dirty="0" smtClean="0"/>
          </a:p>
          <a:p>
            <a:pPr>
              <a:lnSpc>
                <a:spcPct val="90000"/>
              </a:lnSpc>
              <a:buFontTx/>
              <a:buNone/>
            </a:pPr>
            <a:endParaRPr lang="es-ES" sz="2800" b="1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dirty="0" smtClean="0"/>
              <a:t>Todos tienen su valía, pero algunos predominan sobre otros…</a:t>
            </a:r>
            <a:endParaRPr lang="es-ES" sz="2800" dirty="0" smtClean="0"/>
          </a:p>
          <a:p>
            <a:pPr>
              <a:lnSpc>
                <a:spcPct val="90000"/>
              </a:lnSpc>
              <a:buFontTx/>
              <a:buNone/>
            </a:pPr>
            <a:endParaRPr lang="es-ES" sz="2800" b="1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dirty="0" smtClean="0"/>
              <a:t>Cuestionario -</a:t>
            </a:r>
            <a:endParaRPr lang="es-ES" sz="2800" b="1" dirty="0"/>
          </a:p>
          <a:p>
            <a:pPr>
              <a:lnSpc>
                <a:spcPct val="90000"/>
              </a:lnSpc>
              <a:buFontTx/>
              <a:buNone/>
            </a:pPr>
            <a:endParaRPr lang="es-ES" sz="2800" b="1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dirty="0" smtClean="0"/>
              <a:t>Puntuación -</a:t>
            </a:r>
          </a:p>
          <a:p>
            <a:pPr>
              <a:lnSpc>
                <a:spcPct val="90000"/>
              </a:lnSpc>
              <a:buFontTx/>
              <a:buNone/>
            </a:pPr>
            <a:endParaRPr lang="es-ES" sz="2800" b="1" dirty="0" smtClean="0"/>
          </a:p>
          <a:p>
            <a:pPr>
              <a:lnSpc>
                <a:spcPct val="90000"/>
              </a:lnSpc>
              <a:buFontTx/>
              <a:buNone/>
            </a:pPr>
            <a:endParaRPr lang="es-ES" sz="2800" dirty="0" smtClean="0">
              <a:latin typeface="Times New Roman" pitchFamily="-1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s-ES" sz="2800" dirty="0">
              <a:latin typeface="Times New Roman" pitchFamily="-1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092" y="6344992"/>
            <a:ext cx="36502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i="1" dirty="0">
                <a:solidFill>
                  <a:schemeClr val="tx2">
                    <a:lumMod val="75000"/>
                  </a:schemeClr>
                </a:solidFill>
              </a:rPr>
              <a:t>Programa de Desarrollo de Mujeres de la ITF Fase 3 </a:t>
            </a:r>
            <a:endParaRPr lang="es-ES" sz="14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899" y="5770773"/>
            <a:ext cx="2474499" cy="8750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b="1" dirty="0">
                <a:solidFill>
                  <a:srgbClr val="FF6600"/>
                </a:solidFill>
              </a:rPr>
              <a:t>LOS CUATRO MARCOS DEL LIDERAZGO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447800"/>
            <a:ext cx="8791481" cy="4678363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3600" b="1" dirty="0" smtClean="0"/>
              <a:t>Grupos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s-ES" sz="2800" dirty="0" smtClean="0"/>
          </a:p>
          <a:p>
            <a:r>
              <a:rPr lang="en-US" sz="2800" b="1" dirty="0" smtClean="0"/>
              <a:t>Líderes estructurales / analistas de sistemas</a:t>
            </a:r>
          </a:p>
          <a:p>
            <a:r>
              <a:rPr lang="en-US" sz="2800" b="1" dirty="0" smtClean="0"/>
              <a:t>Líderes humanistas / preocupados por la gente</a:t>
            </a:r>
          </a:p>
          <a:p>
            <a:r>
              <a:rPr lang="en-US" sz="2800" b="1" dirty="0" smtClean="0"/>
              <a:t>Líderes políticos / defensores / negociadores</a:t>
            </a:r>
          </a:p>
          <a:p>
            <a:r>
              <a:rPr lang="en-US" sz="2800" b="1" dirty="0" smtClean="0"/>
              <a:t>Líderes simbólicos / de visión / dramáticos</a:t>
            </a:r>
          </a:p>
          <a:p>
            <a:pPr>
              <a:lnSpc>
                <a:spcPct val="90000"/>
              </a:lnSpc>
              <a:buFontTx/>
              <a:buNone/>
            </a:pPr>
            <a:endParaRPr lang="es-ES" sz="2800" dirty="0">
              <a:latin typeface="Times New Roman" pitchFamily="-1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092" y="6344992"/>
            <a:ext cx="36502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i="1" dirty="0">
                <a:solidFill>
                  <a:schemeClr val="tx2">
                    <a:lumMod val="75000"/>
                  </a:schemeClr>
                </a:solidFill>
              </a:rPr>
              <a:t>Programa de Desarrollo de Mujeres de la ITF Fase 3 </a:t>
            </a:r>
            <a:endParaRPr lang="es-ES" sz="14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899" y="5770773"/>
            <a:ext cx="2474499" cy="8750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r>
              <a:rPr lang="en-US" b="1" dirty="0">
                <a:solidFill>
                  <a:srgbClr val="FF6600"/>
                </a:solidFill>
              </a:rPr>
              <a:t>Los cuatro marcos del liderazgo</a:t>
            </a:r>
            <a:endParaRPr lang="es-ES" b="1" dirty="0">
              <a:solidFill>
                <a:srgbClr val="FF6600"/>
              </a:solidFill>
            </a:endParaRPr>
          </a:p>
        </p:txBody>
      </p:sp>
      <p:pic>
        <p:nvPicPr>
          <p:cNvPr id="8195" name="Content Placeholder 10" descr="article_financial_planning.jp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66626" y="1248626"/>
            <a:ext cx="3263900" cy="3524250"/>
          </a:xfrm>
        </p:spPr>
      </p:pic>
      <p:sp>
        <p:nvSpPr>
          <p:cNvPr id="8196" name="Content Placeholder 9"/>
          <p:cNvSpPr>
            <a:spLocks noGrp="1"/>
          </p:cNvSpPr>
          <p:nvPr>
            <p:ph sz="half" idx="2"/>
          </p:nvPr>
        </p:nvSpPr>
        <p:spPr>
          <a:xfrm>
            <a:off x="3733800" y="1248626"/>
            <a:ext cx="5410200" cy="5169514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2400" dirty="0" smtClean="0"/>
              <a:t>	</a:t>
            </a:r>
            <a:r>
              <a:rPr sz="2400" dirty="0" smtClean="0"/>
              <a:t>Los/as líderes </a:t>
            </a:r>
            <a:r>
              <a:rPr lang="en-US" sz="2400" b="1" dirty="0" smtClean="0">
                <a:solidFill>
                  <a:srgbClr val="FF6600"/>
                </a:solidFill>
              </a:rPr>
              <a:t>estructurales</a:t>
            </a:r>
            <a:r>
              <a:rPr sz="2400" dirty="0" smtClean="0"/>
              <a:t> ponen énfasis en la racionalidad, el análisis, 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sz="2400" dirty="0" smtClean="0"/>
              <a:t>la lógica, los hechos y los datos.  Seguramente creen firmemente </a:t>
            </a:r>
            <a:r>
              <a:rPr sz="2400" dirty="0" err="1" smtClean="0"/>
              <a:t>en</a:t>
            </a:r>
            <a:r>
              <a:rPr sz="2400" dirty="0" smtClean="0"/>
              <a:t> la importancia de las estructuras </a:t>
            </a:r>
            <a:r>
              <a:rPr sz="2400" dirty="0" err="1" smtClean="0"/>
              <a:t>claras</a:t>
            </a:r>
            <a:r>
              <a:rPr sz="2400" dirty="0" smtClean="0"/>
              <a:t> 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sz="2400" dirty="0" smtClean="0"/>
              <a:t>y de los sistemas de gestión bien desarrollados.  Para ellos/as, un/a buen/a líder es alguien que </a:t>
            </a:r>
            <a:r>
              <a:rPr sz="2400" dirty="0" err="1" smtClean="0"/>
              <a:t>piensa</a:t>
            </a:r>
            <a:r>
              <a:rPr sz="2400" dirty="0" smtClean="0"/>
              <a:t> 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sz="2400" dirty="0" smtClean="0"/>
              <a:t>con claridad, toma buenas decisiones, tiene buenas aptitudes analíticas y puede diseñar estructuras y sistemas que consiguen resultados.</a:t>
            </a:r>
          </a:p>
          <a:p>
            <a:endParaRPr lang="es-E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04092" y="6344992"/>
            <a:ext cx="36502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i="1" dirty="0">
                <a:solidFill>
                  <a:schemeClr val="tx2">
                    <a:lumMod val="75000"/>
                  </a:schemeClr>
                </a:solidFill>
              </a:rPr>
              <a:t>Programa de Desarrollo de Mujeres de la ITF Fase 3 </a:t>
            </a:r>
            <a:endParaRPr lang="es-ES" sz="14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899" y="5770773"/>
            <a:ext cx="2474499" cy="8750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1167</TotalTime>
  <Words>727</Words>
  <Application>Microsoft Macintosh PowerPoint</Application>
  <PresentationFormat>On-screen Show (4:3)</PresentationFormat>
  <Paragraphs>129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Times New Roman</vt:lpstr>
      <vt:lpstr>Office Theme</vt:lpstr>
      <vt:lpstr>Custom Design</vt:lpstr>
      <vt:lpstr>PowerPoint Presentation</vt:lpstr>
      <vt:lpstr>Rasgos de liderazgo</vt:lpstr>
      <vt:lpstr>A veces, el liderazgo  se confunde con…</vt:lpstr>
      <vt:lpstr>Jefes/as    frente a    Líderes</vt:lpstr>
      <vt:lpstr>EL LIDERAZGO EN LOS SINDICATOS</vt:lpstr>
      <vt:lpstr>LOS CUATRO MARCOS DEL LIDERAZGO</vt:lpstr>
      <vt:lpstr>LOS CUATRO MARCOS DEL LIDERAZGO</vt:lpstr>
      <vt:lpstr>LOS CUATRO MARCOS DEL LIDERAZGO</vt:lpstr>
      <vt:lpstr>Los cuatro marcos del liderazgo</vt:lpstr>
      <vt:lpstr>Los cuatro marcos del liderazgo</vt:lpstr>
      <vt:lpstr>Los cuatro marcos del liderazgo</vt:lpstr>
      <vt:lpstr>Los cuatro marcos del liderazgo</vt:lpstr>
      <vt:lpstr>Los cuatro marcos del liderazgo</vt:lpstr>
      <vt:lpstr>LOS CUATRO MARCOS DEL LIDERAZGO</vt:lpstr>
    </vt:vector>
  </TitlesOfParts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Nigel Venes</dc:creator>
  <cp:lastModifiedBy>Microsoft Office User</cp:lastModifiedBy>
  <cp:revision>53</cp:revision>
  <dcterms:created xsi:type="dcterms:W3CDTF">2014-07-28T10:32:15Z</dcterms:created>
  <dcterms:modified xsi:type="dcterms:W3CDTF">2019-11-22T16:08:42Z</dcterms:modified>
</cp:coreProperties>
</file>