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fda6cf91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fda6cf91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fda6cf91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fda6cf91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fda6cf91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fda6cf91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fda6cf9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fda6cf9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fda6cf91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fda6cf91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fda6cf91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fda6cf91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fda6cf91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fda6cf91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fda6cf91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fda6cf91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fda6cf91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fda6cf91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fda6cf91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fda6cf91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fda6cf91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fda6cf91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e contenuto" showMasterSp="0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4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>
            <a:lvl1pPr indent="-33020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indent="-3302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indent="-330200" lvl="2" marL="1371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indent="-3302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indent="-3302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indent="-3302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indent="-3302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indent="-3302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indent="-3302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8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s8ZqTYk4wyk" TargetMode="External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169825" y="0"/>
            <a:ext cx="8007300" cy="1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2019 YTW Committee meeting outcomes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Influencing global and regional policy</a:t>
            </a:r>
            <a:endParaRPr/>
          </a:p>
        </p:txBody>
      </p:sp>
      <p:sp>
        <p:nvSpPr>
          <p:cNvPr id="120" name="Google Shape;120;p23"/>
          <p:cNvSpPr txBox="1"/>
          <p:nvPr/>
        </p:nvSpPr>
        <p:spPr>
          <a:xfrm>
            <a:off x="231300" y="911850"/>
            <a:ext cx="8281800" cy="35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2400">
                <a:solidFill>
                  <a:schemeClr val="dk1"/>
                </a:solidFill>
              </a:rPr>
              <a:t>P</a:t>
            </a:r>
            <a:r>
              <a:rPr lang="en" sz="1800">
                <a:solidFill>
                  <a:schemeClr val="dk1"/>
                </a:solidFill>
              </a:rPr>
              <a:t>romote the informal transport workers charter in the ITF people’s public transport policy.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2400">
                <a:solidFill>
                  <a:schemeClr val="dk1"/>
                </a:solidFill>
              </a:rPr>
              <a:t>R</a:t>
            </a:r>
            <a:r>
              <a:rPr lang="en" sz="1800">
                <a:solidFill>
                  <a:schemeClr val="dk1"/>
                </a:solidFill>
              </a:rPr>
              <a:t>aise awareness on the relation between climate change and jobs to support the OPT campaign with PSI and ITUC on Just Transition, climate jobs and public services.</a:t>
            </a:r>
            <a:endParaRPr sz="18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sz="2400">
                <a:solidFill>
                  <a:schemeClr val="dk1"/>
                </a:solidFill>
              </a:rPr>
              <a:t>S</a:t>
            </a:r>
            <a:r>
              <a:rPr lang="en" sz="1800">
                <a:solidFill>
                  <a:schemeClr val="dk1"/>
                </a:solidFill>
              </a:rPr>
              <a:t>trengthen collaboration with affiliates and other GUFs to address young workers’ issues related to future of work and the ILO C122 on employment policy</a:t>
            </a:r>
            <a:r>
              <a:rPr lang="en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/>
        </p:nvSpPr>
        <p:spPr>
          <a:xfrm>
            <a:off x="210800" y="191550"/>
            <a:ext cx="8345700" cy="1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YTW Committee meeting outcomes: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Other activities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Other Activities</a:t>
            </a:r>
            <a:endParaRPr/>
          </a:p>
        </p:txBody>
      </p:sp>
      <p:sp>
        <p:nvSpPr>
          <p:cNvPr id="126" name="Google Shape;126;p24"/>
          <p:cNvSpPr txBox="1"/>
          <p:nvPr/>
        </p:nvSpPr>
        <p:spPr>
          <a:xfrm>
            <a:off x="274700" y="1710500"/>
            <a:ext cx="8281800" cy="24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Summer school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Communications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International Youth Day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Apprenticeship programme for affiliated YTW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Solidarity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film covers the Youth Section's past achievements, ongoing programmes of work and future priorities." id="131" name="Google Shape;131;p25" title="ITF Youth Section 2018 Congress Fil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3088" y="505825"/>
            <a:ext cx="3437825" cy="3437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67" name="Google Shape;67;p15"/>
          <p:cNvSpPr/>
          <p:nvPr/>
        </p:nvSpPr>
        <p:spPr>
          <a:xfrm>
            <a:off x="42400" y="4348800"/>
            <a:ext cx="2283000" cy="708300"/>
          </a:xfrm>
          <a:prstGeom prst="rect">
            <a:avLst/>
          </a:prstGeom>
          <a:solidFill>
            <a:srgbClr val="F50C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1318850" y="1736550"/>
            <a:ext cx="6858000" cy="16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Delivering Congress outcomes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ITF Youth Committee Meeting 2019</a:t>
            </a:r>
            <a:endParaRPr/>
          </a:p>
        </p:txBody>
      </p:sp>
      <p:sp>
        <p:nvSpPr>
          <p:cNvPr id="73" name="Google Shape;73;p16"/>
          <p:cNvSpPr txBox="1"/>
          <p:nvPr/>
        </p:nvSpPr>
        <p:spPr>
          <a:xfrm>
            <a:off x="549500" y="373700"/>
            <a:ext cx="83967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ITF Youth - Outline of the presentation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512350" y="1319700"/>
            <a:ext cx="3472200" cy="29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Promote all affiliates to create youth structures </a:t>
            </a:r>
            <a:r>
              <a:rPr lang="en">
                <a:solidFill>
                  <a:schemeClr val="dk1"/>
                </a:solidFill>
              </a:rPr>
              <a:t>in order to increase young transport workers activities.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Liaison with its affiliates to </a:t>
            </a:r>
            <a:r>
              <a:rPr b="1" lang="en">
                <a:solidFill>
                  <a:schemeClr val="dk1"/>
                </a:solidFill>
              </a:rPr>
              <a:t>support young transport workers in organising activities</a:t>
            </a:r>
            <a:r>
              <a:rPr lang="en">
                <a:solidFill>
                  <a:schemeClr val="dk1"/>
                </a:solidFill>
              </a:rPr>
              <a:t> and focusing on organising the young transport workers in all the affiliated unions in a more structured manner.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" name="Google Shape;79;p17"/>
          <p:cNvSpPr txBox="1"/>
          <p:nvPr/>
        </p:nvSpPr>
        <p:spPr>
          <a:xfrm>
            <a:off x="512350" y="284850"/>
            <a:ext cx="8001000" cy="1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ITF Youth - </a:t>
            </a:r>
            <a:r>
              <a:rPr lang="en" sz="3000">
                <a:solidFill>
                  <a:schemeClr val="dk1"/>
                </a:solidFill>
              </a:rPr>
              <a:t>Delivering Congress outcomes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ITF 2018 Congress Resolution (20)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4572000" y="1234650"/>
            <a:ext cx="3849300" cy="30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Continue to </a:t>
            </a:r>
            <a:r>
              <a:rPr b="1" lang="en">
                <a:solidFill>
                  <a:schemeClr val="dk1"/>
                </a:solidFill>
              </a:rPr>
              <a:t>map membership statistics in terms of young transport workers </a:t>
            </a:r>
            <a:r>
              <a:rPr lang="en">
                <a:solidFill>
                  <a:schemeClr val="dk1"/>
                </a:solidFill>
              </a:rPr>
              <a:t>members and grow the global young transport workers network.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Ensure the crucial link between the work taking place through ITF headquarters with the regional priority work and </a:t>
            </a:r>
            <a:r>
              <a:rPr b="1" lang="en">
                <a:solidFill>
                  <a:schemeClr val="dk1"/>
                </a:solidFill>
              </a:rPr>
              <a:t>supporting young transport workers' involvement regionally.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512350" y="284850"/>
            <a:ext cx="80010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ITF Youth - </a:t>
            </a:r>
            <a:r>
              <a:rPr lang="en" sz="3000">
                <a:solidFill>
                  <a:schemeClr val="dk1"/>
                </a:solidFill>
              </a:rPr>
              <a:t>Delivering Congress outcomes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Focus: 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512350" y="1301700"/>
            <a:ext cx="3670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Gig economy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Aviation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Informal workers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Digital skills and tools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0700" y="1011300"/>
            <a:ext cx="1291050" cy="129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6850" y="2184450"/>
            <a:ext cx="2664800" cy="47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6849" y="2856175"/>
            <a:ext cx="3341000" cy="3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6800" y="3573600"/>
            <a:ext cx="1805775" cy="6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51798" cy="45428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0" y="4542850"/>
            <a:ext cx="71907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</a:rPr>
              <a:t>ITF Youth Committee Meeting 2019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428700" y="164975"/>
            <a:ext cx="82866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2019 YTW Committee meeting outcomes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FF"/>
                </a:solidFill>
              </a:rPr>
              <a:t>Growing and activating membership/Innovating Campaigning</a:t>
            </a:r>
            <a:r>
              <a:rPr lang="en" sz="2400">
                <a:solidFill>
                  <a:srgbClr val="0000FF"/>
                </a:solidFill>
              </a:rPr>
              <a:t> </a:t>
            </a:r>
            <a:r>
              <a:rPr lang="en" sz="2800">
                <a:solidFill>
                  <a:srgbClr val="00CC00"/>
                </a:solidFill>
              </a:rPr>
              <a:t> </a:t>
            </a:r>
            <a:endParaRPr sz="2800">
              <a:solidFill>
                <a:srgbClr val="00CC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1"/>
              </a:solidFill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244875" y="1186800"/>
            <a:ext cx="8643600" cy="27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</a:t>
            </a:r>
            <a:r>
              <a:rPr lang="en" sz="1700">
                <a:solidFill>
                  <a:schemeClr val="dk1"/>
                </a:solidFill>
              </a:rPr>
              <a:t>raining and capacity building: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Organising and mentoring skills/strategies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Future of Work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SDGs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Wellbeing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Cadets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D</a:t>
            </a:r>
            <a:r>
              <a:rPr lang="en" sz="1700">
                <a:solidFill>
                  <a:schemeClr val="dk1"/>
                </a:solidFill>
              </a:rPr>
              <a:t>igital skills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Develop digital tools for organising to activate and strengthen networks of young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700">
                <a:solidFill>
                  <a:schemeClr val="dk1"/>
                </a:solidFill>
              </a:rPr>
              <a:t>Train YTW organisers and mentors on digital skills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83050" y="76625"/>
            <a:ext cx="8007300" cy="1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2019 YTW Committee meeting outcomes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Growing and activating membership/Innovating Campaigning</a:t>
            </a:r>
            <a:r>
              <a:rPr lang="en" sz="2400">
                <a:solidFill>
                  <a:srgbClr val="0000FF"/>
                </a:solidFill>
              </a:rPr>
              <a:t> </a:t>
            </a:r>
            <a:r>
              <a:rPr lang="en" sz="2800">
                <a:solidFill>
                  <a:srgbClr val="00CC00"/>
                </a:solidFill>
              </a:rPr>
              <a:t> </a:t>
            </a:r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83050" y="1167725"/>
            <a:ext cx="8211600" cy="30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I</a:t>
            </a:r>
            <a:r>
              <a:rPr lang="en" sz="1800">
                <a:solidFill>
                  <a:schemeClr val="dk1"/>
                </a:solidFill>
              </a:rPr>
              <a:t>nformal work: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Organise young workers in informal urban transport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Improve unions’ capacity to organise informal workers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Campaign to increase visibility of young workers in informal work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G</a:t>
            </a:r>
            <a:r>
              <a:rPr lang="en" sz="1800">
                <a:solidFill>
                  <a:schemeClr val="dk1"/>
                </a:solidFill>
              </a:rPr>
              <a:t>ig Economy: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Research and Mapping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Build a structured network of food delivery riders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Build affiliate knowledge and skills for organising gig economy workers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127725" y="229875"/>
            <a:ext cx="81735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2019 YTW Committee meeting outcomes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Growing and activating membership/Innovating Campaigning</a:t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191600" y="1269800"/>
            <a:ext cx="8173500" cy="17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J</a:t>
            </a:r>
            <a:r>
              <a:rPr lang="en" sz="1800">
                <a:solidFill>
                  <a:schemeClr val="dk1"/>
                </a:solidFill>
              </a:rPr>
              <a:t>ob transition-Automation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Policy collaboration with the NTUC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Research on employment landscape and job opportunities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Secure the upskilling and reskilling of young workers to facilitate their transition to appropriate/higher value jobs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L</a:t>
            </a:r>
            <a:r>
              <a:rPr lang="en" sz="1800">
                <a:solidFill>
                  <a:schemeClr val="dk1"/>
                </a:solidFill>
              </a:rPr>
              <a:t>ow Cost Carriers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Build organising and campaigning capacity of young workers to organise and engage in LCC campaigns 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