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0"/>
  </p:notesMasterIdLst>
  <p:handoutMasterIdLst>
    <p:handoutMasterId r:id="rId11"/>
  </p:handoutMasterIdLst>
  <p:sldIdLst>
    <p:sldId id="256" r:id="rId2"/>
    <p:sldId id="263" r:id="rId3"/>
    <p:sldId id="257" r:id="rId4"/>
    <p:sldId id="264" r:id="rId5"/>
    <p:sldId id="258" r:id="rId6"/>
    <p:sldId id="259" r:id="rId7"/>
    <p:sldId id="262" r:id="rId8"/>
    <p:sldId id="265"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3E653"/>
    <a:srgbClr val="1D2763"/>
    <a:srgbClr val="800080"/>
    <a:srgbClr val="BB1121"/>
    <a:srgbClr val="B31321"/>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9190" autoAdjust="0"/>
    <p:restoredTop sz="94613" autoAdjust="0"/>
  </p:normalViewPr>
  <p:slideViewPr>
    <p:cSldViewPr snapToGrid="0" snapToObjects="1">
      <p:cViewPr>
        <p:scale>
          <a:sx n="110" d="100"/>
          <a:sy n="110" d="100"/>
        </p:scale>
        <p:origin x="-656" y="-14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139" d="100"/>
          <a:sy n="139" d="100"/>
        </p:scale>
        <p:origin x="-3720"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6C61865-17EC-7B44-9960-C72A82A90E94}" type="datetime1">
              <a:t>28/04/2015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2D83DFA-8E79-AD4F-9791-9A40AAAB8553}" type="slidenum">
              <a:t>‹#›</a:t>
            </a:fld>
            <a:endParaRPr lang="en-US"/>
          </a:p>
        </p:txBody>
      </p:sp>
    </p:spTree>
    <p:extLst>
      <p:ext uri="{BB962C8B-B14F-4D97-AF65-F5344CB8AC3E}">
        <p14:creationId xmlns:p14="http://schemas.microsoft.com/office/powerpoint/2010/main" val="186520770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6A2ACF-812F-7049-A561-8AC6605BED56}" type="datetime1">
              <a:t>28/04/2015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8DF474-F743-DC41-A332-52C4601B89D5}" type="slidenum">
              <a:t>‹#›</a:t>
            </a:fld>
            <a:endParaRPr lang="en-US"/>
          </a:p>
        </p:txBody>
      </p:sp>
    </p:spTree>
    <p:extLst>
      <p:ext uri="{BB962C8B-B14F-4D97-AF65-F5344CB8AC3E}">
        <p14:creationId xmlns:p14="http://schemas.microsoft.com/office/powerpoint/2010/main" val="276784071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smtClean="0"/>
              <a:t>Objectives:</a:t>
            </a:r>
          </a:p>
          <a:p>
            <a:r>
              <a:rPr lang="en-US" sz="1200" baseline="0" dirty="0" smtClean="0"/>
              <a:t>Review a simple methodology for creating a campaign calendar.  </a:t>
            </a:r>
          </a:p>
          <a:p>
            <a:r>
              <a:rPr lang="en-US" sz="1200" baseline="0" dirty="0" smtClean="0"/>
              <a:t>Create a campaign calendar</a:t>
            </a:r>
          </a:p>
          <a:p>
            <a:endParaRPr lang="en-US" sz="1200" baseline="0" dirty="0" smtClean="0"/>
          </a:p>
          <a:p>
            <a:r>
              <a:rPr lang="en-US" sz="1200" b="1" baseline="0" dirty="0" smtClean="0"/>
              <a:t>Materials:  </a:t>
            </a:r>
            <a:r>
              <a:rPr lang="en-US" sz="1200" baseline="0" dirty="0" smtClean="0"/>
              <a:t>Copies of the activity sheets.  Sufficient copies of the monthly blank calendar forms.</a:t>
            </a:r>
          </a:p>
          <a:p>
            <a:pPr marL="0" marR="0" lvl="1" indent="0" algn="l" defTabSz="457200" rtl="0" eaLnBrk="1" fontAlgn="auto" latinLnBrk="0" hangingPunct="1">
              <a:lnSpc>
                <a:spcPct val="100000"/>
              </a:lnSpc>
              <a:spcBef>
                <a:spcPts val="0"/>
              </a:spcBef>
              <a:spcAft>
                <a:spcPts val="0"/>
              </a:spcAft>
              <a:buClrTx/>
              <a:buSzTx/>
              <a:buFontTx/>
              <a:buNone/>
              <a:tabLst/>
              <a:defRPr/>
            </a:pPr>
            <a:r>
              <a:rPr lang="en-GB" sz="1200" dirty="0" smtClean="0"/>
              <a:t>If post-its are not available, use erasable pencil.</a:t>
            </a:r>
            <a:endParaRPr lang="en-US" sz="1200" dirty="0" smtClean="0"/>
          </a:p>
          <a:p>
            <a:endParaRPr lang="en-US" sz="1200" baseline="0" dirty="0" smtClean="0"/>
          </a:p>
          <a:p>
            <a:r>
              <a:rPr lang="en-US" sz="1200" b="1" baseline="0" dirty="0" smtClean="0"/>
              <a:t>Notes:  </a:t>
            </a:r>
            <a:r>
              <a:rPr lang="en-US" sz="1200" baseline="0" dirty="0" smtClean="0"/>
              <a:t>Participants will probably need to adjust their calendars once they see how many tasks there are to be done.  The fewer tactics and events participants start with, the easier this activity will be.  </a:t>
            </a:r>
            <a:endParaRPr lang="en-US" sz="1200" dirty="0" smtClean="0"/>
          </a:p>
        </p:txBody>
      </p:sp>
      <p:sp>
        <p:nvSpPr>
          <p:cNvPr id="4" name="Slide Number Placeholder 3"/>
          <p:cNvSpPr>
            <a:spLocks noGrp="1"/>
          </p:cNvSpPr>
          <p:nvPr>
            <p:ph type="sldNum" sz="quarter" idx="10"/>
          </p:nvPr>
        </p:nvSpPr>
        <p:spPr/>
        <p:txBody>
          <a:bodyPr/>
          <a:lstStyle/>
          <a:p>
            <a:fld id="{478DF474-F743-DC41-A332-52C4601B89D5}" type="slidenum">
              <a:t>1</a:t>
            </a:fld>
            <a:endParaRPr lang="en-US"/>
          </a:p>
        </p:txBody>
      </p:sp>
    </p:spTree>
    <p:extLst>
      <p:ext uri="{BB962C8B-B14F-4D97-AF65-F5344CB8AC3E}">
        <p14:creationId xmlns:p14="http://schemas.microsoft.com/office/powerpoint/2010/main" val="11841173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Realistic </a:t>
            </a:r>
            <a:r>
              <a:rPr lang="en-GB" dirty="0"/>
              <a:t>campaign </a:t>
            </a:r>
            <a:r>
              <a:rPr lang="en-GB" dirty="0" smtClean="0"/>
              <a:t>timelines</a:t>
            </a:r>
            <a:r>
              <a:rPr lang="en-GB" baseline="0" dirty="0" smtClean="0"/>
              <a:t> is the most important point on this slide</a:t>
            </a:r>
            <a:r>
              <a:rPr lang="en-GB" dirty="0" smtClean="0"/>
              <a:t>.</a:t>
            </a:r>
            <a:endParaRPr lang="en-GB" dirty="0"/>
          </a:p>
          <a:p>
            <a:endParaRPr lang="en-GB" dirty="0"/>
          </a:p>
          <a:p>
            <a:r>
              <a:rPr lang="en-GB" dirty="0"/>
              <a:t>You will need to revise your timeline as your campaign proceeds, but if it is unrealistic to begin with, this will make the process </a:t>
            </a:r>
            <a:r>
              <a:rPr lang="en-GB" dirty="0" smtClean="0"/>
              <a:t>more </a:t>
            </a:r>
            <a:r>
              <a:rPr lang="en-GB" dirty="0"/>
              <a:t>difficult.</a:t>
            </a:r>
          </a:p>
        </p:txBody>
      </p:sp>
      <p:sp>
        <p:nvSpPr>
          <p:cNvPr id="4" name="Slide Number Placeholder 3"/>
          <p:cNvSpPr>
            <a:spLocks noGrp="1"/>
          </p:cNvSpPr>
          <p:nvPr>
            <p:ph type="sldNum" sz="quarter" idx="10"/>
          </p:nvPr>
        </p:nvSpPr>
        <p:spPr/>
        <p:txBody>
          <a:bodyPr/>
          <a:lstStyle/>
          <a:p>
            <a:fld id="{478DF474-F743-DC41-A332-52C4601B89D5}" type="slidenum">
              <a:rPr lang="en-US"/>
              <a:t>2</a:t>
            </a:fld>
            <a:endParaRPr lang="en-US"/>
          </a:p>
        </p:txBody>
      </p:sp>
    </p:spTree>
    <p:extLst>
      <p:ext uri="{BB962C8B-B14F-4D97-AF65-F5344CB8AC3E}">
        <p14:creationId xmlns:p14="http://schemas.microsoft.com/office/powerpoint/2010/main" val="27318113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This is the tactics chart from the LAN Peru mechanics contract campaign.</a:t>
            </a:r>
          </a:p>
          <a:p>
            <a:endParaRPr lang="en-US" baseline="0" dirty="0" smtClean="0"/>
          </a:p>
          <a:p>
            <a:r>
              <a:rPr lang="en-US" baseline="0" dirty="0" smtClean="0"/>
              <a:t>You can use your tactics chart to create a rough timeline for your campaign.</a:t>
            </a:r>
          </a:p>
        </p:txBody>
      </p:sp>
      <p:sp>
        <p:nvSpPr>
          <p:cNvPr id="4" name="Slide Number Placeholder 3"/>
          <p:cNvSpPr>
            <a:spLocks noGrp="1"/>
          </p:cNvSpPr>
          <p:nvPr>
            <p:ph type="sldNum" sz="quarter" idx="10"/>
          </p:nvPr>
        </p:nvSpPr>
        <p:spPr/>
        <p:txBody>
          <a:bodyPr/>
          <a:lstStyle/>
          <a:p>
            <a:fld id="{478DF474-F743-DC41-A332-52C4601B89D5}" type="slidenum">
              <a:t>3</a:t>
            </a:fld>
            <a:endParaRPr lang="en-US"/>
          </a:p>
        </p:txBody>
      </p:sp>
    </p:spTree>
    <p:extLst>
      <p:ext uri="{BB962C8B-B14F-4D97-AF65-F5344CB8AC3E}">
        <p14:creationId xmlns:p14="http://schemas.microsoft.com/office/powerpoint/2010/main" val="35278688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Remind participants to include international campaign</a:t>
            </a:r>
            <a:r>
              <a:rPr lang="en-GB" baseline="0" dirty="0" smtClean="0"/>
              <a:t> days. For example, </a:t>
            </a:r>
            <a:r>
              <a:rPr lang="en-GB" dirty="0" smtClean="0"/>
              <a:t>World AIDS day, which is always in December,</a:t>
            </a:r>
            <a:r>
              <a:rPr lang="en-GB" baseline="0" dirty="0" smtClean="0"/>
              <a:t> the </a:t>
            </a:r>
            <a:r>
              <a:rPr lang="en-GB" dirty="0" smtClean="0"/>
              <a:t>Elimination of Violence</a:t>
            </a:r>
            <a:r>
              <a:rPr lang="en-GB" baseline="0" dirty="0" smtClean="0"/>
              <a:t> a</a:t>
            </a:r>
            <a:r>
              <a:rPr lang="en-GB" dirty="0" smtClean="0"/>
              <a:t>gainst Women day</a:t>
            </a:r>
            <a:r>
              <a:rPr lang="en-GB" baseline="0" dirty="0" smtClean="0"/>
              <a:t> </a:t>
            </a:r>
            <a:r>
              <a:rPr lang="en-GB" dirty="0" smtClean="0"/>
              <a:t>which is in November</a:t>
            </a:r>
            <a:r>
              <a:rPr lang="en-GB" baseline="0" dirty="0" smtClean="0"/>
              <a:t> </a:t>
            </a:r>
            <a:r>
              <a:rPr lang="en-GB" dirty="0" smtClean="0"/>
              <a:t>and International Women</a:t>
            </a:r>
            <a:r>
              <a:rPr lang="ja-JP" altLang="en-GB" dirty="0" smtClean="0">
                <a:latin typeface="Arial"/>
              </a:rPr>
              <a:t>’</a:t>
            </a:r>
            <a:r>
              <a:rPr lang="en-GB" dirty="0" smtClean="0"/>
              <a:t>s day in March, as well as any ITF action days or programmes.</a:t>
            </a:r>
          </a:p>
        </p:txBody>
      </p:sp>
      <p:sp>
        <p:nvSpPr>
          <p:cNvPr id="4" name="Slide Number Placeholder 3"/>
          <p:cNvSpPr>
            <a:spLocks noGrp="1"/>
          </p:cNvSpPr>
          <p:nvPr>
            <p:ph type="sldNum" sz="quarter" idx="10"/>
          </p:nvPr>
        </p:nvSpPr>
        <p:spPr/>
        <p:txBody>
          <a:bodyPr/>
          <a:lstStyle/>
          <a:p>
            <a:fld id="{478DF474-F743-DC41-A332-52C4601B89D5}" type="slidenum">
              <a:t>5</a:t>
            </a:fld>
            <a:endParaRPr lang="en-US"/>
          </a:p>
        </p:txBody>
      </p:sp>
    </p:spTree>
    <p:extLst>
      <p:ext uri="{BB962C8B-B14F-4D97-AF65-F5344CB8AC3E}">
        <p14:creationId xmlns:p14="http://schemas.microsoft.com/office/powerpoint/2010/main" val="25224936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smtClean="0"/>
              <a:t>You will need to move around the post-its as you plan.</a:t>
            </a:r>
          </a:p>
          <a:p>
            <a:pPr marL="0" marR="0" indent="0" algn="l" defTabSz="457200" rtl="0" eaLnBrk="1" fontAlgn="auto" latinLnBrk="0" hangingPunct="1">
              <a:lnSpc>
                <a:spcPct val="100000"/>
              </a:lnSpc>
              <a:spcBef>
                <a:spcPts val="0"/>
              </a:spcBef>
              <a:spcAft>
                <a:spcPts val="0"/>
              </a:spcAft>
              <a:buClrTx/>
              <a:buSzTx/>
              <a:buFontTx/>
              <a:buNone/>
              <a:tabLst/>
              <a:defRPr/>
            </a:pPr>
            <a:r>
              <a:rPr lang="en-GB" dirty="0" smtClean="0"/>
              <a:t>If post-its</a:t>
            </a:r>
            <a:r>
              <a:rPr lang="en-GB" baseline="0" dirty="0" smtClean="0"/>
              <a:t> are not available </a:t>
            </a:r>
            <a:r>
              <a:rPr lang="en-GB" baseline="0" smtClean="0"/>
              <a:t>use pencil.</a:t>
            </a:r>
            <a:endParaRPr lang="en-GB" baseline="0" dirty="0" smtClean="0"/>
          </a:p>
        </p:txBody>
      </p:sp>
      <p:sp>
        <p:nvSpPr>
          <p:cNvPr id="4" name="Slide Number Placeholder 3"/>
          <p:cNvSpPr>
            <a:spLocks noGrp="1"/>
          </p:cNvSpPr>
          <p:nvPr>
            <p:ph type="sldNum" sz="quarter" idx="10"/>
          </p:nvPr>
        </p:nvSpPr>
        <p:spPr/>
        <p:txBody>
          <a:bodyPr/>
          <a:lstStyle/>
          <a:p>
            <a:fld id="{478DF474-F743-DC41-A332-52C4601B89D5}" type="slidenum">
              <a:t>6</a:t>
            </a:fld>
            <a:endParaRPr lang="en-US"/>
          </a:p>
        </p:txBody>
      </p:sp>
    </p:spTree>
    <p:extLst>
      <p:ext uri="{BB962C8B-B14F-4D97-AF65-F5344CB8AC3E}">
        <p14:creationId xmlns:p14="http://schemas.microsoft.com/office/powerpoint/2010/main" val="10489067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GB" sz="120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78DF474-F743-DC41-A332-52C4601B89D5}" type="slidenum">
              <a:t>7</a:t>
            </a:fld>
            <a:endParaRPr lang="en-US"/>
          </a:p>
        </p:txBody>
      </p:sp>
    </p:spTree>
    <p:extLst>
      <p:ext uri="{BB962C8B-B14F-4D97-AF65-F5344CB8AC3E}">
        <p14:creationId xmlns:p14="http://schemas.microsoft.com/office/powerpoint/2010/main" val="18689436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78DF474-F743-DC41-A332-52C4601B89D5}" type="slidenum">
              <a:rPr lang="en-US"/>
              <a:t>8</a:t>
            </a:fld>
            <a:endParaRPr lang="en-US"/>
          </a:p>
        </p:txBody>
      </p:sp>
    </p:spTree>
    <p:extLst>
      <p:ext uri="{BB962C8B-B14F-4D97-AF65-F5344CB8AC3E}">
        <p14:creationId xmlns:p14="http://schemas.microsoft.com/office/powerpoint/2010/main" val="3081948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58448D4D-4D61-9245-9AB2-C9F8E1B4CF89}" type="datetime1">
              <a:t>28/04/2015</a:t>
            </a:fld>
            <a:endParaRPr lang="en-US"/>
          </a:p>
        </p:txBody>
      </p:sp>
      <p:sp>
        <p:nvSpPr>
          <p:cNvPr id="5" name="Footer Placeholder 4"/>
          <p:cNvSpPr>
            <a:spLocks noGrp="1"/>
          </p:cNvSpPr>
          <p:nvPr>
            <p:ph type="ftr" sz="quarter" idx="11"/>
          </p:nvPr>
        </p:nvSpPr>
        <p:spPr/>
        <p:txBody>
          <a:bodyPr/>
          <a:lstStyle/>
          <a:p>
            <a:r>
              <a:rPr lang="en-US"/>
              <a:t>ITF: DEVELOPING STRATEGIC CAMPAIGNS</a:t>
            </a:r>
          </a:p>
        </p:txBody>
      </p:sp>
      <p:sp>
        <p:nvSpPr>
          <p:cNvPr id="6" name="Slide Number Placeholder 5"/>
          <p:cNvSpPr>
            <a:spLocks noGrp="1"/>
          </p:cNvSpPr>
          <p:nvPr>
            <p:ph type="sldNum" sz="quarter" idx="12"/>
          </p:nvPr>
        </p:nvSpPr>
        <p:spPr/>
        <p:txBody>
          <a:bodyPr/>
          <a:lstStyle/>
          <a:p>
            <a:fld id="{E9CD726D-A8DA-1943-A225-BB9823A7FDC5}" type="slidenum">
              <a:t>‹#›</a:t>
            </a:fld>
            <a:endParaRPr lang="en-US"/>
          </a:p>
        </p:txBody>
      </p:sp>
    </p:spTree>
    <p:extLst>
      <p:ext uri="{BB962C8B-B14F-4D97-AF65-F5344CB8AC3E}">
        <p14:creationId xmlns:p14="http://schemas.microsoft.com/office/powerpoint/2010/main" val="2360490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AC8F0BE0-43E6-5244-A00A-59027296AD71}" type="datetime1">
              <a:t>28/04/2015</a:t>
            </a:fld>
            <a:endParaRPr lang="en-US"/>
          </a:p>
        </p:txBody>
      </p:sp>
      <p:sp>
        <p:nvSpPr>
          <p:cNvPr id="5" name="Footer Placeholder 4"/>
          <p:cNvSpPr>
            <a:spLocks noGrp="1"/>
          </p:cNvSpPr>
          <p:nvPr>
            <p:ph type="ftr" sz="quarter" idx="11"/>
          </p:nvPr>
        </p:nvSpPr>
        <p:spPr/>
        <p:txBody>
          <a:bodyPr/>
          <a:lstStyle/>
          <a:p>
            <a:r>
              <a:rPr lang="en-US"/>
              <a:t>ITF: DEVELOPING STRATEGIC CAMPAIGNS</a:t>
            </a:r>
          </a:p>
        </p:txBody>
      </p:sp>
      <p:sp>
        <p:nvSpPr>
          <p:cNvPr id="6" name="Slide Number Placeholder 5"/>
          <p:cNvSpPr>
            <a:spLocks noGrp="1"/>
          </p:cNvSpPr>
          <p:nvPr>
            <p:ph type="sldNum" sz="quarter" idx="12"/>
          </p:nvPr>
        </p:nvSpPr>
        <p:spPr/>
        <p:txBody>
          <a:bodyPr/>
          <a:lstStyle/>
          <a:p>
            <a:fld id="{E9CD726D-A8DA-1943-A225-BB9823A7FDC5}" type="slidenum">
              <a:t>‹#›</a:t>
            </a:fld>
            <a:endParaRPr lang="en-US"/>
          </a:p>
        </p:txBody>
      </p:sp>
    </p:spTree>
    <p:extLst>
      <p:ext uri="{BB962C8B-B14F-4D97-AF65-F5344CB8AC3E}">
        <p14:creationId xmlns:p14="http://schemas.microsoft.com/office/powerpoint/2010/main" val="2354839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8C847CD6-4EC3-D54D-A3A3-C297DBEE92D8}" type="datetime1">
              <a:t>28/04/2015</a:t>
            </a:fld>
            <a:endParaRPr lang="en-US"/>
          </a:p>
        </p:txBody>
      </p:sp>
      <p:sp>
        <p:nvSpPr>
          <p:cNvPr id="5" name="Footer Placeholder 4"/>
          <p:cNvSpPr>
            <a:spLocks noGrp="1"/>
          </p:cNvSpPr>
          <p:nvPr>
            <p:ph type="ftr" sz="quarter" idx="11"/>
          </p:nvPr>
        </p:nvSpPr>
        <p:spPr/>
        <p:txBody>
          <a:bodyPr/>
          <a:lstStyle/>
          <a:p>
            <a:r>
              <a:rPr lang="en-US"/>
              <a:t>ITF: DEVELOPING STRATEGIC CAMPAIGNS</a:t>
            </a:r>
          </a:p>
        </p:txBody>
      </p:sp>
      <p:sp>
        <p:nvSpPr>
          <p:cNvPr id="6" name="Slide Number Placeholder 5"/>
          <p:cNvSpPr>
            <a:spLocks noGrp="1"/>
          </p:cNvSpPr>
          <p:nvPr>
            <p:ph type="sldNum" sz="quarter" idx="12"/>
          </p:nvPr>
        </p:nvSpPr>
        <p:spPr/>
        <p:txBody>
          <a:bodyPr/>
          <a:lstStyle/>
          <a:p>
            <a:fld id="{E9CD726D-A8DA-1943-A225-BB9823A7FDC5}" type="slidenum">
              <a:t>‹#›</a:t>
            </a:fld>
            <a:endParaRPr lang="en-US"/>
          </a:p>
        </p:txBody>
      </p:sp>
    </p:spTree>
    <p:extLst>
      <p:ext uri="{BB962C8B-B14F-4D97-AF65-F5344CB8AC3E}">
        <p14:creationId xmlns:p14="http://schemas.microsoft.com/office/powerpoint/2010/main" val="127649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57C9FE5F-2259-DA4D-AEF0-5A19AFBA7E94}" type="datetime1">
              <a:t>28/04/2015</a:t>
            </a:fld>
            <a:endParaRPr lang="en-US"/>
          </a:p>
        </p:txBody>
      </p:sp>
      <p:sp>
        <p:nvSpPr>
          <p:cNvPr id="5" name="Footer Placeholder 4"/>
          <p:cNvSpPr>
            <a:spLocks noGrp="1"/>
          </p:cNvSpPr>
          <p:nvPr>
            <p:ph type="ftr" sz="quarter" idx="11"/>
          </p:nvPr>
        </p:nvSpPr>
        <p:spPr/>
        <p:txBody>
          <a:bodyPr/>
          <a:lstStyle/>
          <a:p>
            <a:r>
              <a:rPr lang="en-US"/>
              <a:t>ITF: DEVELOPING STRATEGIC CAMPAIGNS</a:t>
            </a:r>
          </a:p>
        </p:txBody>
      </p:sp>
      <p:sp>
        <p:nvSpPr>
          <p:cNvPr id="6" name="Slide Number Placeholder 5"/>
          <p:cNvSpPr>
            <a:spLocks noGrp="1"/>
          </p:cNvSpPr>
          <p:nvPr>
            <p:ph type="sldNum" sz="quarter" idx="12"/>
          </p:nvPr>
        </p:nvSpPr>
        <p:spPr/>
        <p:txBody>
          <a:bodyPr/>
          <a:lstStyle/>
          <a:p>
            <a:fld id="{E9CD726D-A8DA-1943-A225-BB9823A7FDC5}" type="slidenum">
              <a:t>‹#›</a:t>
            </a:fld>
            <a:endParaRPr lang="en-US"/>
          </a:p>
        </p:txBody>
      </p:sp>
    </p:spTree>
    <p:extLst>
      <p:ext uri="{BB962C8B-B14F-4D97-AF65-F5344CB8AC3E}">
        <p14:creationId xmlns:p14="http://schemas.microsoft.com/office/powerpoint/2010/main" val="1251082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C5C0D45B-FDE8-0243-A67A-9EFC82B06259}" type="datetime1">
              <a:t>28/04/2015</a:t>
            </a:fld>
            <a:endParaRPr lang="en-US"/>
          </a:p>
        </p:txBody>
      </p:sp>
      <p:sp>
        <p:nvSpPr>
          <p:cNvPr id="5" name="Footer Placeholder 4"/>
          <p:cNvSpPr>
            <a:spLocks noGrp="1"/>
          </p:cNvSpPr>
          <p:nvPr>
            <p:ph type="ftr" sz="quarter" idx="11"/>
          </p:nvPr>
        </p:nvSpPr>
        <p:spPr/>
        <p:txBody>
          <a:bodyPr/>
          <a:lstStyle/>
          <a:p>
            <a:r>
              <a:rPr lang="en-US"/>
              <a:t>ITF: DEVELOPING STRATEGIC CAMPAIGNS</a:t>
            </a:r>
          </a:p>
        </p:txBody>
      </p:sp>
      <p:sp>
        <p:nvSpPr>
          <p:cNvPr id="6" name="Slide Number Placeholder 5"/>
          <p:cNvSpPr>
            <a:spLocks noGrp="1"/>
          </p:cNvSpPr>
          <p:nvPr>
            <p:ph type="sldNum" sz="quarter" idx="12"/>
          </p:nvPr>
        </p:nvSpPr>
        <p:spPr/>
        <p:txBody>
          <a:bodyPr/>
          <a:lstStyle/>
          <a:p>
            <a:fld id="{E9CD726D-A8DA-1943-A225-BB9823A7FDC5}" type="slidenum">
              <a:t>‹#›</a:t>
            </a:fld>
            <a:endParaRPr lang="en-US"/>
          </a:p>
        </p:txBody>
      </p:sp>
    </p:spTree>
    <p:extLst>
      <p:ext uri="{BB962C8B-B14F-4D97-AF65-F5344CB8AC3E}">
        <p14:creationId xmlns:p14="http://schemas.microsoft.com/office/powerpoint/2010/main" val="3931413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F647136A-1AE1-7543-9CB4-34C89008BC2F}" type="datetime1">
              <a:t>28/04/2015</a:t>
            </a:fld>
            <a:endParaRPr lang="en-US"/>
          </a:p>
        </p:txBody>
      </p:sp>
      <p:sp>
        <p:nvSpPr>
          <p:cNvPr id="6" name="Footer Placeholder 5"/>
          <p:cNvSpPr>
            <a:spLocks noGrp="1"/>
          </p:cNvSpPr>
          <p:nvPr>
            <p:ph type="ftr" sz="quarter" idx="11"/>
          </p:nvPr>
        </p:nvSpPr>
        <p:spPr/>
        <p:txBody>
          <a:bodyPr/>
          <a:lstStyle/>
          <a:p>
            <a:r>
              <a:rPr lang="en-US"/>
              <a:t>ITF: DEVELOPING STRATEGIC CAMPAIGNS</a:t>
            </a:r>
          </a:p>
        </p:txBody>
      </p:sp>
      <p:sp>
        <p:nvSpPr>
          <p:cNvPr id="7" name="Slide Number Placeholder 6"/>
          <p:cNvSpPr>
            <a:spLocks noGrp="1"/>
          </p:cNvSpPr>
          <p:nvPr>
            <p:ph type="sldNum" sz="quarter" idx="12"/>
          </p:nvPr>
        </p:nvSpPr>
        <p:spPr/>
        <p:txBody>
          <a:bodyPr/>
          <a:lstStyle/>
          <a:p>
            <a:fld id="{E9CD726D-A8DA-1943-A225-BB9823A7FDC5}" type="slidenum">
              <a:t>‹#›</a:t>
            </a:fld>
            <a:endParaRPr lang="en-US"/>
          </a:p>
        </p:txBody>
      </p:sp>
    </p:spTree>
    <p:extLst>
      <p:ext uri="{BB962C8B-B14F-4D97-AF65-F5344CB8AC3E}">
        <p14:creationId xmlns:p14="http://schemas.microsoft.com/office/powerpoint/2010/main" val="2263929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15FC7D57-BB9B-A443-8F87-28ACD9A4EBF7}" type="datetime1">
              <a:t>28/04/2015</a:t>
            </a:fld>
            <a:endParaRPr lang="en-US"/>
          </a:p>
        </p:txBody>
      </p:sp>
      <p:sp>
        <p:nvSpPr>
          <p:cNvPr id="8" name="Footer Placeholder 7"/>
          <p:cNvSpPr>
            <a:spLocks noGrp="1"/>
          </p:cNvSpPr>
          <p:nvPr>
            <p:ph type="ftr" sz="quarter" idx="11"/>
          </p:nvPr>
        </p:nvSpPr>
        <p:spPr/>
        <p:txBody>
          <a:bodyPr/>
          <a:lstStyle/>
          <a:p>
            <a:r>
              <a:rPr lang="en-US"/>
              <a:t>ITF: DEVELOPING STRATEGIC CAMPAIGNS</a:t>
            </a:r>
          </a:p>
        </p:txBody>
      </p:sp>
      <p:sp>
        <p:nvSpPr>
          <p:cNvPr id="9" name="Slide Number Placeholder 8"/>
          <p:cNvSpPr>
            <a:spLocks noGrp="1"/>
          </p:cNvSpPr>
          <p:nvPr>
            <p:ph type="sldNum" sz="quarter" idx="12"/>
          </p:nvPr>
        </p:nvSpPr>
        <p:spPr/>
        <p:txBody>
          <a:bodyPr/>
          <a:lstStyle/>
          <a:p>
            <a:fld id="{E9CD726D-A8DA-1943-A225-BB9823A7FDC5}" type="slidenum">
              <a:t>‹#›</a:t>
            </a:fld>
            <a:endParaRPr lang="en-US"/>
          </a:p>
        </p:txBody>
      </p:sp>
    </p:spTree>
    <p:extLst>
      <p:ext uri="{BB962C8B-B14F-4D97-AF65-F5344CB8AC3E}">
        <p14:creationId xmlns:p14="http://schemas.microsoft.com/office/powerpoint/2010/main" val="992946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2FC1FF9A-5FCF-C949-9706-B8CD9CAF273E}" type="datetime1">
              <a:t>28/04/2015</a:t>
            </a:fld>
            <a:endParaRPr lang="en-US"/>
          </a:p>
        </p:txBody>
      </p:sp>
      <p:sp>
        <p:nvSpPr>
          <p:cNvPr id="4" name="Footer Placeholder 3"/>
          <p:cNvSpPr>
            <a:spLocks noGrp="1"/>
          </p:cNvSpPr>
          <p:nvPr>
            <p:ph type="ftr" sz="quarter" idx="11"/>
          </p:nvPr>
        </p:nvSpPr>
        <p:spPr/>
        <p:txBody>
          <a:bodyPr/>
          <a:lstStyle/>
          <a:p>
            <a:r>
              <a:rPr lang="en-US"/>
              <a:t>ITF: DEVELOPING STRATEGIC CAMPAIGNS</a:t>
            </a:r>
          </a:p>
        </p:txBody>
      </p:sp>
      <p:sp>
        <p:nvSpPr>
          <p:cNvPr id="5" name="Slide Number Placeholder 4"/>
          <p:cNvSpPr>
            <a:spLocks noGrp="1"/>
          </p:cNvSpPr>
          <p:nvPr>
            <p:ph type="sldNum" sz="quarter" idx="12"/>
          </p:nvPr>
        </p:nvSpPr>
        <p:spPr/>
        <p:txBody>
          <a:bodyPr/>
          <a:lstStyle/>
          <a:p>
            <a:fld id="{E9CD726D-A8DA-1943-A225-BB9823A7FDC5}" type="slidenum">
              <a:t>‹#›</a:t>
            </a:fld>
            <a:endParaRPr lang="en-US"/>
          </a:p>
        </p:txBody>
      </p:sp>
    </p:spTree>
    <p:extLst>
      <p:ext uri="{BB962C8B-B14F-4D97-AF65-F5344CB8AC3E}">
        <p14:creationId xmlns:p14="http://schemas.microsoft.com/office/powerpoint/2010/main" val="4005846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C41D61-EDA9-0D41-9879-FC765D0BDC26}" type="datetime1">
              <a:t>28/04/2015</a:t>
            </a:fld>
            <a:endParaRPr lang="en-US"/>
          </a:p>
        </p:txBody>
      </p:sp>
      <p:sp>
        <p:nvSpPr>
          <p:cNvPr id="3" name="Footer Placeholder 2"/>
          <p:cNvSpPr>
            <a:spLocks noGrp="1"/>
          </p:cNvSpPr>
          <p:nvPr>
            <p:ph type="ftr" sz="quarter" idx="11"/>
          </p:nvPr>
        </p:nvSpPr>
        <p:spPr/>
        <p:txBody>
          <a:bodyPr/>
          <a:lstStyle/>
          <a:p>
            <a:r>
              <a:rPr lang="en-US"/>
              <a:t>ITF: DEVELOPING STRATEGIC CAMPAIGNS</a:t>
            </a:r>
          </a:p>
        </p:txBody>
      </p:sp>
      <p:sp>
        <p:nvSpPr>
          <p:cNvPr id="4" name="Slide Number Placeholder 3"/>
          <p:cNvSpPr>
            <a:spLocks noGrp="1"/>
          </p:cNvSpPr>
          <p:nvPr>
            <p:ph type="sldNum" sz="quarter" idx="12"/>
          </p:nvPr>
        </p:nvSpPr>
        <p:spPr/>
        <p:txBody>
          <a:bodyPr/>
          <a:lstStyle/>
          <a:p>
            <a:fld id="{E9CD726D-A8DA-1943-A225-BB9823A7FDC5}" type="slidenum">
              <a:t>‹#›</a:t>
            </a:fld>
            <a:endParaRPr lang="en-US"/>
          </a:p>
        </p:txBody>
      </p:sp>
    </p:spTree>
    <p:extLst>
      <p:ext uri="{BB962C8B-B14F-4D97-AF65-F5344CB8AC3E}">
        <p14:creationId xmlns:p14="http://schemas.microsoft.com/office/powerpoint/2010/main" val="3678550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7BF15510-BD69-3B42-954E-FF0D93714415}" type="datetime1">
              <a:t>28/04/2015</a:t>
            </a:fld>
            <a:endParaRPr lang="en-US"/>
          </a:p>
        </p:txBody>
      </p:sp>
      <p:sp>
        <p:nvSpPr>
          <p:cNvPr id="6" name="Footer Placeholder 5"/>
          <p:cNvSpPr>
            <a:spLocks noGrp="1"/>
          </p:cNvSpPr>
          <p:nvPr>
            <p:ph type="ftr" sz="quarter" idx="11"/>
          </p:nvPr>
        </p:nvSpPr>
        <p:spPr/>
        <p:txBody>
          <a:bodyPr/>
          <a:lstStyle/>
          <a:p>
            <a:r>
              <a:rPr lang="en-US"/>
              <a:t>ITF: DEVELOPING STRATEGIC CAMPAIGNS</a:t>
            </a:r>
          </a:p>
        </p:txBody>
      </p:sp>
      <p:sp>
        <p:nvSpPr>
          <p:cNvPr id="7" name="Slide Number Placeholder 6"/>
          <p:cNvSpPr>
            <a:spLocks noGrp="1"/>
          </p:cNvSpPr>
          <p:nvPr>
            <p:ph type="sldNum" sz="quarter" idx="12"/>
          </p:nvPr>
        </p:nvSpPr>
        <p:spPr/>
        <p:txBody>
          <a:bodyPr/>
          <a:lstStyle/>
          <a:p>
            <a:fld id="{E9CD726D-A8DA-1943-A225-BB9823A7FDC5}" type="slidenum">
              <a:t>‹#›</a:t>
            </a:fld>
            <a:endParaRPr lang="en-US"/>
          </a:p>
        </p:txBody>
      </p:sp>
    </p:spTree>
    <p:extLst>
      <p:ext uri="{BB962C8B-B14F-4D97-AF65-F5344CB8AC3E}">
        <p14:creationId xmlns:p14="http://schemas.microsoft.com/office/powerpoint/2010/main" val="33247198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DCEB1422-2467-0A40-9B98-B0A2F3AB401B}" type="datetime1">
              <a:t>28/04/2015</a:t>
            </a:fld>
            <a:endParaRPr lang="en-US"/>
          </a:p>
        </p:txBody>
      </p:sp>
      <p:sp>
        <p:nvSpPr>
          <p:cNvPr id="6" name="Footer Placeholder 5"/>
          <p:cNvSpPr>
            <a:spLocks noGrp="1"/>
          </p:cNvSpPr>
          <p:nvPr>
            <p:ph type="ftr" sz="quarter" idx="11"/>
          </p:nvPr>
        </p:nvSpPr>
        <p:spPr/>
        <p:txBody>
          <a:bodyPr/>
          <a:lstStyle/>
          <a:p>
            <a:r>
              <a:rPr lang="en-US"/>
              <a:t>ITF: DEVELOPING STRATEGIC CAMPAIGNS</a:t>
            </a:r>
          </a:p>
        </p:txBody>
      </p:sp>
      <p:sp>
        <p:nvSpPr>
          <p:cNvPr id="7" name="Slide Number Placeholder 6"/>
          <p:cNvSpPr>
            <a:spLocks noGrp="1"/>
          </p:cNvSpPr>
          <p:nvPr>
            <p:ph type="sldNum" sz="quarter" idx="12"/>
          </p:nvPr>
        </p:nvSpPr>
        <p:spPr/>
        <p:txBody>
          <a:bodyPr/>
          <a:lstStyle/>
          <a:p>
            <a:fld id="{E9CD726D-A8DA-1943-A225-BB9823A7FDC5}" type="slidenum">
              <a:t>‹#›</a:t>
            </a:fld>
            <a:endParaRPr lang="en-US"/>
          </a:p>
        </p:txBody>
      </p:sp>
    </p:spTree>
    <p:extLst>
      <p:ext uri="{BB962C8B-B14F-4D97-AF65-F5344CB8AC3E}">
        <p14:creationId xmlns:p14="http://schemas.microsoft.com/office/powerpoint/2010/main" val="398274908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69A3CF-822E-5144-9AA3-3B35E87EDEFD}" type="datetime1">
              <a:t>28/04/2015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ITF: DEVELOPING STRATEGIC CAMPAIGNS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CD726D-A8DA-1943-A225-BB9823A7FDC5}" type="slidenum">
              <a:t>‹#›</a:t>
            </a:fld>
            <a:endParaRPr lang="en-US"/>
          </a:p>
        </p:txBody>
      </p:sp>
    </p:spTree>
    <p:extLst>
      <p:ext uri="{BB962C8B-B14F-4D97-AF65-F5344CB8AC3E}">
        <p14:creationId xmlns:p14="http://schemas.microsoft.com/office/powerpoint/2010/main" val="14578993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4"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ircles_d.blue.pdf"/>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2539999" y="-1049814"/>
            <a:ext cx="8715375" cy="8730023"/>
          </a:xfrm>
          <a:prstGeom prst="rect">
            <a:avLst/>
          </a:prstGeom>
        </p:spPr>
      </p:pic>
      <p:sp>
        <p:nvSpPr>
          <p:cNvPr id="5" name="Rectangle 4"/>
          <p:cNvSpPr/>
          <p:nvPr/>
        </p:nvSpPr>
        <p:spPr>
          <a:xfrm rot="20188237">
            <a:off x="3010268" y="3877461"/>
            <a:ext cx="3935969" cy="713016"/>
          </a:xfrm>
          <a:prstGeom prst="rect">
            <a:avLst/>
          </a:prstGeom>
        </p:spPr>
        <p:txBody>
          <a:bodyPr wrap="square">
            <a:spAutoFit/>
          </a:bodyPr>
          <a:lstStyle/>
          <a:p>
            <a:pPr>
              <a:lnSpc>
                <a:spcPct val="90000"/>
              </a:lnSpc>
            </a:pPr>
            <a:r>
              <a:rPr lang="en-US" sz="4400" b="1" dirty="0" smtClean="0">
                <a:solidFill>
                  <a:schemeClr val="bg1"/>
                </a:solidFill>
              </a:rPr>
              <a:t>CALENDAR</a:t>
            </a:r>
            <a:endParaRPr lang="en-US" sz="4400" b="1">
              <a:solidFill>
                <a:schemeClr val="bg1"/>
              </a:solidFill>
            </a:endParaRPr>
          </a:p>
        </p:txBody>
      </p:sp>
      <p:sp>
        <p:nvSpPr>
          <p:cNvPr id="6" name="Rectangle 5"/>
          <p:cNvSpPr/>
          <p:nvPr/>
        </p:nvSpPr>
        <p:spPr>
          <a:xfrm>
            <a:off x="209522" y="285790"/>
            <a:ext cx="3255380" cy="584776"/>
          </a:xfrm>
          <a:prstGeom prst="rect">
            <a:avLst/>
          </a:prstGeom>
        </p:spPr>
        <p:txBody>
          <a:bodyPr wrap="square">
            <a:spAutoFit/>
          </a:bodyPr>
          <a:lstStyle/>
          <a:p>
            <a:r>
              <a:rPr lang="en-US" sz="1600" b="1" dirty="0">
                <a:cs typeface="Calibri"/>
              </a:rPr>
              <a:t>ITF: Developing strategic campaigns </a:t>
            </a:r>
            <a:r>
              <a:rPr lang="en-US" sz="1600" dirty="0" smtClean="0">
                <a:latin typeface="Calibri"/>
                <a:cs typeface="Calibri"/>
              </a:rPr>
              <a:t>Module Nine</a:t>
            </a:r>
            <a:endParaRPr lang="en-US" sz="1600" dirty="0">
              <a:latin typeface="Calibri"/>
              <a:cs typeface="Calibri"/>
            </a:endParaRPr>
          </a:p>
        </p:txBody>
      </p:sp>
      <p:pic>
        <p:nvPicPr>
          <p:cNvPr id="7" name="Picture 6" descr="ITF_Logo_CMYK_small.jp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05175" y="5886647"/>
            <a:ext cx="689536" cy="689536"/>
          </a:xfrm>
          <a:prstGeom prst="rect">
            <a:avLst/>
          </a:prstGeom>
        </p:spPr>
      </p:pic>
    </p:spTree>
    <p:extLst>
      <p:ext uri="{BB962C8B-B14F-4D97-AF65-F5344CB8AC3E}">
        <p14:creationId xmlns:p14="http://schemas.microsoft.com/office/powerpoint/2010/main" val="242672866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3800" b="1" dirty="0">
                <a:solidFill>
                  <a:srgbClr val="1D2763"/>
                </a:solidFill>
              </a:rPr>
              <a:t>Calendar</a:t>
            </a:r>
            <a:endParaRPr lang="en-US" sz="3800">
              <a:solidFill>
                <a:srgbClr val="1D2763"/>
              </a:solidFill>
            </a:endParaRPr>
          </a:p>
        </p:txBody>
      </p:sp>
      <p:sp>
        <p:nvSpPr>
          <p:cNvPr id="4" name="Footer Placeholder 3"/>
          <p:cNvSpPr>
            <a:spLocks noGrp="1"/>
          </p:cNvSpPr>
          <p:nvPr>
            <p:ph type="ftr" sz="quarter" idx="11"/>
          </p:nvPr>
        </p:nvSpPr>
        <p:spPr/>
        <p:txBody>
          <a:bodyPr/>
          <a:lstStyle/>
          <a:p>
            <a:r>
              <a:rPr lang="en-US"/>
              <a:t>ITF: DEVELOPING STRATEGIC CAMPAIGNS</a:t>
            </a:r>
          </a:p>
        </p:txBody>
      </p:sp>
      <p:sp>
        <p:nvSpPr>
          <p:cNvPr id="3" name="Slide Number Placeholder 2"/>
          <p:cNvSpPr>
            <a:spLocks noGrp="1"/>
          </p:cNvSpPr>
          <p:nvPr>
            <p:ph type="sldNum" sz="quarter" idx="12"/>
          </p:nvPr>
        </p:nvSpPr>
        <p:spPr/>
        <p:txBody>
          <a:bodyPr/>
          <a:lstStyle/>
          <a:p>
            <a:fld id="{E9CD726D-A8DA-1943-A225-BB9823A7FDC5}" type="slidenum">
              <a:rPr lang="en-US"/>
              <a:t>2</a:t>
            </a:fld>
            <a:endParaRPr lang="en-US"/>
          </a:p>
        </p:txBody>
      </p:sp>
      <p:sp>
        <p:nvSpPr>
          <p:cNvPr id="5" name="Content Placeholder 4"/>
          <p:cNvSpPr>
            <a:spLocks noGrp="1"/>
          </p:cNvSpPr>
          <p:nvPr>
            <p:ph idx="1"/>
          </p:nvPr>
        </p:nvSpPr>
        <p:spPr/>
        <p:txBody>
          <a:bodyPr>
            <a:normAutofit/>
          </a:bodyPr>
          <a:lstStyle/>
          <a:p>
            <a:pPr>
              <a:buSzPct val="140000"/>
            </a:pPr>
            <a:r>
              <a:rPr lang="en-GB" sz="2800" dirty="0"/>
              <a:t>Be realistic</a:t>
            </a:r>
          </a:p>
          <a:p>
            <a:pPr marL="457200" indent="-457200">
              <a:buSzPct val="140000"/>
              <a:buFontTx/>
              <a:buChar char="•"/>
            </a:pPr>
            <a:endParaRPr lang="en-GB" sz="1400" dirty="0"/>
          </a:p>
          <a:p>
            <a:pPr>
              <a:buSzPct val="140000"/>
            </a:pPr>
            <a:r>
              <a:rPr lang="en-GB" sz="2800" dirty="0"/>
              <a:t>Prepare for many revisions</a:t>
            </a:r>
          </a:p>
          <a:p>
            <a:pPr marL="457200" indent="-457200">
              <a:buSzPct val="140000"/>
              <a:buFontTx/>
              <a:buChar char="•"/>
            </a:pPr>
            <a:endParaRPr lang="en-GB" sz="1400" dirty="0"/>
          </a:p>
          <a:p>
            <a:pPr>
              <a:buSzPct val="140000"/>
            </a:pPr>
            <a:r>
              <a:rPr lang="en-GB" sz="2800" dirty="0"/>
              <a:t>Start with a small number of events </a:t>
            </a:r>
          </a:p>
        </p:txBody>
      </p:sp>
    </p:spTree>
    <p:extLst>
      <p:ext uri="{BB962C8B-B14F-4D97-AF65-F5344CB8AC3E}">
        <p14:creationId xmlns:p14="http://schemas.microsoft.com/office/powerpoint/2010/main" val="1671478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3800" b="1" dirty="0">
                <a:solidFill>
                  <a:srgbClr val="1D2763"/>
                </a:solidFill>
              </a:rPr>
              <a:t>LAN Peru mechanics campaign – tactics</a:t>
            </a:r>
            <a:endParaRPr lang="en-US" sz="3800">
              <a:solidFill>
                <a:srgbClr val="1D2763"/>
              </a:solidFill>
            </a:endParaRPr>
          </a:p>
        </p:txBody>
      </p:sp>
      <p:sp>
        <p:nvSpPr>
          <p:cNvPr id="5" name="Footer Placeholder 4"/>
          <p:cNvSpPr>
            <a:spLocks noGrp="1"/>
          </p:cNvSpPr>
          <p:nvPr>
            <p:ph type="ftr" sz="quarter" idx="11"/>
          </p:nvPr>
        </p:nvSpPr>
        <p:spPr/>
        <p:txBody>
          <a:bodyPr/>
          <a:lstStyle/>
          <a:p>
            <a:r>
              <a:rPr lang="en-US"/>
              <a:t>ITF: DEVELOPING STRATEGIC CAMPAIGNS</a:t>
            </a:r>
          </a:p>
        </p:txBody>
      </p:sp>
      <p:sp>
        <p:nvSpPr>
          <p:cNvPr id="3" name="Slide Number Placeholder 2"/>
          <p:cNvSpPr>
            <a:spLocks noGrp="1"/>
          </p:cNvSpPr>
          <p:nvPr>
            <p:ph type="sldNum" sz="quarter" idx="12"/>
          </p:nvPr>
        </p:nvSpPr>
        <p:spPr/>
        <p:txBody>
          <a:bodyPr/>
          <a:lstStyle/>
          <a:p>
            <a:fld id="{E9CD726D-A8DA-1943-A225-BB9823A7FDC5}" type="slidenum">
              <a:rPr lang="en-US"/>
              <a:t>3</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579819559"/>
              </p:ext>
            </p:extLst>
          </p:nvPr>
        </p:nvGraphicFramePr>
        <p:xfrm>
          <a:off x="457201" y="1417638"/>
          <a:ext cx="8229600" cy="4339607"/>
        </p:xfrm>
        <a:graphic>
          <a:graphicData uri="http://schemas.openxmlformats.org/drawingml/2006/table">
            <a:tbl>
              <a:tblPr firstRow="1" bandRow="1">
                <a:tableStyleId>{3C2FFA5D-87B4-456A-9821-1D502468CF0F}</a:tableStyleId>
              </a:tblPr>
              <a:tblGrid>
                <a:gridCol w="1406138"/>
                <a:gridCol w="2192467"/>
                <a:gridCol w="2203560"/>
                <a:gridCol w="2427435"/>
              </a:tblGrid>
              <a:tr h="371484">
                <a:tc>
                  <a:txBody>
                    <a:bodyPr/>
                    <a:lstStyle/>
                    <a:p>
                      <a:r>
                        <a:rPr lang="en-US" sz="1600" dirty="0" smtClean="0"/>
                        <a:t>CEO</a:t>
                      </a:r>
                      <a:r>
                        <a:rPr lang="en-US" sz="1600" baseline="0" dirty="0" smtClean="0"/>
                        <a:t> of LATAM</a:t>
                      </a:r>
                      <a:endParaRPr lang="en-US" sz="1600" dirty="0"/>
                    </a:p>
                  </a:txBody>
                  <a:tcPr>
                    <a:solidFill>
                      <a:srgbClr val="1D2763"/>
                    </a:solidFill>
                  </a:tcPr>
                </a:tc>
                <a:tc>
                  <a:txBody>
                    <a:bodyPr/>
                    <a:lstStyle/>
                    <a:p>
                      <a:r>
                        <a:rPr lang="en-US" sz="1600" baseline="0" dirty="0" smtClean="0"/>
                        <a:t>May 2012 - April 2014</a:t>
                      </a:r>
                      <a:endParaRPr lang="en-US" sz="1600" dirty="0"/>
                    </a:p>
                  </a:txBody>
                  <a:tcPr>
                    <a:solidFill>
                      <a:srgbClr val="1D2763"/>
                    </a:solidFill>
                  </a:tcPr>
                </a:tc>
                <a:tc>
                  <a:txBody>
                    <a:bodyPr/>
                    <a:lstStyle/>
                    <a:p>
                      <a:r>
                        <a:rPr lang="en-US" sz="1600" dirty="0" smtClean="0"/>
                        <a:t>May 2014</a:t>
                      </a:r>
                      <a:endParaRPr lang="en-US" sz="1600" dirty="0"/>
                    </a:p>
                  </a:txBody>
                  <a:tcPr>
                    <a:solidFill>
                      <a:srgbClr val="1D2763"/>
                    </a:solidFill>
                  </a:tcPr>
                </a:tc>
                <a:tc>
                  <a:txBody>
                    <a:bodyPr/>
                    <a:lstStyle/>
                    <a:p>
                      <a:r>
                        <a:rPr lang="en-US" sz="1600" dirty="0" smtClean="0"/>
                        <a:t>June 2014</a:t>
                      </a:r>
                      <a:endParaRPr lang="en-US" sz="1600" dirty="0"/>
                    </a:p>
                  </a:txBody>
                  <a:tcPr>
                    <a:solidFill>
                      <a:srgbClr val="1D2763"/>
                    </a:solidFill>
                  </a:tcPr>
                </a:tc>
              </a:tr>
              <a:tr h="371484">
                <a:tc>
                  <a:txBody>
                    <a:bodyPr/>
                    <a:lstStyle/>
                    <a:p>
                      <a:endParaRPr lang="en-US" sz="1600" dirty="0"/>
                    </a:p>
                  </a:txBody>
                  <a:tcPr>
                    <a:solidFill>
                      <a:srgbClr val="1D2763">
                        <a:alpha val="40000"/>
                      </a:srgbClr>
                    </a:solidFill>
                  </a:tcPr>
                </a:tc>
                <a:tc>
                  <a:txBody>
                    <a:bodyPr/>
                    <a:lstStyle/>
                    <a:p>
                      <a:r>
                        <a:rPr lang="en-US" sz="1600" dirty="0" smtClean="0"/>
                        <a:t>Low</a:t>
                      </a:r>
                      <a:endParaRPr lang="en-US" sz="1600" dirty="0"/>
                    </a:p>
                  </a:txBody>
                  <a:tcPr>
                    <a:solidFill>
                      <a:srgbClr val="1D2763">
                        <a:alpha val="40000"/>
                      </a:srgbClr>
                    </a:solidFill>
                  </a:tcPr>
                </a:tc>
                <a:tc>
                  <a:txBody>
                    <a:bodyPr/>
                    <a:lstStyle/>
                    <a:p>
                      <a:r>
                        <a:rPr lang="en-US" sz="1600" dirty="0" smtClean="0"/>
                        <a:t>Medium</a:t>
                      </a:r>
                      <a:endParaRPr lang="en-US" sz="1600" dirty="0"/>
                    </a:p>
                  </a:txBody>
                  <a:tcPr>
                    <a:solidFill>
                      <a:srgbClr val="1D2763">
                        <a:alpha val="40000"/>
                      </a:srgbClr>
                    </a:solidFill>
                  </a:tcPr>
                </a:tc>
                <a:tc>
                  <a:txBody>
                    <a:bodyPr/>
                    <a:lstStyle/>
                    <a:p>
                      <a:r>
                        <a:rPr lang="en-US" sz="1600" dirty="0" smtClean="0"/>
                        <a:t>High intensity</a:t>
                      </a:r>
                      <a:endParaRPr lang="en-US" sz="1600" dirty="0"/>
                    </a:p>
                  </a:txBody>
                  <a:tcPr>
                    <a:solidFill>
                      <a:srgbClr val="1D2763">
                        <a:alpha val="40000"/>
                      </a:srgbClr>
                    </a:solidFill>
                  </a:tcPr>
                </a:tc>
              </a:tr>
              <a:tr h="936428">
                <a:tc>
                  <a:txBody>
                    <a:bodyPr/>
                    <a:lstStyle/>
                    <a:p>
                      <a:r>
                        <a:rPr lang="en-US" sz="1600" dirty="0" smtClean="0"/>
                        <a:t>Target:  </a:t>
                      </a:r>
                    </a:p>
                    <a:p>
                      <a:r>
                        <a:rPr lang="en-US" sz="1600" dirty="0" smtClean="0"/>
                        <a:t>LAN Peru</a:t>
                      </a:r>
                      <a:endParaRPr lang="en-US" sz="1600" dirty="0"/>
                    </a:p>
                  </a:txBody>
                  <a:tcPr>
                    <a:solidFill>
                      <a:srgbClr val="1D2763">
                        <a:alpha val="10000"/>
                      </a:srgbClr>
                    </a:solidFill>
                  </a:tcPr>
                </a:tc>
                <a:tc>
                  <a:txBody>
                    <a:bodyPr/>
                    <a:lstStyle/>
                    <a:p>
                      <a:pPr marL="285750" indent="-285750">
                        <a:buFont typeface="Arial"/>
                        <a:buChar char="•"/>
                      </a:pPr>
                      <a:r>
                        <a:rPr lang="en-US" sz="1600" dirty="0" smtClean="0"/>
                        <a:t>Worker</a:t>
                      </a:r>
                      <a:r>
                        <a:rPr lang="en-US" sz="1600" baseline="0" dirty="0" smtClean="0"/>
                        <a:t> communication and education</a:t>
                      </a:r>
                      <a:endParaRPr lang="en-US" sz="1600" dirty="0" smtClean="0"/>
                    </a:p>
                    <a:p>
                      <a:pPr marL="285750" indent="-285750">
                        <a:buFont typeface="Arial"/>
                        <a:buChar char="•"/>
                      </a:pPr>
                      <a:r>
                        <a:rPr lang="en-US" sz="1600" dirty="0" smtClean="0"/>
                        <a:t>Workers resist company</a:t>
                      </a:r>
                      <a:r>
                        <a:rPr lang="en-US" sz="1600" baseline="0" dirty="0" smtClean="0"/>
                        <a:t> pressure</a:t>
                      </a:r>
                      <a:r>
                        <a:rPr lang="en-US" sz="1600" dirty="0" smtClean="0"/>
                        <a:t> to leave union</a:t>
                      </a:r>
                    </a:p>
                    <a:p>
                      <a:pPr marL="285750" indent="-285750">
                        <a:buFont typeface="Arial"/>
                        <a:buChar char="•"/>
                      </a:pPr>
                      <a:r>
                        <a:rPr lang="en-US" sz="1600" dirty="0" smtClean="0"/>
                        <a:t>March on LAN</a:t>
                      </a:r>
                      <a:r>
                        <a:rPr lang="en-US" sz="1600" baseline="0" dirty="0" smtClean="0"/>
                        <a:t> Peru headquarters</a:t>
                      </a:r>
                    </a:p>
                  </a:txBody>
                  <a:tcPr>
                    <a:solidFill>
                      <a:srgbClr val="1D2763">
                        <a:alpha val="10000"/>
                      </a:srgbClr>
                    </a:solidFill>
                  </a:tcPr>
                </a:tc>
                <a:tc>
                  <a:txBody>
                    <a:bodyPr/>
                    <a:lstStyle/>
                    <a:p>
                      <a:pPr marL="285750" indent="-285750">
                        <a:buFont typeface="Arial"/>
                        <a:buChar char="•"/>
                      </a:pPr>
                      <a:r>
                        <a:rPr lang="en-US" sz="1600" baseline="0" dirty="0" smtClean="0"/>
                        <a:t>Second larger march on headquarters </a:t>
                      </a:r>
                    </a:p>
                    <a:p>
                      <a:pPr marL="285750" marR="0" indent="-285750" algn="l" defTabSz="457200" rtl="0" eaLnBrk="1" fontAlgn="auto" latinLnBrk="0" hangingPunct="1">
                        <a:lnSpc>
                          <a:spcPct val="100000"/>
                        </a:lnSpc>
                        <a:spcBef>
                          <a:spcPts val="0"/>
                        </a:spcBef>
                        <a:spcAft>
                          <a:spcPts val="0"/>
                        </a:spcAft>
                        <a:buClrTx/>
                        <a:buSzTx/>
                        <a:buFont typeface="Arial"/>
                        <a:buChar char="•"/>
                        <a:tabLst/>
                        <a:defRPr/>
                      </a:pPr>
                      <a:r>
                        <a:rPr lang="en-US" sz="1600" baseline="0" dirty="0" smtClean="0"/>
                        <a:t>Mechanics work to the company rules</a:t>
                      </a:r>
                    </a:p>
                  </a:txBody>
                  <a:tcPr>
                    <a:solidFill>
                      <a:srgbClr val="1D2763">
                        <a:alpha val="10000"/>
                      </a:srgbClr>
                    </a:solidFill>
                  </a:tcPr>
                </a:tc>
                <a:tc>
                  <a:txBody>
                    <a:bodyPr/>
                    <a:lstStyle/>
                    <a:p>
                      <a:pPr marL="285750" indent="-285750">
                        <a:buFont typeface="Arial"/>
                        <a:buChar char="•"/>
                      </a:pPr>
                      <a:r>
                        <a:rPr lang="en-US" sz="1600" baseline="0" dirty="0" smtClean="0"/>
                        <a:t>Mechanics vote overwhelmingly to strike LAN Peru</a:t>
                      </a:r>
                      <a:endParaRPr lang="en-US" sz="700" baseline="0" dirty="0" smtClean="0"/>
                    </a:p>
                    <a:p>
                      <a:pPr marL="285750" indent="-285750">
                        <a:buFont typeface="Arial"/>
                        <a:buChar char="•"/>
                      </a:pPr>
                      <a:r>
                        <a:rPr lang="en-US" sz="1600" baseline="0" dirty="0" smtClean="0"/>
                        <a:t>Warnings of delays and cancellations in South America</a:t>
                      </a:r>
                    </a:p>
                  </a:txBody>
                  <a:tcPr>
                    <a:solidFill>
                      <a:srgbClr val="1D2763">
                        <a:alpha val="10000"/>
                      </a:srgbClr>
                    </a:solidFill>
                  </a:tcPr>
                </a:tc>
              </a:tr>
              <a:tr h="1113664">
                <a:tc>
                  <a:txBody>
                    <a:bodyPr/>
                    <a:lstStyle/>
                    <a:p>
                      <a:r>
                        <a:rPr lang="en-US" sz="1600" dirty="0" smtClean="0"/>
                        <a:t>Target: Airport passengers, </a:t>
                      </a:r>
                      <a:r>
                        <a:rPr lang="en-US" sz="1600" baseline="0" dirty="0" smtClean="0"/>
                        <a:t>tennis and World Cup fans</a:t>
                      </a:r>
                      <a:endParaRPr lang="en-US" sz="1600" dirty="0"/>
                    </a:p>
                  </a:txBody>
                  <a:tcPr>
                    <a:solidFill>
                      <a:srgbClr val="1D2763">
                        <a:alpha val="30000"/>
                      </a:srgbClr>
                    </a:solidFill>
                  </a:tcPr>
                </a:tc>
                <a:tc>
                  <a:txBody>
                    <a:bodyPr/>
                    <a:lstStyle/>
                    <a:p>
                      <a:pPr marL="285750" indent="-285750">
                        <a:buFont typeface="Arial"/>
                        <a:buChar char="•"/>
                      </a:pPr>
                      <a:r>
                        <a:rPr lang="en-US" sz="1600" dirty="0" smtClean="0"/>
                        <a:t>At the Sony Open Tennis in Miami,</a:t>
                      </a:r>
                      <a:r>
                        <a:rPr lang="en-US" sz="1600" baseline="0" dirty="0" smtClean="0"/>
                        <a:t> l</a:t>
                      </a:r>
                      <a:r>
                        <a:rPr lang="en-US" sz="1600" dirty="0" smtClean="0"/>
                        <a:t>eaflets</a:t>
                      </a:r>
                      <a:r>
                        <a:rPr lang="en-US" sz="1600" baseline="0" dirty="0" smtClean="0"/>
                        <a:t> </a:t>
                      </a:r>
                      <a:r>
                        <a:rPr lang="en-US" sz="1600" dirty="0" smtClean="0"/>
                        <a:t>and airplane banner warn of delays and cancelations</a:t>
                      </a:r>
                      <a:endParaRPr lang="en-US" sz="1600" dirty="0"/>
                    </a:p>
                  </a:txBody>
                  <a:tcPr>
                    <a:solidFill>
                      <a:srgbClr val="1D2763">
                        <a:alpha val="30000"/>
                      </a:srgbClr>
                    </a:solidFill>
                  </a:tcPr>
                </a:tc>
                <a:tc>
                  <a:txBody>
                    <a:bodyPr/>
                    <a:lstStyle/>
                    <a:p>
                      <a:pPr marL="285750" indent="-285750">
                        <a:buFont typeface="Arial"/>
                        <a:buChar char="•"/>
                      </a:pPr>
                      <a:r>
                        <a:rPr lang="en-US" sz="1600" dirty="0" smtClean="0"/>
                        <a:t>Stickers in</a:t>
                      </a:r>
                      <a:r>
                        <a:rPr lang="en-US" sz="1600" baseline="0" dirty="0" smtClean="0"/>
                        <a:t> South American airports about delays and cancellations</a:t>
                      </a:r>
                    </a:p>
                    <a:p>
                      <a:pPr marL="285750" indent="-285750">
                        <a:buFont typeface="Arial"/>
                        <a:buChar char="•"/>
                      </a:pPr>
                      <a:r>
                        <a:rPr lang="en-US" sz="1600" baseline="0" dirty="0" smtClean="0"/>
                        <a:t>Contact travel agencies</a:t>
                      </a:r>
                      <a:endParaRPr lang="en-US" sz="1600" dirty="0"/>
                    </a:p>
                  </a:txBody>
                  <a:tcPr>
                    <a:solidFill>
                      <a:srgbClr val="1D2763">
                        <a:alpha val="30000"/>
                      </a:srgbClr>
                    </a:solidFill>
                  </a:tcPr>
                </a:tc>
                <a:tc>
                  <a:txBody>
                    <a:bodyPr/>
                    <a:lstStyle/>
                    <a:p>
                      <a:pPr marL="285750" indent="-285750">
                        <a:buFont typeface="Arial"/>
                        <a:buChar char="•"/>
                      </a:pPr>
                      <a:r>
                        <a:rPr lang="en-US" sz="1600" baseline="0" dirty="0" smtClean="0"/>
                        <a:t>Leaflets in airports, press releases and social media inform passengers of delays and cancellations</a:t>
                      </a:r>
                    </a:p>
                  </a:txBody>
                  <a:tcPr>
                    <a:solidFill>
                      <a:srgbClr val="1D2763">
                        <a:alpha val="30000"/>
                      </a:srgbClr>
                    </a:solidFill>
                  </a:tcPr>
                </a:tc>
              </a:tr>
            </a:tbl>
          </a:graphicData>
        </a:graphic>
      </p:graphicFrame>
    </p:spTree>
    <p:extLst>
      <p:ext uri="{BB962C8B-B14F-4D97-AF65-F5344CB8AC3E}">
        <p14:creationId xmlns:p14="http://schemas.microsoft.com/office/powerpoint/2010/main" val="194891799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3800" b="1" dirty="0">
                <a:solidFill>
                  <a:srgbClr val="1D2763"/>
                </a:solidFill>
              </a:rPr>
              <a:t>LAN Peru mechanics campaign – tactics</a:t>
            </a:r>
            <a:endParaRPr lang="en-US" sz="3800">
              <a:solidFill>
                <a:srgbClr val="1D2763"/>
              </a:solidFill>
            </a:endParaRPr>
          </a:p>
        </p:txBody>
      </p:sp>
      <p:sp>
        <p:nvSpPr>
          <p:cNvPr id="4" name="Footer Placeholder 3"/>
          <p:cNvSpPr>
            <a:spLocks noGrp="1"/>
          </p:cNvSpPr>
          <p:nvPr>
            <p:ph type="ftr" sz="quarter" idx="11"/>
          </p:nvPr>
        </p:nvSpPr>
        <p:spPr/>
        <p:txBody>
          <a:bodyPr/>
          <a:lstStyle/>
          <a:p>
            <a:r>
              <a:rPr lang="en-US"/>
              <a:t>ITF: DEVELOPING STRATEGIC CAMPAIGNS</a:t>
            </a:r>
          </a:p>
        </p:txBody>
      </p:sp>
      <p:sp>
        <p:nvSpPr>
          <p:cNvPr id="5" name="Slide Number Placeholder 4"/>
          <p:cNvSpPr>
            <a:spLocks noGrp="1"/>
          </p:cNvSpPr>
          <p:nvPr>
            <p:ph type="sldNum" sz="quarter" idx="12"/>
          </p:nvPr>
        </p:nvSpPr>
        <p:spPr/>
        <p:txBody>
          <a:bodyPr/>
          <a:lstStyle/>
          <a:p>
            <a:fld id="{E9CD726D-A8DA-1943-A225-BB9823A7FDC5}" type="slidenum">
              <a:rPr lang="en-US"/>
              <a:t>4</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609574389"/>
              </p:ext>
            </p:extLst>
          </p:nvPr>
        </p:nvGraphicFramePr>
        <p:xfrm>
          <a:off x="457201" y="1417638"/>
          <a:ext cx="8229600" cy="3028968"/>
        </p:xfrm>
        <a:graphic>
          <a:graphicData uri="http://schemas.openxmlformats.org/drawingml/2006/table">
            <a:tbl>
              <a:tblPr firstRow="1" bandRow="1">
                <a:tableStyleId>{3C2FFA5D-87B4-456A-9821-1D502468CF0F}</a:tableStyleId>
              </a:tblPr>
              <a:tblGrid>
                <a:gridCol w="1406138"/>
                <a:gridCol w="2200008"/>
                <a:gridCol w="2196019"/>
                <a:gridCol w="2427435"/>
              </a:tblGrid>
              <a:tr h="371484">
                <a:tc>
                  <a:txBody>
                    <a:bodyPr/>
                    <a:lstStyle/>
                    <a:p>
                      <a:r>
                        <a:rPr lang="en-US" sz="1600" dirty="0" smtClean="0"/>
                        <a:t>CEO</a:t>
                      </a:r>
                      <a:r>
                        <a:rPr lang="en-US" sz="1600" baseline="0" dirty="0" smtClean="0"/>
                        <a:t> of LATAM</a:t>
                      </a:r>
                      <a:endParaRPr lang="en-US" sz="1600" dirty="0"/>
                    </a:p>
                  </a:txBody>
                  <a:tcPr>
                    <a:solidFill>
                      <a:srgbClr val="1D2763"/>
                    </a:solidFill>
                  </a:tcPr>
                </a:tc>
                <a:tc>
                  <a:txBody>
                    <a:bodyPr/>
                    <a:lstStyle/>
                    <a:p>
                      <a:r>
                        <a:rPr lang="en-US" sz="1600" baseline="0" dirty="0" smtClean="0"/>
                        <a:t>May 2012 - April 2014</a:t>
                      </a:r>
                      <a:endParaRPr lang="en-US" sz="1600" dirty="0"/>
                    </a:p>
                  </a:txBody>
                  <a:tcPr>
                    <a:solidFill>
                      <a:srgbClr val="1D2763"/>
                    </a:solidFill>
                  </a:tcPr>
                </a:tc>
                <a:tc>
                  <a:txBody>
                    <a:bodyPr/>
                    <a:lstStyle/>
                    <a:p>
                      <a:r>
                        <a:rPr lang="en-US" sz="1600" dirty="0" smtClean="0"/>
                        <a:t>May 2014</a:t>
                      </a:r>
                      <a:endParaRPr lang="en-US" sz="1600" dirty="0"/>
                    </a:p>
                  </a:txBody>
                  <a:tcPr>
                    <a:solidFill>
                      <a:srgbClr val="1D2763"/>
                    </a:solidFill>
                  </a:tcPr>
                </a:tc>
                <a:tc>
                  <a:txBody>
                    <a:bodyPr/>
                    <a:lstStyle/>
                    <a:p>
                      <a:r>
                        <a:rPr lang="en-US" sz="1600" dirty="0" smtClean="0"/>
                        <a:t>June 2014</a:t>
                      </a:r>
                      <a:endParaRPr lang="en-US" sz="1600" dirty="0"/>
                    </a:p>
                  </a:txBody>
                  <a:tcPr>
                    <a:solidFill>
                      <a:srgbClr val="1D2763"/>
                    </a:solidFill>
                  </a:tcPr>
                </a:tc>
              </a:tr>
              <a:tr h="371484">
                <a:tc>
                  <a:txBody>
                    <a:bodyPr/>
                    <a:lstStyle/>
                    <a:p>
                      <a:endParaRPr lang="en-US" sz="1600" dirty="0"/>
                    </a:p>
                  </a:txBody>
                  <a:tcPr>
                    <a:solidFill>
                      <a:srgbClr val="1D2763">
                        <a:alpha val="40000"/>
                      </a:srgbClr>
                    </a:solidFill>
                  </a:tcPr>
                </a:tc>
                <a:tc>
                  <a:txBody>
                    <a:bodyPr/>
                    <a:lstStyle/>
                    <a:p>
                      <a:r>
                        <a:rPr lang="en-US" sz="1600" dirty="0" smtClean="0"/>
                        <a:t>Low</a:t>
                      </a:r>
                      <a:endParaRPr lang="en-US" sz="1600" dirty="0"/>
                    </a:p>
                  </a:txBody>
                  <a:tcPr>
                    <a:solidFill>
                      <a:srgbClr val="1D2763">
                        <a:alpha val="40000"/>
                      </a:srgbClr>
                    </a:solidFill>
                  </a:tcPr>
                </a:tc>
                <a:tc>
                  <a:txBody>
                    <a:bodyPr/>
                    <a:lstStyle/>
                    <a:p>
                      <a:r>
                        <a:rPr lang="en-US" sz="1600" dirty="0" smtClean="0"/>
                        <a:t>Medium</a:t>
                      </a:r>
                      <a:endParaRPr lang="en-US" sz="1600" dirty="0"/>
                    </a:p>
                  </a:txBody>
                  <a:tcPr>
                    <a:solidFill>
                      <a:srgbClr val="1D2763">
                        <a:alpha val="40000"/>
                      </a:srgbClr>
                    </a:solidFill>
                  </a:tcPr>
                </a:tc>
                <a:tc>
                  <a:txBody>
                    <a:bodyPr/>
                    <a:lstStyle/>
                    <a:p>
                      <a:r>
                        <a:rPr lang="en-US" sz="1600" dirty="0" smtClean="0"/>
                        <a:t>High Intensity</a:t>
                      </a:r>
                      <a:endParaRPr lang="en-US" sz="1600" dirty="0"/>
                    </a:p>
                  </a:txBody>
                  <a:tcPr>
                    <a:solidFill>
                      <a:srgbClr val="1D2763">
                        <a:alpha val="40000"/>
                      </a:srgbClr>
                    </a:solidFill>
                  </a:tcPr>
                </a:tc>
              </a:tr>
              <a:tr h="1586012">
                <a:tc>
                  <a:txBody>
                    <a:bodyPr/>
                    <a:lstStyle/>
                    <a:p>
                      <a:r>
                        <a:rPr lang="en-US" sz="1600" dirty="0" smtClean="0"/>
                        <a:t>Target:  LATAM</a:t>
                      </a:r>
                      <a:r>
                        <a:rPr lang="en-US" sz="1600" baseline="0" dirty="0" smtClean="0"/>
                        <a:t> CEO and Shareholders</a:t>
                      </a:r>
                      <a:endParaRPr lang="en-US" sz="1600" dirty="0"/>
                    </a:p>
                  </a:txBody>
                  <a:tcPr>
                    <a:solidFill>
                      <a:srgbClr val="1D2763">
                        <a:alpha val="10000"/>
                      </a:srgbClr>
                    </a:solidFill>
                  </a:tcPr>
                </a:tc>
                <a:tc>
                  <a:txBody>
                    <a:bodyPr/>
                    <a:lstStyle/>
                    <a:p>
                      <a:pPr marL="285750" marR="0" indent="-285750" algn="l" defTabSz="457200" rtl="0" eaLnBrk="1" fontAlgn="auto" latinLnBrk="0" hangingPunct="1">
                        <a:lnSpc>
                          <a:spcPct val="100000"/>
                        </a:lnSpc>
                        <a:spcBef>
                          <a:spcPts val="0"/>
                        </a:spcBef>
                        <a:spcAft>
                          <a:spcPts val="0"/>
                        </a:spcAft>
                        <a:buClrTx/>
                        <a:buSzTx/>
                        <a:buFont typeface="Arial"/>
                        <a:buChar char="•"/>
                        <a:tabLst/>
                        <a:defRPr/>
                      </a:pPr>
                      <a:r>
                        <a:rPr lang="en-US" sz="1600" dirty="0" smtClean="0"/>
                        <a:t>Letter to LATAM CEO from leaders of mechanics unions</a:t>
                      </a:r>
                      <a:r>
                        <a:rPr lang="en-US" sz="1600" baseline="0" dirty="0" smtClean="0"/>
                        <a:t> in South America</a:t>
                      </a:r>
                      <a:endParaRPr lang="en-US" sz="1600" dirty="0"/>
                    </a:p>
                  </a:txBody>
                  <a:tcPr>
                    <a:solidFill>
                      <a:srgbClr val="1D2763">
                        <a:alpha val="10000"/>
                      </a:srgbClr>
                    </a:solidFill>
                  </a:tcPr>
                </a:tc>
                <a:tc>
                  <a:txBody>
                    <a:bodyPr/>
                    <a:lstStyle/>
                    <a:p>
                      <a:pPr marL="285750" indent="-285750">
                        <a:buFont typeface="Arial"/>
                        <a:buChar char="•"/>
                      </a:pPr>
                      <a:r>
                        <a:rPr lang="en-US" sz="1600" dirty="0" smtClean="0"/>
                        <a:t>Banners,</a:t>
                      </a:r>
                      <a:r>
                        <a:rPr lang="en-US" sz="1600" baseline="0" dirty="0" smtClean="0"/>
                        <a:t> leaflets and media at annual shareholders meeting in Chile</a:t>
                      </a:r>
                    </a:p>
                    <a:p>
                      <a:pPr marL="285750" marR="0" indent="-285750" algn="l" defTabSz="457200" rtl="0" eaLnBrk="1" fontAlgn="auto" latinLnBrk="0" hangingPunct="1">
                        <a:lnSpc>
                          <a:spcPct val="100000"/>
                        </a:lnSpc>
                        <a:spcBef>
                          <a:spcPts val="0"/>
                        </a:spcBef>
                        <a:spcAft>
                          <a:spcPts val="0"/>
                        </a:spcAft>
                        <a:buClrTx/>
                        <a:buSzTx/>
                        <a:buFont typeface="Arial"/>
                        <a:buChar char="•"/>
                        <a:tabLst/>
                        <a:defRPr/>
                      </a:pPr>
                      <a:r>
                        <a:rPr lang="en-US" sz="1600" dirty="0" smtClean="0"/>
                        <a:t>Appeal</a:t>
                      </a:r>
                      <a:r>
                        <a:rPr lang="en-US" sz="1600" baseline="0" dirty="0" smtClean="0"/>
                        <a:t> to CEO from unions in all 7 countries before World Cup</a:t>
                      </a:r>
                      <a:endParaRPr lang="en-US" sz="1600" dirty="0" smtClean="0"/>
                    </a:p>
                    <a:p>
                      <a:pPr marL="285750" indent="-285750">
                        <a:buFont typeface="Arial"/>
                        <a:buChar char="•"/>
                      </a:pPr>
                      <a:endParaRPr lang="en-US" sz="1600" dirty="0"/>
                    </a:p>
                  </a:txBody>
                  <a:tcPr>
                    <a:solidFill>
                      <a:srgbClr val="1D2763">
                        <a:alpha val="10000"/>
                      </a:srgbClr>
                    </a:solidFill>
                  </a:tcPr>
                </a:tc>
                <a:tc>
                  <a:txBody>
                    <a:bodyPr/>
                    <a:lstStyle/>
                    <a:p>
                      <a:pPr marL="285750" indent="-285750">
                        <a:buFont typeface="Arial"/>
                        <a:buChar char="•"/>
                      </a:pPr>
                      <a:r>
                        <a:rPr lang="en-US" sz="1600" dirty="0" smtClean="0"/>
                        <a:t>Leaflets and protests at LATAM management meeting in Buenos Aires</a:t>
                      </a:r>
                      <a:endParaRPr lang="en-US" sz="1600" dirty="0"/>
                    </a:p>
                  </a:txBody>
                  <a:tcPr>
                    <a:solidFill>
                      <a:srgbClr val="1D2763">
                        <a:alpha val="10000"/>
                      </a:srgbClr>
                    </a:solidFill>
                  </a:tcPr>
                </a:tc>
              </a:tr>
            </a:tbl>
          </a:graphicData>
        </a:graphic>
      </p:graphicFrame>
    </p:spTree>
    <p:extLst>
      <p:ext uri="{BB962C8B-B14F-4D97-AF65-F5344CB8AC3E}">
        <p14:creationId xmlns:p14="http://schemas.microsoft.com/office/powerpoint/2010/main" val="8639144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6858000"/>
          </a:xfrm>
          <a:prstGeom prst="rect">
            <a:avLst/>
          </a:prstGeom>
          <a:solidFill>
            <a:srgbClr val="1D2763">
              <a:alpha val="10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pPr algn="l"/>
            <a:r>
              <a:rPr lang="en-GB" sz="3800" b="1" dirty="0">
                <a:solidFill>
                  <a:srgbClr val="1D2763"/>
                </a:solidFill>
              </a:rPr>
              <a:t>Activity: Creating a calendar</a:t>
            </a:r>
            <a:endParaRPr lang="en-US" sz="3800">
              <a:solidFill>
                <a:srgbClr val="1D2763"/>
              </a:solidFill>
            </a:endParaRPr>
          </a:p>
        </p:txBody>
      </p:sp>
      <p:sp>
        <p:nvSpPr>
          <p:cNvPr id="3" name="Content Placeholder 2"/>
          <p:cNvSpPr>
            <a:spLocks noGrp="1"/>
          </p:cNvSpPr>
          <p:nvPr>
            <p:ph idx="1"/>
          </p:nvPr>
        </p:nvSpPr>
        <p:spPr>
          <a:xfrm>
            <a:off x="457199" y="1624263"/>
            <a:ext cx="8097630" cy="4501900"/>
          </a:xfrm>
        </p:spPr>
        <p:txBody>
          <a:bodyPr>
            <a:normAutofit/>
          </a:bodyPr>
          <a:lstStyle/>
          <a:p>
            <a:pPr marL="0" indent="0">
              <a:buNone/>
            </a:pPr>
            <a:r>
              <a:rPr lang="en-GB" sz="2800" b="1" dirty="0">
                <a:solidFill>
                  <a:srgbClr val="1D2763"/>
                </a:solidFill>
                <a:cs typeface="Calibri"/>
              </a:rPr>
              <a:t>Aim: </a:t>
            </a:r>
            <a:r>
              <a:rPr lang="en-GB" sz="2800" dirty="0">
                <a:solidFill>
                  <a:srgbClr val="1D2763"/>
                </a:solidFill>
                <a:cs typeface="Calibri"/>
              </a:rPr>
              <a:t>Create a campaign calendar</a:t>
            </a:r>
          </a:p>
          <a:p>
            <a:pPr marL="0" indent="0">
              <a:buNone/>
            </a:pPr>
            <a:r>
              <a:rPr lang="en-GB" sz="2800" b="1" dirty="0">
                <a:solidFill>
                  <a:srgbClr val="1D2763"/>
                </a:solidFill>
                <a:cs typeface="Calibri"/>
              </a:rPr>
              <a:t>Tasks:	</a:t>
            </a:r>
            <a:r>
              <a:rPr lang="en-GB" sz="2800" b="1" dirty="0">
                <a:solidFill>
                  <a:srgbClr val="800080"/>
                </a:solidFill>
                <a:cs typeface="Calibri"/>
              </a:rPr>
              <a:t> </a:t>
            </a:r>
            <a:r>
              <a:rPr lang="en-GB" sz="2800" dirty="0">
                <a:cs typeface="Calibri"/>
              </a:rPr>
              <a:t>Select a facilitator </a:t>
            </a:r>
            <a:r>
              <a:rPr lang="en-GB" sz="2800">
                <a:cs typeface="Calibri"/>
              </a:rPr>
              <a:t>and timekeeper</a:t>
            </a:r>
            <a:endParaRPr lang="en-GB" sz="2800" dirty="0">
              <a:cs typeface="Calibri"/>
            </a:endParaRPr>
          </a:p>
          <a:p>
            <a:pPr marL="0" indent="0">
              <a:buNone/>
            </a:pPr>
            <a:endParaRPr lang="en-GB" sz="1400" dirty="0">
              <a:cs typeface="Calibri"/>
            </a:endParaRPr>
          </a:p>
          <a:p>
            <a:pPr marL="0" indent="0">
              <a:buNone/>
            </a:pPr>
            <a:r>
              <a:rPr lang="en-GB" sz="2800" dirty="0"/>
              <a:t>1) Decide the number of months</a:t>
            </a:r>
            <a:endParaRPr lang="en-US" sz="2800" dirty="0"/>
          </a:p>
          <a:p>
            <a:pPr marL="0" indent="0">
              <a:buNone/>
            </a:pPr>
            <a:r>
              <a:rPr lang="en-GB" sz="2800" dirty="0"/>
              <a:t>2) Fill in blank monthly calendar forms </a:t>
            </a:r>
            <a:endParaRPr lang="en-US" sz="2800" dirty="0"/>
          </a:p>
          <a:p>
            <a:pPr lvl="1" indent="-385763"/>
            <a:r>
              <a:rPr lang="en-GB" dirty="0"/>
              <a:t>Add holidays, major union events or ITF action days.  Include any fixed events important to your key targets and allies.</a:t>
            </a:r>
            <a:endParaRPr lang="en-US" dirty="0"/>
          </a:p>
          <a:p>
            <a:pPr marL="0" indent="0">
              <a:buNone/>
            </a:pPr>
            <a:r>
              <a:rPr lang="en-GB" sz="2800" dirty="0"/>
              <a:t>3) Review your </a:t>
            </a:r>
            <a:r>
              <a:rPr lang="en-US" sz="2800" dirty="0"/>
              <a:t>“</a:t>
            </a:r>
            <a:r>
              <a:rPr lang="en-GB" sz="2800" dirty="0"/>
              <a:t>tactics chart</a:t>
            </a:r>
            <a:r>
              <a:rPr lang="en-US" sz="2800" dirty="0"/>
              <a:t>”</a:t>
            </a:r>
            <a:r>
              <a:rPr lang="en-GB" sz="2800" dirty="0"/>
              <a:t>.</a:t>
            </a:r>
            <a:endParaRPr lang="en-US" sz="2800" dirty="0"/>
          </a:p>
        </p:txBody>
      </p:sp>
      <p:sp>
        <p:nvSpPr>
          <p:cNvPr id="5" name="Footer Placeholder 4"/>
          <p:cNvSpPr>
            <a:spLocks noGrp="1"/>
          </p:cNvSpPr>
          <p:nvPr>
            <p:ph type="ftr" sz="quarter" idx="11"/>
          </p:nvPr>
        </p:nvSpPr>
        <p:spPr/>
        <p:txBody>
          <a:bodyPr/>
          <a:lstStyle/>
          <a:p>
            <a:r>
              <a:rPr lang="en-US"/>
              <a:t>ITF: DEVELOPING STRATEGIC CAMPAIGNS</a:t>
            </a:r>
          </a:p>
        </p:txBody>
      </p:sp>
      <p:sp>
        <p:nvSpPr>
          <p:cNvPr id="4" name="Slide Number Placeholder 3"/>
          <p:cNvSpPr>
            <a:spLocks noGrp="1"/>
          </p:cNvSpPr>
          <p:nvPr>
            <p:ph type="sldNum" sz="quarter" idx="12"/>
          </p:nvPr>
        </p:nvSpPr>
        <p:spPr/>
        <p:txBody>
          <a:bodyPr/>
          <a:lstStyle/>
          <a:p>
            <a:fld id="{E9CD726D-A8DA-1943-A225-BB9823A7FDC5}" type="slidenum">
              <a:rPr lang="en-US"/>
              <a:t>5</a:t>
            </a:fld>
            <a:endParaRPr lang="en-US"/>
          </a:p>
        </p:txBody>
      </p:sp>
    </p:spTree>
    <p:extLst>
      <p:ext uri="{BB962C8B-B14F-4D97-AF65-F5344CB8AC3E}">
        <p14:creationId xmlns:p14="http://schemas.microsoft.com/office/powerpoint/2010/main" val="190044203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1D2763">
              <a:alpha val="10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Footer Placeholder 3"/>
          <p:cNvSpPr>
            <a:spLocks noGrp="1"/>
          </p:cNvSpPr>
          <p:nvPr>
            <p:ph type="ftr" sz="quarter" idx="11"/>
          </p:nvPr>
        </p:nvSpPr>
        <p:spPr/>
        <p:txBody>
          <a:bodyPr/>
          <a:lstStyle/>
          <a:p>
            <a:r>
              <a:rPr lang="en-US"/>
              <a:t>ITF: DEVELOPING STRATEGIC CAMPAIGNS</a:t>
            </a:r>
          </a:p>
        </p:txBody>
      </p:sp>
      <p:sp>
        <p:nvSpPr>
          <p:cNvPr id="3" name="Slide Number Placeholder 2"/>
          <p:cNvSpPr>
            <a:spLocks noGrp="1"/>
          </p:cNvSpPr>
          <p:nvPr>
            <p:ph type="sldNum" sz="quarter" idx="12"/>
          </p:nvPr>
        </p:nvSpPr>
        <p:spPr/>
        <p:txBody>
          <a:bodyPr/>
          <a:lstStyle/>
          <a:p>
            <a:fld id="{E9CD726D-A8DA-1943-A225-BB9823A7FDC5}" type="slidenum">
              <a:rPr lang="en-US"/>
              <a:t>6</a:t>
            </a:fld>
            <a:endParaRPr lang="en-US"/>
          </a:p>
        </p:txBody>
      </p:sp>
      <p:sp>
        <p:nvSpPr>
          <p:cNvPr id="6" name="Content Placeholder 5"/>
          <p:cNvSpPr>
            <a:spLocks noGrp="1"/>
          </p:cNvSpPr>
          <p:nvPr>
            <p:ph idx="1"/>
          </p:nvPr>
        </p:nvSpPr>
        <p:spPr>
          <a:xfrm>
            <a:off x="457200" y="559620"/>
            <a:ext cx="8229600" cy="4525963"/>
          </a:xfrm>
        </p:spPr>
        <p:txBody>
          <a:bodyPr>
            <a:noAutofit/>
          </a:bodyPr>
          <a:lstStyle/>
          <a:p>
            <a:pPr marL="0" indent="0">
              <a:buNone/>
            </a:pPr>
            <a:r>
              <a:rPr lang="en-GB" sz="2800" dirty="0"/>
              <a:t>4) For each tactic:</a:t>
            </a:r>
            <a:endParaRPr lang="en-US" sz="2800" dirty="0"/>
          </a:p>
          <a:p>
            <a:pPr marL="857250" lvl="1" indent="-457200"/>
            <a:r>
              <a:rPr lang="en-GB" dirty="0"/>
              <a:t>Decide one person who will be responsible for coordinating the tactic. Others can assist.</a:t>
            </a:r>
            <a:endParaRPr lang="en-US" dirty="0"/>
          </a:p>
          <a:p>
            <a:pPr marL="857250" lvl="1" indent="-457200"/>
            <a:r>
              <a:rPr lang="en-GB" dirty="0"/>
              <a:t>Write down each task on a separate post-it, and identify who is responsible for the task.</a:t>
            </a:r>
            <a:endParaRPr lang="en-US" dirty="0"/>
          </a:p>
          <a:p>
            <a:pPr marL="0" indent="0">
              <a:buNone/>
            </a:pPr>
            <a:endParaRPr lang="en-US" sz="1400" dirty="0"/>
          </a:p>
          <a:p>
            <a:pPr marL="357188" indent="-357188">
              <a:buNone/>
            </a:pPr>
            <a:r>
              <a:rPr lang="en-GB" sz="2800" dirty="0"/>
              <a:t>5) Place the post-its on the calendar, creating a realistic timeframe. </a:t>
            </a:r>
          </a:p>
          <a:p>
            <a:pPr marL="0" indent="0">
              <a:buNone/>
            </a:pPr>
            <a:endParaRPr lang="en-US" sz="1400" dirty="0"/>
          </a:p>
          <a:p>
            <a:pPr marL="0" indent="0">
              <a:buNone/>
            </a:pPr>
            <a:r>
              <a:rPr lang="en-GB" sz="2800" dirty="0"/>
              <a:t>6) Continue until you have finished your calendar.</a:t>
            </a:r>
            <a:endParaRPr lang="en-US" sz="2800" dirty="0"/>
          </a:p>
          <a:p>
            <a:endParaRPr lang="en-US" sz="2800"/>
          </a:p>
        </p:txBody>
      </p:sp>
    </p:spTree>
    <p:extLst>
      <p:ext uri="{BB962C8B-B14F-4D97-AF65-F5344CB8AC3E}">
        <p14:creationId xmlns:p14="http://schemas.microsoft.com/office/powerpoint/2010/main" val="98068917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6858000"/>
          </a:xfrm>
          <a:prstGeom prst="rect">
            <a:avLst/>
          </a:prstGeom>
          <a:solidFill>
            <a:srgbClr val="1D2763">
              <a:alpha val="10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274637"/>
            <a:ext cx="8229600" cy="1257557"/>
          </a:xfrm>
        </p:spPr>
        <p:txBody>
          <a:bodyPr>
            <a:normAutofit/>
          </a:bodyPr>
          <a:lstStyle/>
          <a:p>
            <a:pPr algn="l"/>
            <a:r>
              <a:rPr lang="en-US" sz="3800" b="1" dirty="0">
                <a:solidFill>
                  <a:srgbClr val="1D2763"/>
                </a:solidFill>
              </a:rPr>
              <a:t>Activity: Sample Post-its</a:t>
            </a:r>
            <a:endParaRPr lang="en-US" sz="3800" b="1">
              <a:solidFill>
                <a:srgbClr val="1D2763"/>
              </a:solidFill>
            </a:endParaRPr>
          </a:p>
        </p:txBody>
      </p:sp>
      <p:sp>
        <p:nvSpPr>
          <p:cNvPr id="4" name="Footer Placeholder 3"/>
          <p:cNvSpPr>
            <a:spLocks noGrp="1"/>
          </p:cNvSpPr>
          <p:nvPr>
            <p:ph type="ftr" sz="quarter" idx="11"/>
          </p:nvPr>
        </p:nvSpPr>
        <p:spPr/>
        <p:txBody>
          <a:bodyPr/>
          <a:lstStyle/>
          <a:p>
            <a:r>
              <a:rPr lang="en-US"/>
              <a:t>ITF: DEVELOPING STRATEGIC CAMPAIGNS</a:t>
            </a:r>
          </a:p>
        </p:txBody>
      </p:sp>
      <p:sp>
        <p:nvSpPr>
          <p:cNvPr id="7" name="Slide Number Placeholder 6"/>
          <p:cNvSpPr>
            <a:spLocks noGrp="1"/>
          </p:cNvSpPr>
          <p:nvPr>
            <p:ph type="sldNum" sz="quarter" idx="12"/>
          </p:nvPr>
        </p:nvSpPr>
        <p:spPr/>
        <p:txBody>
          <a:bodyPr/>
          <a:lstStyle/>
          <a:p>
            <a:fld id="{E9CD726D-A8DA-1943-A225-BB9823A7FDC5}" type="slidenum">
              <a:rPr lang="en-US"/>
              <a:t>7</a:t>
            </a:fld>
            <a:endParaRPr lang="en-US"/>
          </a:p>
        </p:txBody>
      </p:sp>
      <p:sp>
        <p:nvSpPr>
          <p:cNvPr id="8" name="Content Placeholder 7"/>
          <p:cNvSpPr>
            <a:spLocks noGrp="1"/>
          </p:cNvSpPr>
          <p:nvPr>
            <p:ph idx="1"/>
          </p:nvPr>
        </p:nvSpPr>
        <p:spPr>
          <a:xfrm>
            <a:off x="866883" y="2020531"/>
            <a:ext cx="3213510" cy="3119284"/>
          </a:xfrm>
          <a:solidFill>
            <a:srgbClr val="E3E653"/>
          </a:solidFill>
          <a:effectLst>
            <a:outerShdw blurRad="111125" dist="38100" dir="2700000" sx="102000" sy="102000" algn="tl" rotWithShape="0">
              <a:srgbClr val="000000">
                <a:alpha val="20000"/>
              </a:srgbClr>
            </a:outerShdw>
          </a:effectLst>
        </p:spPr>
        <p:txBody>
          <a:bodyPr>
            <a:normAutofit/>
          </a:bodyPr>
          <a:lstStyle/>
          <a:p>
            <a:pPr marL="0" indent="0">
              <a:buNone/>
            </a:pPr>
            <a:r>
              <a:rPr lang="en-US" sz="2600">
                <a:latin typeface="Handwriting - Dakota"/>
                <a:cs typeface="Handwriting - Dakota"/>
              </a:rPr>
              <a:t>Task: Recruit people to leaflet sports event</a:t>
            </a:r>
          </a:p>
          <a:p>
            <a:pPr marL="0" indent="0">
              <a:buNone/>
            </a:pPr>
            <a:endParaRPr lang="en-US" sz="2600">
              <a:latin typeface="Handwriting - Dakota"/>
              <a:cs typeface="Handwriting - Dakota"/>
            </a:endParaRPr>
          </a:p>
          <a:p>
            <a:pPr marL="0" indent="0">
              <a:buNone/>
            </a:pPr>
            <a:r>
              <a:rPr lang="en-US" sz="1400">
                <a:latin typeface="Handwriting - Dakota"/>
                <a:cs typeface="Handwriting - Dakota"/>
              </a:rPr>
              <a:t>Responsible for task</a:t>
            </a:r>
          </a:p>
          <a:p>
            <a:pPr marL="0" indent="0">
              <a:buNone/>
            </a:pPr>
            <a:endParaRPr lang="en-US" sz="1400">
              <a:latin typeface="Handwriting - Dakota"/>
              <a:cs typeface="Handwriting - Dakota"/>
            </a:endParaRPr>
          </a:p>
          <a:p>
            <a:pPr marL="0" indent="0">
              <a:buNone/>
            </a:pPr>
            <a:r>
              <a:rPr lang="en-US" sz="1400">
                <a:latin typeface="Handwriting - Dakota"/>
                <a:cs typeface="Handwriting - Dakota"/>
              </a:rPr>
              <a:t>Coordinator of event/tactic</a:t>
            </a:r>
          </a:p>
        </p:txBody>
      </p:sp>
      <p:sp>
        <p:nvSpPr>
          <p:cNvPr id="9" name="Content Placeholder 7"/>
          <p:cNvSpPr txBox="1">
            <a:spLocks/>
          </p:cNvSpPr>
          <p:nvPr/>
        </p:nvSpPr>
        <p:spPr>
          <a:xfrm>
            <a:off x="4946445" y="2020531"/>
            <a:ext cx="3213510" cy="3119284"/>
          </a:xfrm>
          <a:prstGeom prst="rect">
            <a:avLst/>
          </a:prstGeom>
          <a:solidFill>
            <a:srgbClr val="E3E653"/>
          </a:solidFill>
          <a:effectLst>
            <a:outerShdw blurRad="111125" dist="38100" dir="2700000" sx="102000" sy="102000" algn="tl" rotWithShape="0">
              <a:srgbClr val="000000">
                <a:alpha val="20000"/>
              </a:srgbClr>
            </a:outerShdw>
          </a:effectLst>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2600">
                <a:latin typeface="Handwriting - Dakota"/>
                <a:cs typeface="Handwriting - Dakota"/>
              </a:rPr>
              <a:t>Task: Write and print leaflet for sports event</a:t>
            </a:r>
          </a:p>
          <a:p>
            <a:pPr marL="0" indent="0">
              <a:buFont typeface="Arial"/>
              <a:buNone/>
            </a:pPr>
            <a:endParaRPr lang="en-US" sz="2600">
              <a:latin typeface="Handwriting - Dakota"/>
              <a:cs typeface="Handwriting - Dakota"/>
            </a:endParaRPr>
          </a:p>
          <a:p>
            <a:pPr marL="0" indent="0">
              <a:buFont typeface="Arial"/>
              <a:buNone/>
            </a:pPr>
            <a:r>
              <a:rPr lang="en-US" sz="1400">
                <a:latin typeface="Handwriting - Dakota"/>
                <a:cs typeface="Handwriting - Dakota"/>
              </a:rPr>
              <a:t>Responsible for task</a:t>
            </a:r>
          </a:p>
          <a:p>
            <a:pPr marL="0" indent="0">
              <a:buFont typeface="Arial"/>
              <a:buNone/>
            </a:pPr>
            <a:endParaRPr lang="en-US" sz="1400">
              <a:latin typeface="Handwriting - Dakota"/>
              <a:cs typeface="Handwriting - Dakota"/>
            </a:endParaRPr>
          </a:p>
          <a:p>
            <a:pPr marL="0" indent="0">
              <a:buFont typeface="Arial"/>
              <a:buNone/>
            </a:pPr>
            <a:r>
              <a:rPr lang="en-US" sz="1400">
                <a:latin typeface="Handwriting - Dakota"/>
                <a:cs typeface="Handwriting - Dakota"/>
              </a:rPr>
              <a:t>Coordinator of event/tactic</a:t>
            </a:r>
          </a:p>
        </p:txBody>
      </p:sp>
      <p:cxnSp>
        <p:nvCxnSpPr>
          <p:cNvPr id="5" name="Straight Connector 4"/>
          <p:cNvCxnSpPr/>
          <p:nvPr/>
        </p:nvCxnSpPr>
        <p:spPr>
          <a:xfrm>
            <a:off x="981365" y="4248728"/>
            <a:ext cx="2817090" cy="11546"/>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10" name="Straight Connector 9"/>
          <p:cNvCxnSpPr/>
          <p:nvPr/>
        </p:nvCxnSpPr>
        <p:spPr>
          <a:xfrm>
            <a:off x="981365" y="4909126"/>
            <a:ext cx="2817090" cy="11546"/>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a:off x="5063840" y="4260272"/>
            <a:ext cx="2817090" cy="11546"/>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a:off x="5063840" y="4920670"/>
            <a:ext cx="2817090" cy="11546"/>
          </a:xfrm>
          <a:prstGeom prst="line">
            <a:avLst/>
          </a:prstGeom>
          <a:ln>
            <a:prstDash val="dash"/>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49523544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6858000"/>
          </a:xfrm>
          <a:prstGeom prst="rect">
            <a:avLst/>
          </a:prstGeom>
          <a:solidFill>
            <a:srgbClr val="1D2763">
              <a:alpha val="10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Footer Placeholder 3"/>
          <p:cNvSpPr>
            <a:spLocks noGrp="1"/>
          </p:cNvSpPr>
          <p:nvPr>
            <p:ph type="ftr" sz="quarter" idx="11"/>
          </p:nvPr>
        </p:nvSpPr>
        <p:spPr/>
        <p:txBody>
          <a:bodyPr/>
          <a:lstStyle/>
          <a:p>
            <a:r>
              <a:rPr lang="en-US"/>
              <a:t>ITF: DEVELOPING STRATEGIC CAMPAIGNS</a:t>
            </a:r>
          </a:p>
        </p:txBody>
      </p:sp>
      <p:sp>
        <p:nvSpPr>
          <p:cNvPr id="5" name="Slide Number Placeholder 4"/>
          <p:cNvSpPr>
            <a:spLocks noGrp="1"/>
          </p:cNvSpPr>
          <p:nvPr>
            <p:ph type="sldNum" sz="quarter" idx="12"/>
          </p:nvPr>
        </p:nvSpPr>
        <p:spPr/>
        <p:txBody>
          <a:bodyPr/>
          <a:lstStyle/>
          <a:p>
            <a:fld id="{E9CD726D-A8DA-1943-A225-BB9823A7FDC5}" type="slidenum">
              <a:rPr lang="en-US"/>
              <a:t>8</a:t>
            </a:fld>
            <a:endParaRPr lang="en-US"/>
          </a:p>
        </p:txBody>
      </p:sp>
      <p:graphicFrame>
        <p:nvGraphicFramePr>
          <p:cNvPr id="9" name="Table 8"/>
          <p:cNvGraphicFramePr>
            <a:graphicFrameLocks noGrp="1"/>
          </p:cNvGraphicFramePr>
          <p:nvPr>
            <p:extLst>
              <p:ext uri="{D42A27DB-BD31-4B8C-83A1-F6EECF244321}">
                <p14:modId xmlns:p14="http://schemas.microsoft.com/office/powerpoint/2010/main" val="784651745"/>
              </p:ext>
            </p:extLst>
          </p:nvPr>
        </p:nvGraphicFramePr>
        <p:xfrm>
          <a:off x="483422" y="643193"/>
          <a:ext cx="8203377" cy="5425440"/>
        </p:xfrm>
        <a:graphic>
          <a:graphicData uri="http://schemas.openxmlformats.org/drawingml/2006/table">
            <a:tbl>
              <a:tblPr firstRow="1" bandRow="1">
                <a:tableStyleId>{5C22544A-7EE6-4342-B048-85BDC9FD1C3A}</a:tableStyleId>
              </a:tblPr>
              <a:tblGrid>
                <a:gridCol w="1171911"/>
                <a:gridCol w="1171911"/>
                <a:gridCol w="1171911"/>
                <a:gridCol w="1171911"/>
                <a:gridCol w="1171911"/>
                <a:gridCol w="1171911"/>
                <a:gridCol w="1171911"/>
              </a:tblGrid>
              <a:tr h="370840">
                <a:tc>
                  <a:txBody>
                    <a:bodyPr/>
                    <a:lstStyle/>
                    <a:p>
                      <a:r>
                        <a:rPr lang="en-US" sz="1600"/>
                        <a:t>Sunday</a:t>
                      </a:r>
                    </a:p>
                  </a:txBody>
                  <a:tcPr>
                    <a:solidFill>
                      <a:srgbClr val="1D2763"/>
                    </a:solidFill>
                  </a:tcPr>
                </a:tc>
                <a:tc>
                  <a:txBody>
                    <a:bodyPr/>
                    <a:lstStyle/>
                    <a:p>
                      <a:r>
                        <a:rPr lang="en-US" sz="1600"/>
                        <a:t>Monday</a:t>
                      </a:r>
                    </a:p>
                  </a:txBody>
                  <a:tcPr>
                    <a:solidFill>
                      <a:srgbClr val="1D2763"/>
                    </a:solidFill>
                  </a:tcPr>
                </a:tc>
                <a:tc>
                  <a:txBody>
                    <a:bodyPr/>
                    <a:lstStyle/>
                    <a:p>
                      <a:r>
                        <a:rPr lang="en-US" sz="1600"/>
                        <a:t>Tuesday</a:t>
                      </a:r>
                    </a:p>
                  </a:txBody>
                  <a:tcPr>
                    <a:solidFill>
                      <a:srgbClr val="1D2763"/>
                    </a:solidFill>
                  </a:tcPr>
                </a:tc>
                <a:tc>
                  <a:txBody>
                    <a:bodyPr/>
                    <a:lstStyle/>
                    <a:p>
                      <a:r>
                        <a:rPr lang="en-US" sz="1600"/>
                        <a:t>Wednesday</a:t>
                      </a:r>
                    </a:p>
                  </a:txBody>
                  <a:tcPr>
                    <a:solidFill>
                      <a:srgbClr val="1D2763"/>
                    </a:solidFill>
                  </a:tcPr>
                </a:tc>
                <a:tc>
                  <a:txBody>
                    <a:bodyPr/>
                    <a:lstStyle/>
                    <a:p>
                      <a:r>
                        <a:rPr lang="en-US" sz="1600"/>
                        <a:t>Thursday</a:t>
                      </a:r>
                    </a:p>
                  </a:txBody>
                  <a:tcPr>
                    <a:solidFill>
                      <a:srgbClr val="1D2763"/>
                    </a:solidFill>
                  </a:tcPr>
                </a:tc>
                <a:tc>
                  <a:txBody>
                    <a:bodyPr/>
                    <a:lstStyle/>
                    <a:p>
                      <a:r>
                        <a:rPr lang="en-US" sz="1600"/>
                        <a:t>Friday</a:t>
                      </a:r>
                    </a:p>
                  </a:txBody>
                  <a:tcPr>
                    <a:solidFill>
                      <a:srgbClr val="1D2763"/>
                    </a:solidFill>
                  </a:tcPr>
                </a:tc>
                <a:tc>
                  <a:txBody>
                    <a:bodyPr/>
                    <a:lstStyle/>
                    <a:p>
                      <a:r>
                        <a:rPr lang="en-US" sz="1600"/>
                        <a:t>Saturday</a:t>
                      </a:r>
                    </a:p>
                  </a:txBody>
                  <a:tcPr>
                    <a:solidFill>
                      <a:srgbClr val="1D2763"/>
                    </a:solidFill>
                  </a:tcPr>
                </a:tc>
              </a:tr>
              <a:tr h="370840">
                <a:tc>
                  <a:txBody>
                    <a:bodyPr/>
                    <a:lstStyle/>
                    <a:p>
                      <a:endParaRPr lang="en-US"/>
                    </a:p>
                  </a:txBody>
                  <a:tcPr>
                    <a:solidFill>
                      <a:srgbClr val="1D2763">
                        <a:alpha val="30000"/>
                      </a:srgbClr>
                    </a:solidFill>
                  </a:tcPr>
                </a:tc>
                <a:tc>
                  <a:txBody>
                    <a:bodyPr/>
                    <a:lstStyle/>
                    <a:p>
                      <a:endParaRPr lang="en-US"/>
                    </a:p>
                  </a:txBody>
                  <a:tcPr>
                    <a:solidFill>
                      <a:srgbClr val="1D2763">
                        <a:alpha val="30000"/>
                      </a:srgbClr>
                    </a:solidFill>
                  </a:tcPr>
                </a:tc>
                <a:tc>
                  <a:txBody>
                    <a:bodyPr/>
                    <a:lstStyle/>
                    <a:p>
                      <a:endParaRPr lang="en-US"/>
                    </a:p>
                  </a:txBody>
                  <a:tcPr>
                    <a:solidFill>
                      <a:srgbClr val="1D2763">
                        <a:alpha val="30000"/>
                      </a:srgbClr>
                    </a:solidFill>
                  </a:tcPr>
                </a:tc>
                <a:tc>
                  <a:txBody>
                    <a:bodyPr/>
                    <a:lstStyle/>
                    <a:p>
                      <a:endParaRPr lang="en-US"/>
                    </a:p>
                  </a:txBody>
                  <a:tcPr>
                    <a:solidFill>
                      <a:srgbClr val="1D2763">
                        <a:alpha val="30000"/>
                      </a:srgbClr>
                    </a:solidFill>
                  </a:tcPr>
                </a:tc>
                <a:tc>
                  <a:txBody>
                    <a:bodyPr/>
                    <a:lstStyle/>
                    <a:p>
                      <a:endParaRPr lang="en-US"/>
                    </a:p>
                  </a:txBody>
                  <a:tcPr>
                    <a:solidFill>
                      <a:srgbClr val="1D2763">
                        <a:alpha val="30000"/>
                      </a:srgbClr>
                    </a:solidFill>
                  </a:tcPr>
                </a:tc>
                <a:tc>
                  <a:txBody>
                    <a:bodyPr/>
                    <a:lstStyle/>
                    <a:p>
                      <a:endParaRPr lang="en-US"/>
                    </a:p>
                  </a:txBody>
                  <a:tcPr>
                    <a:solidFill>
                      <a:srgbClr val="1D2763">
                        <a:alpha val="30000"/>
                      </a:srgbClr>
                    </a:solidFill>
                  </a:tcPr>
                </a:tc>
                <a:tc>
                  <a:txBody>
                    <a:bodyPr/>
                    <a:lstStyle/>
                    <a:p>
                      <a:endParaRPr lang="en-US"/>
                    </a:p>
                  </a:txBody>
                  <a:tcPr>
                    <a:solidFill>
                      <a:srgbClr val="1D2763">
                        <a:alpha val="30000"/>
                      </a:srgbClr>
                    </a:solidFill>
                  </a:tcPr>
                </a:tc>
              </a:tr>
              <a:tr h="370840">
                <a:tc>
                  <a:txBody>
                    <a:bodyPr/>
                    <a:lstStyle/>
                    <a:p>
                      <a:endParaRPr lang="en-US"/>
                    </a:p>
                    <a:p>
                      <a:endParaRPr lang="en-US"/>
                    </a:p>
                  </a:txBody>
                  <a:tcPr>
                    <a:solidFill>
                      <a:srgbClr val="1D2763">
                        <a:alpha val="10000"/>
                      </a:srgbClr>
                    </a:solidFill>
                  </a:tcPr>
                </a:tc>
                <a:tc>
                  <a:txBody>
                    <a:bodyPr/>
                    <a:lstStyle/>
                    <a:p>
                      <a:endParaRPr lang="en-US"/>
                    </a:p>
                  </a:txBody>
                  <a:tcPr>
                    <a:solidFill>
                      <a:srgbClr val="1D2763">
                        <a:alpha val="10000"/>
                      </a:srgbClr>
                    </a:solidFill>
                  </a:tcPr>
                </a:tc>
                <a:tc>
                  <a:txBody>
                    <a:bodyPr/>
                    <a:lstStyle/>
                    <a:p>
                      <a:endParaRPr lang="en-US"/>
                    </a:p>
                  </a:txBody>
                  <a:tcPr>
                    <a:solidFill>
                      <a:srgbClr val="1D2763">
                        <a:alpha val="10000"/>
                      </a:srgbClr>
                    </a:solidFill>
                  </a:tcPr>
                </a:tc>
                <a:tc>
                  <a:txBody>
                    <a:bodyPr/>
                    <a:lstStyle/>
                    <a:p>
                      <a:endParaRPr lang="en-US"/>
                    </a:p>
                  </a:txBody>
                  <a:tcPr>
                    <a:solidFill>
                      <a:srgbClr val="1D2763">
                        <a:alpha val="10000"/>
                      </a:srgbClr>
                    </a:solidFill>
                  </a:tcPr>
                </a:tc>
                <a:tc>
                  <a:txBody>
                    <a:bodyPr/>
                    <a:lstStyle/>
                    <a:p>
                      <a:endParaRPr lang="en-US"/>
                    </a:p>
                  </a:txBody>
                  <a:tcPr>
                    <a:solidFill>
                      <a:srgbClr val="1D2763">
                        <a:alpha val="10000"/>
                      </a:srgbClr>
                    </a:solidFill>
                  </a:tcPr>
                </a:tc>
                <a:tc>
                  <a:txBody>
                    <a:bodyPr/>
                    <a:lstStyle/>
                    <a:p>
                      <a:endParaRPr lang="en-US"/>
                    </a:p>
                  </a:txBody>
                  <a:tcPr>
                    <a:solidFill>
                      <a:srgbClr val="1D2763">
                        <a:alpha val="10000"/>
                      </a:srgbClr>
                    </a:solidFill>
                  </a:tcPr>
                </a:tc>
                <a:tc>
                  <a:txBody>
                    <a:bodyPr/>
                    <a:lstStyle/>
                    <a:p>
                      <a:endParaRPr lang="en-US"/>
                    </a:p>
                  </a:txBody>
                  <a:tcPr>
                    <a:solidFill>
                      <a:srgbClr val="1D2763">
                        <a:alpha val="10000"/>
                      </a:srgbClr>
                    </a:solidFill>
                  </a:tcPr>
                </a:tc>
              </a:tr>
              <a:tr h="370840">
                <a:tc>
                  <a:txBody>
                    <a:bodyPr/>
                    <a:lstStyle/>
                    <a:p>
                      <a:endParaRPr lang="en-US"/>
                    </a:p>
                  </a:txBody>
                  <a:tcPr>
                    <a:solidFill>
                      <a:srgbClr val="1D2763">
                        <a:alpha val="30000"/>
                      </a:srgbClr>
                    </a:solidFill>
                  </a:tcPr>
                </a:tc>
                <a:tc>
                  <a:txBody>
                    <a:bodyPr/>
                    <a:lstStyle/>
                    <a:p>
                      <a:endParaRPr lang="en-US"/>
                    </a:p>
                  </a:txBody>
                  <a:tcPr>
                    <a:solidFill>
                      <a:srgbClr val="1D2763">
                        <a:alpha val="30000"/>
                      </a:srgbClr>
                    </a:solidFill>
                  </a:tcPr>
                </a:tc>
                <a:tc>
                  <a:txBody>
                    <a:bodyPr/>
                    <a:lstStyle/>
                    <a:p>
                      <a:endParaRPr lang="en-US"/>
                    </a:p>
                  </a:txBody>
                  <a:tcPr>
                    <a:solidFill>
                      <a:srgbClr val="1D2763">
                        <a:alpha val="30000"/>
                      </a:srgbClr>
                    </a:solidFill>
                  </a:tcPr>
                </a:tc>
                <a:tc>
                  <a:txBody>
                    <a:bodyPr/>
                    <a:lstStyle/>
                    <a:p>
                      <a:endParaRPr lang="en-US"/>
                    </a:p>
                  </a:txBody>
                  <a:tcPr>
                    <a:solidFill>
                      <a:srgbClr val="1D2763">
                        <a:alpha val="30000"/>
                      </a:srgbClr>
                    </a:solidFill>
                  </a:tcPr>
                </a:tc>
                <a:tc>
                  <a:txBody>
                    <a:bodyPr/>
                    <a:lstStyle/>
                    <a:p>
                      <a:endParaRPr lang="en-US"/>
                    </a:p>
                  </a:txBody>
                  <a:tcPr>
                    <a:solidFill>
                      <a:srgbClr val="1D2763">
                        <a:alpha val="30000"/>
                      </a:srgbClr>
                    </a:solidFill>
                  </a:tcPr>
                </a:tc>
                <a:tc>
                  <a:txBody>
                    <a:bodyPr/>
                    <a:lstStyle/>
                    <a:p>
                      <a:endParaRPr lang="en-US"/>
                    </a:p>
                  </a:txBody>
                  <a:tcPr>
                    <a:solidFill>
                      <a:srgbClr val="1D2763">
                        <a:alpha val="30000"/>
                      </a:srgbClr>
                    </a:solidFill>
                  </a:tcPr>
                </a:tc>
                <a:tc>
                  <a:txBody>
                    <a:bodyPr/>
                    <a:lstStyle/>
                    <a:p>
                      <a:endParaRPr lang="en-US"/>
                    </a:p>
                  </a:txBody>
                  <a:tcPr>
                    <a:solidFill>
                      <a:srgbClr val="1D2763">
                        <a:alpha val="30000"/>
                      </a:srgbClr>
                    </a:solidFill>
                  </a:tcPr>
                </a:tc>
              </a:tr>
              <a:tr h="370840">
                <a:tc>
                  <a:txBody>
                    <a:bodyPr/>
                    <a:lstStyle/>
                    <a:p>
                      <a:endParaRPr lang="en-US"/>
                    </a:p>
                    <a:p>
                      <a:endParaRPr lang="en-US"/>
                    </a:p>
                  </a:txBody>
                  <a:tcPr>
                    <a:solidFill>
                      <a:srgbClr val="1D2763">
                        <a:alpha val="10000"/>
                      </a:srgbClr>
                    </a:solidFill>
                  </a:tcPr>
                </a:tc>
                <a:tc>
                  <a:txBody>
                    <a:bodyPr/>
                    <a:lstStyle/>
                    <a:p>
                      <a:endParaRPr lang="en-US"/>
                    </a:p>
                  </a:txBody>
                  <a:tcPr>
                    <a:solidFill>
                      <a:srgbClr val="1D2763">
                        <a:alpha val="10000"/>
                      </a:srgbClr>
                    </a:solidFill>
                  </a:tcPr>
                </a:tc>
                <a:tc>
                  <a:txBody>
                    <a:bodyPr/>
                    <a:lstStyle/>
                    <a:p>
                      <a:endParaRPr lang="en-US"/>
                    </a:p>
                  </a:txBody>
                  <a:tcPr>
                    <a:solidFill>
                      <a:srgbClr val="1D2763">
                        <a:alpha val="10000"/>
                      </a:srgbClr>
                    </a:solidFill>
                  </a:tcPr>
                </a:tc>
                <a:tc>
                  <a:txBody>
                    <a:bodyPr/>
                    <a:lstStyle/>
                    <a:p>
                      <a:endParaRPr lang="en-US"/>
                    </a:p>
                  </a:txBody>
                  <a:tcPr>
                    <a:solidFill>
                      <a:srgbClr val="1D2763">
                        <a:alpha val="10000"/>
                      </a:srgbClr>
                    </a:solidFill>
                  </a:tcPr>
                </a:tc>
                <a:tc>
                  <a:txBody>
                    <a:bodyPr/>
                    <a:lstStyle/>
                    <a:p>
                      <a:endParaRPr lang="en-US"/>
                    </a:p>
                  </a:txBody>
                  <a:tcPr>
                    <a:solidFill>
                      <a:srgbClr val="1D2763">
                        <a:alpha val="10000"/>
                      </a:srgbClr>
                    </a:solidFill>
                  </a:tcPr>
                </a:tc>
                <a:tc>
                  <a:txBody>
                    <a:bodyPr/>
                    <a:lstStyle/>
                    <a:p>
                      <a:endParaRPr lang="en-US"/>
                    </a:p>
                  </a:txBody>
                  <a:tcPr>
                    <a:solidFill>
                      <a:srgbClr val="1D2763">
                        <a:alpha val="10000"/>
                      </a:srgbClr>
                    </a:solidFill>
                  </a:tcPr>
                </a:tc>
                <a:tc>
                  <a:txBody>
                    <a:bodyPr/>
                    <a:lstStyle/>
                    <a:p>
                      <a:endParaRPr lang="en-US"/>
                    </a:p>
                  </a:txBody>
                  <a:tcPr>
                    <a:solidFill>
                      <a:srgbClr val="1D2763">
                        <a:alpha val="10000"/>
                      </a:srgbClr>
                    </a:solidFill>
                  </a:tcPr>
                </a:tc>
              </a:tr>
              <a:tr h="370840">
                <a:tc>
                  <a:txBody>
                    <a:bodyPr/>
                    <a:lstStyle/>
                    <a:p>
                      <a:endParaRPr lang="en-US"/>
                    </a:p>
                  </a:txBody>
                  <a:tcPr>
                    <a:solidFill>
                      <a:srgbClr val="1D2763">
                        <a:alpha val="30000"/>
                      </a:srgbClr>
                    </a:solidFill>
                  </a:tcPr>
                </a:tc>
                <a:tc>
                  <a:txBody>
                    <a:bodyPr/>
                    <a:lstStyle/>
                    <a:p>
                      <a:endParaRPr lang="en-US"/>
                    </a:p>
                  </a:txBody>
                  <a:tcPr>
                    <a:solidFill>
                      <a:srgbClr val="1D2763">
                        <a:alpha val="30000"/>
                      </a:srgbClr>
                    </a:solidFill>
                  </a:tcPr>
                </a:tc>
                <a:tc>
                  <a:txBody>
                    <a:bodyPr/>
                    <a:lstStyle/>
                    <a:p>
                      <a:endParaRPr lang="en-US"/>
                    </a:p>
                  </a:txBody>
                  <a:tcPr>
                    <a:solidFill>
                      <a:srgbClr val="1D2763">
                        <a:alpha val="30000"/>
                      </a:srgbClr>
                    </a:solidFill>
                  </a:tcPr>
                </a:tc>
                <a:tc>
                  <a:txBody>
                    <a:bodyPr/>
                    <a:lstStyle/>
                    <a:p>
                      <a:endParaRPr lang="en-US"/>
                    </a:p>
                  </a:txBody>
                  <a:tcPr>
                    <a:solidFill>
                      <a:srgbClr val="1D2763">
                        <a:alpha val="30000"/>
                      </a:srgbClr>
                    </a:solidFill>
                  </a:tcPr>
                </a:tc>
                <a:tc>
                  <a:txBody>
                    <a:bodyPr/>
                    <a:lstStyle/>
                    <a:p>
                      <a:endParaRPr lang="en-US"/>
                    </a:p>
                  </a:txBody>
                  <a:tcPr>
                    <a:solidFill>
                      <a:srgbClr val="1D2763">
                        <a:alpha val="30000"/>
                      </a:srgbClr>
                    </a:solidFill>
                  </a:tcPr>
                </a:tc>
                <a:tc>
                  <a:txBody>
                    <a:bodyPr/>
                    <a:lstStyle/>
                    <a:p>
                      <a:endParaRPr lang="en-US"/>
                    </a:p>
                  </a:txBody>
                  <a:tcPr>
                    <a:solidFill>
                      <a:srgbClr val="1D2763">
                        <a:alpha val="30000"/>
                      </a:srgbClr>
                    </a:solidFill>
                  </a:tcPr>
                </a:tc>
                <a:tc>
                  <a:txBody>
                    <a:bodyPr/>
                    <a:lstStyle/>
                    <a:p>
                      <a:endParaRPr lang="en-US"/>
                    </a:p>
                  </a:txBody>
                  <a:tcPr>
                    <a:solidFill>
                      <a:srgbClr val="1D2763">
                        <a:alpha val="30000"/>
                      </a:srgbClr>
                    </a:solidFill>
                  </a:tcPr>
                </a:tc>
              </a:tr>
              <a:tr h="370840">
                <a:tc>
                  <a:txBody>
                    <a:bodyPr/>
                    <a:lstStyle/>
                    <a:p>
                      <a:endParaRPr lang="en-US"/>
                    </a:p>
                    <a:p>
                      <a:endParaRPr lang="en-US"/>
                    </a:p>
                  </a:txBody>
                  <a:tcPr>
                    <a:solidFill>
                      <a:srgbClr val="1D2763">
                        <a:alpha val="10000"/>
                      </a:srgbClr>
                    </a:solidFill>
                  </a:tcPr>
                </a:tc>
                <a:tc>
                  <a:txBody>
                    <a:bodyPr/>
                    <a:lstStyle/>
                    <a:p>
                      <a:endParaRPr lang="en-US"/>
                    </a:p>
                  </a:txBody>
                  <a:tcPr>
                    <a:solidFill>
                      <a:srgbClr val="1D2763">
                        <a:alpha val="10000"/>
                      </a:srgbClr>
                    </a:solidFill>
                  </a:tcPr>
                </a:tc>
                <a:tc>
                  <a:txBody>
                    <a:bodyPr/>
                    <a:lstStyle/>
                    <a:p>
                      <a:endParaRPr lang="en-US"/>
                    </a:p>
                  </a:txBody>
                  <a:tcPr>
                    <a:solidFill>
                      <a:srgbClr val="1D2763">
                        <a:alpha val="10000"/>
                      </a:srgbClr>
                    </a:solidFill>
                  </a:tcPr>
                </a:tc>
                <a:tc>
                  <a:txBody>
                    <a:bodyPr/>
                    <a:lstStyle/>
                    <a:p>
                      <a:endParaRPr lang="en-US"/>
                    </a:p>
                  </a:txBody>
                  <a:tcPr>
                    <a:solidFill>
                      <a:srgbClr val="1D2763">
                        <a:alpha val="10000"/>
                      </a:srgbClr>
                    </a:solidFill>
                  </a:tcPr>
                </a:tc>
                <a:tc>
                  <a:txBody>
                    <a:bodyPr/>
                    <a:lstStyle/>
                    <a:p>
                      <a:endParaRPr lang="en-US"/>
                    </a:p>
                  </a:txBody>
                  <a:tcPr>
                    <a:solidFill>
                      <a:srgbClr val="1D2763">
                        <a:alpha val="10000"/>
                      </a:srgbClr>
                    </a:solidFill>
                  </a:tcPr>
                </a:tc>
                <a:tc>
                  <a:txBody>
                    <a:bodyPr/>
                    <a:lstStyle/>
                    <a:p>
                      <a:endParaRPr lang="en-US"/>
                    </a:p>
                  </a:txBody>
                  <a:tcPr>
                    <a:solidFill>
                      <a:srgbClr val="1D2763">
                        <a:alpha val="10000"/>
                      </a:srgbClr>
                    </a:solidFill>
                  </a:tcPr>
                </a:tc>
                <a:tc>
                  <a:txBody>
                    <a:bodyPr/>
                    <a:lstStyle/>
                    <a:p>
                      <a:endParaRPr lang="en-US"/>
                    </a:p>
                  </a:txBody>
                  <a:tcPr>
                    <a:solidFill>
                      <a:srgbClr val="1D2763">
                        <a:alpha val="10000"/>
                      </a:srgbClr>
                    </a:solidFill>
                  </a:tcPr>
                </a:tc>
              </a:tr>
              <a:tr h="370840">
                <a:tc>
                  <a:txBody>
                    <a:bodyPr/>
                    <a:lstStyle/>
                    <a:p>
                      <a:endParaRPr lang="en-US"/>
                    </a:p>
                  </a:txBody>
                  <a:tcPr>
                    <a:solidFill>
                      <a:srgbClr val="1D2763">
                        <a:alpha val="30000"/>
                      </a:srgbClr>
                    </a:solidFill>
                  </a:tcPr>
                </a:tc>
                <a:tc>
                  <a:txBody>
                    <a:bodyPr/>
                    <a:lstStyle/>
                    <a:p>
                      <a:endParaRPr lang="en-US"/>
                    </a:p>
                  </a:txBody>
                  <a:tcPr>
                    <a:solidFill>
                      <a:srgbClr val="1D2763">
                        <a:alpha val="30000"/>
                      </a:srgbClr>
                    </a:solidFill>
                  </a:tcPr>
                </a:tc>
                <a:tc>
                  <a:txBody>
                    <a:bodyPr/>
                    <a:lstStyle/>
                    <a:p>
                      <a:endParaRPr lang="en-US"/>
                    </a:p>
                  </a:txBody>
                  <a:tcPr>
                    <a:solidFill>
                      <a:srgbClr val="1D2763">
                        <a:alpha val="30000"/>
                      </a:srgbClr>
                    </a:solidFill>
                  </a:tcPr>
                </a:tc>
                <a:tc>
                  <a:txBody>
                    <a:bodyPr/>
                    <a:lstStyle/>
                    <a:p>
                      <a:endParaRPr lang="en-US"/>
                    </a:p>
                  </a:txBody>
                  <a:tcPr>
                    <a:solidFill>
                      <a:srgbClr val="1D2763">
                        <a:alpha val="30000"/>
                      </a:srgbClr>
                    </a:solidFill>
                  </a:tcPr>
                </a:tc>
                <a:tc>
                  <a:txBody>
                    <a:bodyPr/>
                    <a:lstStyle/>
                    <a:p>
                      <a:endParaRPr lang="en-US"/>
                    </a:p>
                  </a:txBody>
                  <a:tcPr>
                    <a:solidFill>
                      <a:srgbClr val="1D2763">
                        <a:alpha val="30000"/>
                      </a:srgbClr>
                    </a:solidFill>
                  </a:tcPr>
                </a:tc>
                <a:tc>
                  <a:txBody>
                    <a:bodyPr/>
                    <a:lstStyle/>
                    <a:p>
                      <a:endParaRPr lang="en-US"/>
                    </a:p>
                  </a:txBody>
                  <a:tcPr>
                    <a:solidFill>
                      <a:srgbClr val="1D2763">
                        <a:alpha val="30000"/>
                      </a:srgbClr>
                    </a:solidFill>
                  </a:tcPr>
                </a:tc>
                <a:tc>
                  <a:txBody>
                    <a:bodyPr/>
                    <a:lstStyle/>
                    <a:p>
                      <a:endParaRPr lang="en-US"/>
                    </a:p>
                  </a:txBody>
                  <a:tcPr>
                    <a:solidFill>
                      <a:srgbClr val="1D2763">
                        <a:alpha val="30000"/>
                      </a:srgbClr>
                    </a:solidFill>
                  </a:tcPr>
                </a:tc>
              </a:tr>
              <a:tr h="370840">
                <a:tc>
                  <a:txBody>
                    <a:bodyPr/>
                    <a:lstStyle/>
                    <a:p>
                      <a:endParaRPr lang="en-US"/>
                    </a:p>
                    <a:p>
                      <a:endParaRPr lang="en-US"/>
                    </a:p>
                  </a:txBody>
                  <a:tcPr>
                    <a:solidFill>
                      <a:srgbClr val="1D2763">
                        <a:alpha val="10000"/>
                      </a:srgbClr>
                    </a:solidFill>
                  </a:tcPr>
                </a:tc>
                <a:tc>
                  <a:txBody>
                    <a:bodyPr/>
                    <a:lstStyle/>
                    <a:p>
                      <a:endParaRPr lang="en-US"/>
                    </a:p>
                  </a:txBody>
                  <a:tcPr>
                    <a:solidFill>
                      <a:srgbClr val="1D2763">
                        <a:alpha val="10000"/>
                      </a:srgbClr>
                    </a:solidFill>
                  </a:tcPr>
                </a:tc>
                <a:tc>
                  <a:txBody>
                    <a:bodyPr/>
                    <a:lstStyle/>
                    <a:p>
                      <a:endParaRPr lang="en-US"/>
                    </a:p>
                  </a:txBody>
                  <a:tcPr>
                    <a:solidFill>
                      <a:srgbClr val="1D2763">
                        <a:alpha val="10000"/>
                      </a:srgbClr>
                    </a:solidFill>
                  </a:tcPr>
                </a:tc>
                <a:tc>
                  <a:txBody>
                    <a:bodyPr/>
                    <a:lstStyle/>
                    <a:p>
                      <a:endParaRPr lang="en-US"/>
                    </a:p>
                  </a:txBody>
                  <a:tcPr>
                    <a:solidFill>
                      <a:srgbClr val="1D2763">
                        <a:alpha val="10000"/>
                      </a:srgbClr>
                    </a:solidFill>
                  </a:tcPr>
                </a:tc>
                <a:tc>
                  <a:txBody>
                    <a:bodyPr/>
                    <a:lstStyle/>
                    <a:p>
                      <a:endParaRPr lang="en-US"/>
                    </a:p>
                  </a:txBody>
                  <a:tcPr>
                    <a:solidFill>
                      <a:srgbClr val="1D2763">
                        <a:alpha val="10000"/>
                      </a:srgbClr>
                    </a:solidFill>
                  </a:tcPr>
                </a:tc>
                <a:tc>
                  <a:txBody>
                    <a:bodyPr/>
                    <a:lstStyle/>
                    <a:p>
                      <a:endParaRPr lang="en-US"/>
                    </a:p>
                  </a:txBody>
                  <a:tcPr>
                    <a:solidFill>
                      <a:srgbClr val="1D2763">
                        <a:alpha val="10000"/>
                      </a:srgbClr>
                    </a:solidFill>
                  </a:tcPr>
                </a:tc>
                <a:tc>
                  <a:txBody>
                    <a:bodyPr/>
                    <a:lstStyle/>
                    <a:p>
                      <a:endParaRPr lang="en-US"/>
                    </a:p>
                  </a:txBody>
                  <a:tcPr>
                    <a:solidFill>
                      <a:srgbClr val="1D2763">
                        <a:alpha val="10000"/>
                      </a:srgbClr>
                    </a:solidFill>
                  </a:tcPr>
                </a:tc>
              </a:tr>
              <a:tr h="370840">
                <a:tc>
                  <a:txBody>
                    <a:bodyPr/>
                    <a:lstStyle/>
                    <a:p>
                      <a:endParaRPr lang="en-US"/>
                    </a:p>
                  </a:txBody>
                  <a:tcPr>
                    <a:solidFill>
                      <a:srgbClr val="1D2763">
                        <a:alpha val="30000"/>
                      </a:srgbClr>
                    </a:solidFill>
                  </a:tcPr>
                </a:tc>
                <a:tc>
                  <a:txBody>
                    <a:bodyPr/>
                    <a:lstStyle/>
                    <a:p>
                      <a:endParaRPr lang="en-US"/>
                    </a:p>
                  </a:txBody>
                  <a:tcPr>
                    <a:solidFill>
                      <a:srgbClr val="1D2763">
                        <a:alpha val="30000"/>
                      </a:srgbClr>
                    </a:solidFill>
                  </a:tcPr>
                </a:tc>
                <a:tc>
                  <a:txBody>
                    <a:bodyPr/>
                    <a:lstStyle/>
                    <a:p>
                      <a:endParaRPr lang="en-US"/>
                    </a:p>
                  </a:txBody>
                  <a:tcPr>
                    <a:solidFill>
                      <a:srgbClr val="1D2763">
                        <a:alpha val="30000"/>
                      </a:srgbClr>
                    </a:solidFill>
                  </a:tcPr>
                </a:tc>
                <a:tc>
                  <a:txBody>
                    <a:bodyPr/>
                    <a:lstStyle/>
                    <a:p>
                      <a:endParaRPr lang="en-US"/>
                    </a:p>
                  </a:txBody>
                  <a:tcPr>
                    <a:solidFill>
                      <a:srgbClr val="1D2763">
                        <a:alpha val="30000"/>
                      </a:srgbClr>
                    </a:solidFill>
                  </a:tcPr>
                </a:tc>
                <a:tc>
                  <a:txBody>
                    <a:bodyPr/>
                    <a:lstStyle/>
                    <a:p>
                      <a:endParaRPr lang="en-US"/>
                    </a:p>
                  </a:txBody>
                  <a:tcPr>
                    <a:solidFill>
                      <a:srgbClr val="1D2763">
                        <a:alpha val="30000"/>
                      </a:srgbClr>
                    </a:solidFill>
                  </a:tcPr>
                </a:tc>
                <a:tc>
                  <a:txBody>
                    <a:bodyPr/>
                    <a:lstStyle/>
                    <a:p>
                      <a:endParaRPr lang="en-US"/>
                    </a:p>
                  </a:txBody>
                  <a:tcPr>
                    <a:solidFill>
                      <a:srgbClr val="1D2763">
                        <a:alpha val="30000"/>
                      </a:srgbClr>
                    </a:solidFill>
                  </a:tcPr>
                </a:tc>
                <a:tc>
                  <a:txBody>
                    <a:bodyPr/>
                    <a:lstStyle/>
                    <a:p>
                      <a:endParaRPr lang="en-US"/>
                    </a:p>
                  </a:txBody>
                  <a:tcPr>
                    <a:solidFill>
                      <a:srgbClr val="1D2763">
                        <a:alpha val="30000"/>
                      </a:srgbClr>
                    </a:solidFill>
                  </a:tcPr>
                </a:tc>
              </a:tr>
              <a:tr h="370840">
                <a:tc>
                  <a:txBody>
                    <a:bodyPr/>
                    <a:lstStyle/>
                    <a:p>
                      <a:endParaRPr lang="en-US"/>
                    </a:p>
                    <a:p>
                      <a:endParaRPr lang="en-US"/>
                    </a:p>
                  </a:txBody>
                  <a:tcPr>
                    <a:solidFill>
                      <a:srgbClr val="1D2763">
                        <a:alpha val="10000"/>
                      </a:srgbClr>
                    </a:solidFill>
                  </a:tcPr>
                </a:tc>
                <a:tc>
                  <a:txBody>
                    <a:bodyPr/>
                    <a:lstStyle/>
                    <a:p>
                      <a:endParaRPr lang="en-US"/>
                    </a:p>
                  </a:txBody>
                  <a:tcPr>
                    <a:solidFill>
                      <a:srgbClr val="1D2763">
                        <a:alpha val="10000"/>
                      </a:srgbClr>
                    </a:solidFill>
                  </a:tcPr>
                </a:tc>
                <a:tc>
                  <a:txBody>
                    <a:bodyPr/>
                    <a:lstStyle/>
                    <a:p>
                      <a:endParaRPr lang="en-US"/>
                    </a:p>
                  </a:txBody>
                  <a:tcPr>
                    <a:solidFill>
                      <a:srgbClr val="1D2763">
                        <a:alpha val="10000"/>
                      </a:srgbClr>
                    </a:solidFill>
                  </a:tcPr>
                </a:tc>
                <a:tc>
                  <a:txBody>
                    <a:bodyPr/>
                    <a:lstStyle/>
                    <a:p>
                      <a:endParaRPr lang="en-US"/>
                    </a:p>
                  </a:txBody>
                  <a:tcPr>
                    <a:solidFill>
                      <a:srgbClr val="1D2763">
                        <a:alpha val="10000"/>
                      </a:srgbClr>
                    </a:solidFill>
                  </a:tcPr>
                </a:tc>
                <a:tc>
                  <a:txBody>
                    <a:bodyPr/>
                    <a:lstStyle/>
                    <a:p>
                      <a:endParaRPr lang="en-US"/>
                    </a:p>
                  </a:txBody>
                  <a:tcPr>
                    <a:solidFill>
                      <a:srgbClr val="1D2763">
                        <a:alpha val="10000"/>
                      </a:srgbClr>
                    </a:solidFill>
                  </a:tcPr>
                </a:tc>
                <a:tc>
                  <a:txBody>
                    <a:bodyPr/>
                    <a:lstStyle/>
                    <a:p>
                      <a:endParaRPr lang="en-US"/>
                    </a:p>
                  </a:txBody>
                  <a:tcPr>
                    <a:solidFill>
                      <a:srgbClr val="1D2763">
                        <a:alpha val="10000"/>
                      </a:srgbClr>
                    </a:solidFill>
                  </a:tcPr>
                </a:tc>
                <a:tc>
                  <a:txBody>
                    <a:bodyPr/>
                    <a:lstStyle/>
                    <a:p>
                      <a:endParaRPr lang="en-US"/>
                    </a:p>
                  </a:txBody>
                  <a:tcPr>
                    <a:solidFill>
                      <a:srgbClr val="1D2763">
                        <a:alpha val="10000"/>
                      </a:srgbClr>
                    </a:solidFill>
                  </a:tcPr>
                </a:tc>
              </a:tr>
            </a:tbl>
          </a:graphicData>
        </a:graphic>
      </p:graphicFrame>
    </p:spTree>
    <p:extLst>
      <p:ext uri="{BB962C8B-B14F-4D97-AF65-F5344CB8AC3E}">
        <p14:creationId xmlns:p14="http://schemas.microsoft.com/office/powerpoint/2010/main" val="15463938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392</TotalTime>
  <Words>618</Words>
  <Application>Microsoft Macintosh PowerPoint</Application>
  <PresentationFormat>On-screen Show (4:3)</PresentationFormat>
  <Paragraphs>114</Paragraphs>
  <Slides>8</Slides>
  <Notes>7</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Calendar</vt:lpstr>
      <vt:lpstr>LAN Peru mechanics campaign – tactics</vt:lpstr>
      <vt:lpstr>LAN Peru mechanics campaign – tactics</vt:lpstr>
      <vt:lpstr>Activity: Creating a calendar</vt:lpstr>
      <vt:lpstr>PowerPoint Presentation</vt:lpstr>
      <vt:lpstr>Activity: Sample Post-its</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29</cp:revision>
  <dcterms:created xsi:type="dcterms:W3CDTF">2015-01-13T13:13:29Z</dcterms:created>
  <dcterms:modified xsi:type="dcterms:W3CDTF">2015-04-28T13:25:29Z</dcterms:modified>
</cp:coreProperties>
</file>