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56" r:id="rId2"/>
    <p:sldId id="263" r:id="rId3"/>
    <p:sldId id="257" r:id="rId4"/>
    <p:sldId id="258" r:id="rId5"/>
    <p:sldId id="264" r:id="rId6"/>
    <p:sldId id="265" r:id="rId7"/>
    <p:sldId id="266" r:id="rId8"/>
    <p:sldId id="259" r:id="rId9"/>
    <p:sldId id="267" r:id="rId10"/>
    <p:sldId id="268" r:id="rId11"/>
    <p:sldId id="269" r:id="rId12"/>
    <p:sldId id="270" r:id="rId13"/>
    <p:sldId id="271" r:id="rId14"/>
    <p:sldId id="272" r:id="rId15"/>
    <p:sldId id="273" r:id="rId16"/>
    <p:sldId id="274" r:id="rId17"/>
    <p:sldId id="260" r:id="rId18"/>
    <p:sldId id="261" r:id="rId19"/>
    <p:sldId id="262"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5091"/>
    <a:srgbClr val="800080"/>
    <a:srgbClr val="BB1121"/>
    <a:srgbClr val="B313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86749" autoAdjust="0"/>
  </p:normalViewPr>
  <p:slideViewPr>
    <p:cSldViewPr snapToGrid="0" snapToObjects="1">
      <p:cViewPr>
        <p:scale>
          <a:sx n="95" d="100"/>
          <a:sy n="95" d="100"/>
        </p:scale>
        <p:origin x="-1848" y="-14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39" d="100"/>
          <a:sy n="139" d="100"/>
        </p:scale>
        <p:origin x="-372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C61865-17EC-7B44-9960-C72A82A90E94}" type="datetime1">
              <a:t>28/04/2015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D83DFA-8E79-AD4F-9791-9A40AAAB8553}" type="slidenum">
              <a:t>‹#›</a:t>
            </a:fld>
            <a:endParaRPr lang="en-US"/>
          </a:p>
        </p:txBody>
      </p:sp>
    </p:spTree>
    <p:extLst>
      <p:ext uri="{BB962C8B-B14F-4D97-AF65-F5344CB8AC3E}">
        <p14:creationId xmlns:p14="http://schemas.microsoft.com/office/powerpoint/2010/main" val="1865207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6A2ACF-812F-7049-A561-8AC6605BED56}" type="datetime1">
              <a:t>28/04/2015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8DF474-F743-DC41-A332-52C4601B89D5}" type="slidenum">
              <a:t>‹#›</a:t>
            </a:fld>
            <a:endParaRPr lang="en-US"/>
          </a:p>
        </p:txBody>
      </p:sp>
    </p:spTree>
    <p:extLst>
      <p:ext uri="{BB962C8B-B14F-4D97-AF65-F5344CB8AC3E}">
        <p14:creationId xmlns:p14="http://schemas.microsoft.com/office/powerpoint/2010/main" val="27678407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Objectives:  </a:t>
            </a:r>
          </a:p>
          <a:p>
            <a:r>
              <a:rPr lang="en-US" baseline="0" dirty="0" smtClean="0"/>
              <a:t>Understand the importance of escalating tactics.</a:t>
            </a:r>
          </a:p>
          <a:p>
            <a:r>
              <a:rPr lang="en-US" baseline="0" dirty="0" smtClean="0"/>
              <a:t>Learn how to keep the central pressure on the main decision maker while pressuring indirect targets.</a:t>
            </a:r>
          </a:p>
          <a:p>
            <a:r>
              <a:rPr lang="en-US" baseline="0" dirty="0" smtClean="0"/>
              <a:t>Plan collective low, medium and high intensity tactics for a number of campaign targets.</a:t>
            </a:r>
          </a:p>
          <a:p>
            <a:endParaRPr lang="en-US" baseline="0" dirty="0" smtClean="0"/>
          </a:p>
          <a:p>
            <a:r>
              <a:rPr lang="en-US" b="1" baseline="0" dirty="0" smtClean="0"/>
              <a:t>Materials:  </a:t>
            </a:r>
            <a:r>
              <a:rPr lang="en-US" baseline="0" dirty="0" smtClean="0"/>
              <a:t>Copies of the activity slides, including the “Tactics chart”.</a:t>
            </a:r>
          </a:p>
          <a:p>
            <a:endParaRPr lang="en-US" baseline="0" dirty="0" smtClean="0"/>
          </a:p>
          <a:p>
            <a:r>
              <a:rPr lang="en-US" b="1" baseline="0" dirty="0" smtClean="0"/>
              <a:t>Notes:  </a:t>
            </a:r>
            <a:r>
              <a:rPr lang="en-US" b="0" baseline="0" dirty="0" smtClean="0"/>
              <a:t>Participants should have completed the first seven campaign modules before beginning this module.  </a:t>
            </a:r>
            <a:endParaRPr lang="en-US" baseline="0" dirty="0" smtClean="0"/>
          </a:p>
          <a:p>
            <a:r>
              <a:rPr lang="en-US" baseline="0" dirty="0" smtClean="0"/>
              <a:t>Note that there is not a place for “Tactics” on the “Campaign summary form” since the “Tactics chart” fulfills this purpose.</a:t>
            </a:r>
          </a:p>
        </p:txBody>
      </p:sp>
      <p:sp>
        <p:nvSpPr>
          <p:cNvPr id="4" name="Slide Number Placeholder 3"/>
          <p:cNvSpPr>
            <a:spLocks noGrp="1"/>
          </p:cNvSpPr>
          <p:nvPr>
            <p:ph type="sldNum" sz="quarter" idx="10"/>
          </p:nvPr>
        </p:nvSpPr>
        <p:spPr/>
        <p:txBody>
          <a:bodyPr/>
          <a:lstStyle/>
          <a:p>
            <a:fld id="{478DF474-F743-DC41-A332-52C4601B89D5}" type="slidenum">
              <a:t>1</a:t>
            </a:fld>
            <a:endParaRPr lang="en-US"/>
          </a:p>
        </p:txBody>
      </p:sp>
    </p:spTree>
    <p:extLst>
      <p:ext uri="{BB962C8B-B14F-4D97-AF65-F5344CB8AC3E}">
        <p14:creationId xmlns:p14="http://schemas.microsoft.com/office/powerpoint/2010/main" val="1184117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ct val="0"/>
              </a:spcBef>
              <a:spcAft>
                <a:spcPts val="0"/>
              </a:spcAft>
              <a:buClrTx/>
              <a:buSzTx/>
              <a:buFontTx/>
              <a:buNone/>
              <a:tabLst/>
              <a:defRPr/>
            </a:pPr>
            <a:r>
              <a:rPr lang="en-GB" sz="1200" dirty="0" smtClean="0">
                <a:latin typeface="Calibri" charset="0"/>
              </a:rPr>
              <a:t>Use your arbolito networks to distribute and collect the surveys.</a:t>
            </a:r>
          </a:p>
          <a:p>
            <a:pPr eaLnBrk="1" hangingPunct="1">
              <a:spcBef>
                <a:spcPct val="0"/>
              </a:spcBef>
            </a:pPr>
            <a:endParaRPr lang="en-GB" dirty="0" smtClean="0">
              <a:ea typeface="ＭＳ Ｐゴシック" charset="0"/>
            </a:endParaRPr>
          </a:p>
          <a:p>
            <a:pPr eaLnBrk="1" hangingPunct="1">
              <a:spcBef>
                <a:spcPct val="0"/>
              </a:spcBef>
            </a:pPr>
            <a:r>
              <a:rPr lang="en-GB" dirty="0" smtClean="0">
                <a:ea typeface="ＭＳ Ｐゴシック" charset="0"/>
              </a:rPr>
              <a:t>Sometimes having the </a:t>
            </a:r>
            <a:r>
              <a:rPr lang="en-GB" dirty="0">
                <a:ea typeface="ＭＳ Ｐゴシック" charset="0"/>
              </a:rPr>
              <a:t>survey </a:t>
            </a:r>
            <a:r>
              <a:rPr lang="en-GB" dirty="0" smtClean="0">
                <a:ea typeface="ＭＳ Ｐゴシック" charset="0"/>
              </a:rPr>
              <a:t>conducted </a:t>
            </a:r>
            <a:r>
              <a:rPr lang="en-GB" dirty="0">
                <a:ea typeface="ＭＳ Ｐゴシック" charset="0"/>
              </a:rPr>
              <a:t>by the educational institution rather than by the </a:t>
            </a:r>
            <a:r>
              <a:rPr lang="en-GB" dirty="0" smtClean="0">
                <a:ea typeface="ＭＳ Ｐゴシック" charset="0"/>
              </a:rPr>
              <a:t>union</a:t>
            </a:r>
            <a:r>
              <a:rPr lang="en-GB" baseline="0" dirty="0" smtClean="0">
                <a:ea typeface="ＭＳ Ｐゴシック" charset="0"/>
              </a:rPr>
              <a:t> makes the process less risky for workers.</a:t>
            </a:r>
          </a:p>
          <a:p>
            <a:pPr eaLnBrk="1" hangingPunct="1">
              <a:spcBef>
                <a:spcPct val="0"/>
              </a:spcBef>
            </a:pPr>
            <a:r>
              <a:rPr lang="en-GB" baseline="0" dirty="0" smtClean="0">
                <a:ea typeface="ＭＳ Ｐゴシック" charset="0"/>
              </a:rPr>
              <a:t>Make sure that surveys are very short, only one or two questions.</a:t>
            </a:r>
          </a:p>
          <a:p>
            <a:pPr eaLnBrk="1" hangingPunct="1">
              <a:spcBef>
                <a:spcPct val="0"/>
              </a:spcBef>
            </a:pPr>
            <a:endParaRPr lang="en-GB" baseline="0" dirty="0" smtClean="0">
              <a:ea typeface="ＭＳ Ｐゴシック" charset="0"/>
            </a:endParaRPr>
          </a:p>
          <a:p>
            <a:pPr marL="0" marR="0" indent="0" algn="l" defTabSz="457200" rtl="0" eaLnBrk="1" fontAlgn="auto" latinLnBrk="0" hangingPunct="1">
              <a:lnSpc>
                <a:spcPct val="100000"/>
              </a:lnSpc>
              <a:spcBef>
                <a:spcPct val="0"/>
              </a:spcBef>
              <a:spcAft>
                <a:spcPts val="0"/>
              </a:spcAft>
              <a:buClrTx/>
              <a:buSzTx/>
              <a:buFontTx/>
              <a:buNone/>
              <a:tabLst/>
              <a:defRPr/>
            </a:pPr>
            <a:r>
              <a:rPr lang="en-GB" dirty="0" smtClean="0">
                <a:solidFill>
                  <a:srgbClr val="000080"/>
                </a:solidFill>
                <a:latin typeface="Calibri Italic" charset="0"/>
              </a:rPr>
              <a:t>A good low risk survey question:  Why do you like to work for the company?</a:t>
            </a:r>
          </a:p>
        </p:txBody>
      </p:sp>
      <p:sp>
        <p:nvSpPr>
          <p:cNvPr id="4" name="Slide Number Placeholder 3"/>
          <p:cNvSpPr>
            <a:spLocks noGrp="1"/>
          </p:cNvSpPr>
          <p:nvPr>
            <p:ph type="sldNum" sz="quarter" idx="10"/>
          </p:nvPr>
        </p:nvSpPr>
        <p:spPr/>
        <p:txBody>
          <a:bodyPr/>
          <a:lstStyle/>
          <a:p>
            <a:fld id="{478DF474-F743-DC41-A332-52C4601B89D5}" type="slidenum">
              <a:rPr lang="en-US"/>
              <a:t>10</a:t>
            </a:fld>
            <a:endParaRPr lang="en-US"/>
          </a:p>
        </p:txBody>
      </p:sp>
    </p:spTree>
    <p:extLst>
      <p:ext uri="{BB962C8B-B14F-4D97-AF65-F5344CB8AC3E}">
        <p14:creationId xmlns:p14="http://schemas.microsoft.com/office/powerpoint/2010/main" val="234433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any of these help in your campaign?  Make sure that if they are not done collectively (eg</a:t>
            </a:r>
            <a:r>
              <a:rPr lang="en-US" baseline="0" dirty="0" smtClean="0"/>
              <a:t> a billboard) that they are combined with collective tactics.</a:t>
            </a:r>
          </a:p>
          <a:p>
            <a:r>
              <a:rPr lang="en-US" baseline="0" dirty="0" smtClean="0"/>
              <a:t>We will discuss more about media in the PowerPoint module “Tools – Media”.  </a:t>
            </a:r>
          </a:p>
          <a:p>
            <a:r>
              <a:rPr lang="en-US" baseline="0" dirty="0" smtClean="0"/>
              <a:t>Think about local, industry and financial media – which group might have more impact on your target?</a:t>
            </a:r>
          </a:p>
          <a:p>
            <a:endParaRPr lang="en-US"/>
          </a:p>
        </p:txBody>
      </p:sp>
      <p:sp>
        <p:nvSpPr>
          <p:cNvPr id="4" name="Slide Number Placeholder 3"/>
          <p:cNvSpPr>
            <a:spLocks noGrp="1"/>
          </p:cNvSpPr>
          <p:nvPr>
            <p:ph type="sldNum" sz="quarter" idx="10"/>
          </p:nvPr>
        </p:nvSpPr>
        <p:spPr/>
        <p:txBody>
          <a:bodyPr/>
          <a:lstStyle/>
          <a:p>
            <a:fld id="{478DF474-F743-DC41-A332-52C4601B89D5}" type="slidenum">
              <a:rPr lang="en-US"/>
              <a:t>12</a:t>
            </a:fld>
            <a:endParaRPr lang="en-US"/>
          </a:p>
        </p:txBody>
      </p:sp>
    </p:spTree>
    <p:extLst>
      <p:ext uri="{BB962C8B-B14F-4D97-AF65-F5344CB8AC3E}">
        <p14:creationId xmlns:p14="http://schemas.microsoft.com/office/powerpoint/2010/main" val="4180269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You might l</a:t>
            </a:r>
            <a:r>
              <a:rPr lang="en-GB" dirty="0" smtClean="0"/>
              <a:t>et  the target know that a small group of people will be attending an event,  while planning for a group large enough to overtake the event.</a:t>
            </a:r>
          </a:p>
          <a:p>
            <a:pPr marL="0" indent="0">
              <a:buNone/>
            </a:pPr>
            <a:endParaRPr lang="en-GB" dirty="0" smtClean="0"/>
          </a:p>
          <a:p>
            <a:pPr marL="0" indent="0">
              <a:buNone/>
            </a:pPr>
            <a:r>
              <a:rPr lang="en-GB" dirty="0" smtClean="0"/>
              <a:t>You</a:t>
            </a:r>
            <a:r>
              <a:rPr lang="en-GB" baseline="0" dirty="0" smtClean="0"/>
              <a:t> could mail a copy of a hard hitting leaflet to the target’s legal department asking for a legal check.  Let them know that if you do not hear back from them within a certain deadline, you will assume that everything in your leaflet is legal and true.  </a:t>
            </a:r>
            <a:endParaRPr lang="en-US" dirty="0" smtClean="0"/>
          </a:p>
          <a:p>
            <a:endParaRPr lang="en-US"/>
          </a:p>
        </p:txBody>
      </p:sp>
      <p:sp>
        <p:nvSpPr>
          <p:cNvPr id="4" name="Slide Number Placeholder 3"/>
          <p:cNvSpPr>
            <a:spLocks noGrp="1"/>
          </p:cNvSpPr>
          <p:nvPr>
            <p:ph type="sldNum" sz="quarter" idx="10"/>
          </p:nvPr>
        </p:nvSpPr>
        <p:spPr/>
        <p:txBody>
          <a:bodyPr/>
          <a:lstStyle/>
          <a:p>
            <a:fld id="{478DF474-F743-DC41-A332-52C4601B89D5}" type="slidenum">
              <a:rPr lang="en-US"/>
              <a:t>13</a:t>
            </a:fld>
            <a:endParaRPr lang="en-US"/>
          </a:p>
        </p:txBody>
      </p:sp>
    </p:spTree>
    <p:extLst>
      <p:ext uri="{BB962C8B-B14F-4D97-AF65-F5344CB8AC3E}">
        <p14:creationId xmlns:p14="http://schemas.microsoft.com/office/powerpoint/2010/main" val="35192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Be careful about coming up with ideas for excellent tactics on your own.  Other workers will not own the idea and will be less likely to participate.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It is very difficult to plan good tactics if workers are not informed and participating in the campaign,</a:t>
            </a:r>
            <a:r>
              <a:rPr lang="en-GB" sz="1200" baseline="0" dirty="0" smtClean="0"/>
              <a:t> the strategy decisions, and the planning of tactics.</a:t>
            </a:r>
            <a:endParaRPr lang="en-GB" sz="1200" dirty="0" smtClean="0"/>
          </a:p>
          <a:p>
            <a:endParaRPr lang="en-US"/>
          </a:p>
        </p:txBody>
      </p:sp>
      <p:sp>
        <p:nvSpPr>
          <p:cNvPr id="4" name="Slide Number Placeholder 3"/>
          <p:cNvSpPr>
            <a:spLocks noGrp="1"/>
          </p:cNvSpPr>
          <p:nvPr>
            <p:ph type="sldNum" sz="quarter" idx="10"/>
          </p:nvPr>
        </p:nvSpPr>
        <p:spPr/>
        <p:txBody>
          <a:bodyPr/>
          <a:lstStyle/>
          <a:p>
            <a:fld id="{478DF474-F743-DC41-A332-52C4601B89D5}" type="slidenum">
              <a:rPr lang="en-US"/>
              <a:t>14</a:t>
            </a:fld>
            <a:endParaRPr lang="en-US"/>
          </a:p>
        </p:txBody>
      </p:sp>
    </p:spTree>
    <p:extLst>
      <p:ext uri="{BB962C8B-B14F-4D97-AF65-F5344CB8AC3E}">
        <p14:creationId xmlns:p14="http://schemas.microsoft.com/office/powerpoint/2010/main" val="4172451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smtClean="0"/>
              <a:t>If you leaflet a major customer, you might first:</a:t>
            </a:r>
          </a:p>
          <a:p>
            <a:pPr marL="628650" lvl="1" indent="-171450">
              <a:buFont typeface="Arial"/>
              <a:buChar char="•"/>
            </a:pPr>
            <a:r>
              <a:rPr lang="en-GB" dirty="0" smtClean="0"/>
              <a:t>Distribute information in the workplace about this customer.  </a:t>
            </a:r>
          </a:p>
          <a:p>
            <a:pPr marL="628650" lvl="1" indent="-171450">
              <a:buFont typeface="Arial"/>
              <a:buChar char="•"/>
            </a:pPr>
            <a:endParaRPr lang="en-GB" dirty="0" smtClean="0"/>
          </a:p>
          <a:p>
            <a:pPr marL="628650" lvl="1" indent="-171450">
              <a:buFont typeface="Arial"/>
              <a:buChar char="•"/>
            </a:pPr>
            <a:r>
              <a:rPr lang="en-GB" dirty="0" smtClean="0"/>
              <a:t>Organise a group of workers to deliver a letter to the customer’s top management requesting a meeting. </a:t>
            </a:r>
          </a:p>
          <a:p>
            <a:pPr marL="457200" lvl="1" indent="0">
              <a:buFont typeface="Arial"/>
              <a:buNone/>
            </a:pPr>
            <a:endParaRPr lang="en-GB" dirty="0" smtClean="0"/>
          </a:p>
          <a:p>
            <a:pPr marL="628650" lvl="1" indent="-171450">
              <a:buFont typeface="Arial"/>
              <a:buChar char="•"/>
            </a:pPr>
            <a:r>
              <a:rPr lang="en-GB" dirty="0" smtClean="0"/>
              <a:t>If the request for a meeting is not answered by a deadline, allies and workers might sit-in the management office. </a:t>
            </a:r>
          </a:p>
          <a:p>
            <a:pPr marL="457200" lvl="1" indent="0">
              <a:buFont typeface="Arial"/>
              <a:buNone/>
            </a:pPr>
            <a:endParaRPr lang="en-GB" dirty="0" smtClean="0"/>
          </a:p>
          <a:p>
            <a:pPr marL="628650" lvl="1" indent="-171450">
              <a:buFont typeface="Arial"/>
              <a:buChar char="•"/>
            </a:pPr>
            <a:r>
              <a:rPr lang="en-GB" dirty="0" smtClean="0"/>
              <a:t>Send a copy of a hard-hitting leaflet to the customer’s legal department, asking them to identify any possible inaccuracies within 48 hours.</a:t>
            </a:r>
            <a:endParaRPr lang="en-US" dirty="0" smtClean="0"/>
          </a:p>
        </p:txBody>
      </p:sp>
      <p:sp>
        <p:nvSpPr>
          <p:cNvPr id="4" name="Slide Number Placeholder 3"/>
          <p:cNvSpPr>
            <a:spLocks noGrp="1"/>
          </p:cNvSpPr>
          <p:nvPr>
            <p:ph type="sldNum" sz="quarter" idx="10"/>
          </p:nvPr>
        </p:nvSpPr>
        <p:spPr/>
        <p:txBody>
          <a:bodyPr/>
          <a:lstStyle/>
          <a:p>
            <a:fld id="{478DF474-F743-DC41-A332-52C4601B89D5}" type="slidenum">
              <a:rPr lang="en-US"/>
              <a:t>15</a:t>
            </a:fld>
            <a:endParaRPr lang="en-US"/>
          </a:p>
        </p:txBody>
      </p:sp>
    </p:spTree>
    <p:extLst>
      <p:ext uri="{BB962C8B-B14F-4D97-AF65-F5344CB8AC3E}">
        <p14:creationId xmlns:p14="http://schemas.microsoft.com/office/powerpoint/2010/main" val="1252351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When you are pressuring an indirect target, you will need to make sure that both your central campaign goals and the name of the direct target is always clearly communicated.  </a:t>
            </a:r>
          </a:p>
          <a:p>
            <a:r>
              <a:rPr lang="en-GB" sz="1200" kern="1200" dirty="0" smtClean="0">
                <a:solidFill>
                  <a:schemeClr val="tx1"/>
                </a:solidFill>
                <a:effectLst/>
                <a:latin typeface="+mn-lt"/>
                <a:ea typeface="+mn-ea"/>
                <a:cs typeface="+mn-cs"/>
              </a:rPr>
              <a:t>Otherwise, your allies</a:t>
            </a:r>
            <a:r>
              <a:rPr lang="en-GB" sz="1200" kern="1200" baseline="0" dirty="0" smtClean="0">
                <a:solidFill>
                  <a:schemeClr val="tx1"/>
                </a:solidFill>
                <a:effectLst/>
                <a:latin typeface="+mn-lt"/>
                <a:ea typeface="+mn-ea"/>
                <a:cs typeface="+mn-cs"/>
              </a:rPr>
              <a:t>, the public, and even the indirect target could become confused about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a:t>
            </a:r>
            <a:r>
              <a:rPr lang="en-GB" sz="1200" kern="1200" dirty="0" smtClean="0">
                <a:solidFill>
                  <a:schemeClr val="tx1"/>
                </a:solidFill>
                <a:effectLst/>
                <a:latin typeface="+mn-lt"/>
                <a:ea typeface="+mn-ea"/>
                <a:cs typeface="+mn-cs"/>
              </a:rPr>
              <a:t>f you are leafleting a grocery store, have your leaflet focuses customers attention on what will pressure the grocery store the most (high prices, poor quality of products…).  Include, perhaps in smaller print, the name of your direct target and your campaign goals.</a:t>
            </a: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You</a:t>
            </a:r>
            <a:r>
              <a:rPr lang="en-GB" sz="1200" kern="1200" baseline="0" dirty="0" smtClean="0">
                <a:solidFill>
                  <a:schemeClr val="tx1"/>
                </a:solidFill>
                <a:effectLst/>
                <a:latin typeface="+mn-lt"/>
                <a:ea typeface="+mn-ea"/>
                <a:cs typeface="+mn-cs"/>
              </a:rPr>
              <a:t> may want to </a:t>
            </a:r>
            <a:r>
              <a:rPr lang="en-GB" sz="1200" kern="1200" dirty="0" smtClean="0">
                <a:solidFill>
                  <a:schemeClr val="tx1"/>
                </a:solidFill>
                <a:effectLst/>
                <a:latin typeface="+mn-lt"/>
                <a:ea typeface="+mn-ea"/>
                <a:cs typeface="+mn-cs"/>
              </a:rPr>
              <a:t>communicate with indirect</a:t>
            </a:r>
            <a:r>
              <a:rPr lang="en-GB" sz="1200" kern="1200" baseline="0" dirty="0" smtClean="0">
                <a:solidFill>
                  <a:schemeClr val="tx1"/>
                </a:solidFill>
                <a:effectLst/>
                <a:latin typeface="+mn-lt"/>
                <a:ea typeface="+mn-ea"/>
                <a:cs typeface="+mn-cs"/>
              </a:rPr>
              <a:t> targets</a:t>
            </a:r>
            <a:r>
              <a:rPr lang="en-GB" sz="1200" kern="1200" dirty="0" smtClean="0">
                <a:solidFill>
                  <a:schemeClr val="tx1"/>
                </a:solidFill>
                <a:effectLst/>
                <a:latin typeface="+mn-lt"/>
                <a:ea typeface="+mn-ea"/>
                <a:cs typeface="+mn-cs"/>
              </a:rPr>
              <a:t> before you take action. In the example above, you could show your leaflet to the Apples grocery store company ahead of time, perhaps offering them an opportunity to support our campaign by signing onto the demands to the International Trucking Co, or committing to discuss the issue with the International Trucking Co.  </a:t>
            </a:r>
            <a:endParaRPr lang="en-US" sz="1200" kern="1200" dirty="0" smtClean="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478DF474-F743-DC41-A332-52C4601B89D5}" type="slidenum">
              <a:rPr lang="en-US"/>
              <a:t>16</a:t>
            </a:fld>
            <a:endParaRPr lang="en-US"/>
          </a:p>
        </p:txBody>
      </p:sp>
    </p:spTree>
    <p:extLst>
      <p:ext uri="{BB962C8B-B14F-4D97-AF65-F5344CB8AC3E}">
        <p14:creationId xmlns:p14="http://schemas.microsoft.com/office/powerpoint/2010/main" val="4125914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order to pressure an employer or decision maker, we need to look not just at their key relationships.  We also need to identify the relationships of each of these relationships.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this slide, the relationships of the relationships are in boxes.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is not enough to know that a</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particular financial institution is extremely important to the employer.  We need to examine which relationships are most important to this particular financial institution.  With this information we can plan how to pressure the financial institution to pressure the employer.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this example</a:t>
            </a:r>
            <a:r>
              <a:rPr lang="en-GB" sz="1200" kern="1200" baseline="0" dirty="0" smtClean="0">
                <a:solidFill>
                  <a:schemeClr val="tx1"/>
                </a:solidFill>
                <a:effectLst/>
                <a:latin typeface="+mn-lt"/>
                <a:ea typeface="+mn-ea"/>
                <a:cs typeface="+mn-cs"/>
              </a:rPr>
              <a:t> we want to pressure the bank to pressure the employer.  The union went to the customers of the bank and developed an informational leaflet that compared interest rates with competing banks with better rates.   The union also went to regulators to object to the unfairness of the high fees being charged to customers.  All the union leaflets contained information about the problem that the employer (whose banking relationship was important to them) was having with the workers.</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78DF474-F743-DC41-A332-52C4601B89D5}" type="slidenum">
              <a:t>17</a:t>
            </a:fld>
            <a:endParaRPr lang="en-US"/>
          </a:p>
        </p:txBody>
      </p:sp>
    </p:spTree>
    <p:extLst>
      <p:ext uri="{BB962C8B-B14F-4D97-AF65-F5344CB8AC3E}">
        <p14:creationId xmlns:p14="http://schemas.microsoft.com/office/powerpoint/2010/main" val="4118415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Distribute and then go over both the tactics activity sheet and the tactics chart</a:t>
            </a:r>
            <a:r>
              <a:rPr lang="en-GB" dirty="0" smtClean="0"/>
              <a:t>.</a:t>
            </a:r>
          </a:p>
          <a:p>
            <a:endParaRPr lang="en-GB" dirty="0" smtClean="0"/>
          </a:p>
          <a:p>
            <a:r>
              <a:rPr lang="en-GB" dirty="0" smtClean="0"/>
              <a:t>Participants might want to think first</a:t>
            </a:r>
            <a:r>
              <a:rPr lang="en-GB" baseline="0" dirty="0" smtClean="0"/>
              <a:t> of their high intensity tactics, and then work backwards on the chart to medium and low intensity tactics.</a:t>
            </a:r>
            <a:endParaRPr lang="en-GB" dirty="0"/>
          </a:p>
          <a:p>
            <a:endParaRPr lang="en-GB" dirty="0"/>
          </a:p>
          <a:p>
            <a:r>
              <a:rPr lang="en-GB" dirty="0" smtClean="0"/>
              <a:t>Participants</a:t>
            </a:r>
            <a:r>
              <a:rPr lang="en-GB" baseline="0" dirty="0" smtClean="0"/>
              <a:t> </a:t>
            </a:r>
            <a:r>
              <a:rPr lang="en-GB" dirty="0" smtClean="0"/>
              <a:t>will </a:t>
            </a:r>
            <a:r>
              <a:rPr lang="en-GB" dirty="0"/>
              <a:t>probably want to include activities that increase the amount of systematic communication amongst the workers in the </a:t>
            </a:r>
            <a:r>
              <a:rPr lang="ja-JP" altLang="en-GB" dirty="0">
                <a:latin typeface="Arial"/>
              </a:rPr>
              <a:t>“</a:t>
            </a:r>
            <a:r>
              <a:rPr lang="en-GB" dirty="0"/>
              <a:t>low intensity</a:t>
            </a:r>
            <a:r>
              <a:rPr lang="ja-JP" altLang="en-GB" dirty="0">
                <a:latin typeface="Arial"/>
              </a:rPr>
              <a:t>”</a:t>
            </a:r>
            <a:r>
              <a:rPr lang="en-GB" dirty="0"/>
              <a:t> </a:t>
            </a:r>
            <a:r>
              <a:rPr lang="en-GB" dirty="0" smtClean="0"/>
              <a:t>column</a:t>
            </a:r>
            <a:r>
              <a:rPr lang="en-GB" baseline="0" dirty="0" smtClean="0"/>
              <a:t>.</a:t>
            </a:r>
          </a:p>
          <a:p>
            <a:endParaRPr lang="en-GB" baseline="0" dirty="0" smtClean="0"/>
          </a:p>
          <a:p>
            <a:r>
              <a:rPr lang="en-GB" baseline="0" dirty="0" smtClean="0"/>
              <a:t>Include your initial approach to the target under the low column.  For example, a request to meet or to sign off on the campaign demands before you go public with your campaign.</a:t>
            </a:r>
          </a:p>
        </p:txBody>
      </p:sp>
      <p:sp>
        <p:nvSpPr>
          <p:cNvPr id="4" name="Slide Number Placeholder 3"/>
          <p:cNvSpPr>
            <a:spLocks noGrp="1"/>
          </p:cNvSpPr>
          <p:nvPr>
            <p:ph type="sldNum" sz="quarter" idx="10"/>
          </p:nvPr>
        </p:nvSpPr>
        <p:spPr/>
        <p:txBody>
          <a:bodyPr/>
          <a:lstStyle/>
          <a:p>
            <a:fld id="{478DF474-F743-DC41-A332-52C4601B89D5}" type="slidenum">
              <a:t>18</a:t>
            </a:fld>
            <a:endParaRPr lang="en-US"/>
          </a:p>
        </p:txBody>
      </p:sp>
    </p:spTree>
    <p:extLst>
      <p:ext uri="{BB962C8B-B14F-4D97-AF65-F5344CB8AC3E}">
        <p14:creationId xmlns:p14="http://schemas.microsoft.com/office/powerpoint/2010/main" val="3592165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Depending on your campaign, you</a:t>
            </a:r>
            <a:r>
              <a:rPr lang="en-GB" baseline="0" dirty="0" smtClean="0"/>
              <a:t> might be planning tactics against all indirect targets or the direct target and 1 or 2 indirect targets.</a:t>
            </a:r>
            <a:endParaRPr lang="en-GB" dirty="0"/>
          </a:p>
        </p:txBody>
      </p:sp>
      <p:sp>
        <p:nvSpPr>
          <p:cNvPr id="4" name="Slide Number Placeholder 3"/>
          <p:cNvSpPr>
            <a:spLocks noGrp="1"/>
          </p:cNvSpPr>
          <p:nvPr>
            <p:ph type="sldNum" sz="quarter" idx="10"/>
          </p:nvPr>
        </p:nvSpPr>
        <p:spPr/>
        <p:txBody>
          <a:bodyPr/>
          <a:lstStyle/>
          <a:p>
            <a:fld id="{478DF474-F743-DC41-A332-52C4601B89D5}" type="slidenum">
              <a:t>19</a:t>
            </a:fld>
            <a:endParaRPr lang="en-US"/>
          </a:p>
        </p:txBody>
      </p:sp>
    </p:spTree>
    <p:extLst>
      <p:ext uri="{BB962C8B-B14F-4D97-AF65-F5344CB8AC3E}">
        <p14:creationId xmlns:p14="http://schemas.microsoft.com/office/powerpoint/2010/main" val="1868943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u="none" dirty="0" smtClean="0"/>
              <a:t>Good strategy and tactics are designed to put the maximum pressure on your target.</a:t>
            </a:r>
          </a:p>
        </p:txBody>
      </p:sp>
      <p:sp>
        <p:nvSpPr>
          <p:cNvPr id="4" name="Slide Number Placeholder 3"/>
          <p:cNvSpPr>
            <a:spLocks noGrp="1"/>
          </p:cNvSpPr>
          <p:nvPr>
            <p:ph type="sldNum" sz="quarter" idx="10"/>
          </p:nvPr>
        </p:nvSpPr>
        <p:spPr/>
        <p:txBody>
          <a:bodyPr/>
          <a:lstStyle/>
          <a:p>
            <a:fld id="{478DF474-F743-DC41-A332-52C4601B89D5}" type="slidenum">
              <a:rPr lang="en-US"/>
              <a:t>2</a:t>
            </a:fld>
            <a:endParaRPr lang="en-US"/>
          </a:p>
        </p:txBody>
      </p:sp>
    </p:spTree>
    <p:extLst>
      <p:ext uri="{BB962C8B-B14F-4D97-AF65-F5344CB8AC3E}">
        <p14:creationId xmlns:p14="http://schemas.microsoft.com/office/powerpoint/2010/main" val="2731811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planning campaign tactics, you want the tactics to gradually increase in intensity (like the solid line), not peak too early and then keep up an even amount of pressure (as in the dash line) or peak too early and decrease in pressure (as in the dotted line).</a:t>
            </a:r>
          </a:p>
        </p:txBody>
      </p:sp>
      <p:sp>
        <p:nvSpPr>
          <p:cNvPr id="4" name="Slide Number Placeholder 3"/>
          <p:cNvSpPr>
            <a:spLocks noGrp="1"/>
          </p:cNvSpPr>
          <p:nvPr>
            <p:ph type="sldNum" sz="quarter" idx="10"/>
          </p:nvPr>
        </p:nvSpPr>
        <p:spPr/>
        <p:txBody>
          <a:bodyPr/>
          <a:lstStyle/>
          <a:p>
            <a:fld id="{478DF474-F743-DC41-A332-52C4601B89D5}" type="slidenum">
              <a:t>3</a:t>
            </a:fld>
            <a:endParaRPr lang="en-US"/>
          </a:p>
        </p:txBody>
      </p:sp>
    </p:spTree>
    <p:extLst>
      <p:ext uri="{BB962C8B-B14F-4D97-AF65-F5344CB8AC3E}">
        <p14:creationId xmlns:p14="http://schemas.microsoft.com/office/powerpoint/2010/main" val="3527868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78DF474-F743-DC41-A332-52C4601B89D5}" type="slidenum">
              <a:t>4</a:t>
            </a:fld>
            <a:endParaRPr lang="en-US"/>
          </a:p>
        </p:txBody>
      </p:sp>
    </p:spTree>
    <p:extLst>
      <p:ext uri="{BB962C8B-B14F-4D97-AF65-F5344CB8AC3E}">
        <p14:creationId xmlns:p14="http://schemas.microsoft.com/office/powerpoint/2010/main" val="2522493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If you are not sure that 70 per cent of the workers will participate, survey the workers first to find out how many will participate. Use your arbolito/communication networks to survey or collect pledges from workers.  Make sure you have</a:t>
            </a:r>
            <a:r>
              <a:rPr lang="en-GB" baseline="0" dirty="0" smtClean="0"/>
              <a:t> many different</a:t>
            </a:r>
            <a:r>
              <a:rPr lang="en-GB" dirty="0" smtClean="0"/>
              <a:t> suggestions for lower risk tactics available</a:t>
            </a:r>
            <a:r>
              <a:rPr lang="en-GB" baseline="0" dirty="0" smtClean="0"/>
              <a:t> for other workers to choose from.</a:t>
            </a:r>
            <a:endParaRPr lang="en-GB" dirty="0" smtClean="0"/>
          </a:p>
          <a:p>
            <a:endParaRPr lang="en-GB" dirty="0" smtClean="0"/>
          </a:p>
          <a:p>
            <a:r>
              <a:rPr lang="en-GB" dirty="0" smtClean="0"/>
              <a:t>If workers do not want to participate in a tactic because for example, they believe it would result in job loss, it is not a good tactic.  After some successful low</a:t>
            </a:r>
            <a:r>
              <a:rPr lang="en-GB" baseline="0" dirty="0" smtClean="0"/>
              <a:t> risk tactics, workers might be willing to participate in stronger tactics.  </a:t>
            </a:r>
            <a:r>
              <a:rPr lang="en-GB" sz="1200" kern="1200" dirty="0" smtClean="0">
                <a:solidFill>
                  <a:schemeClr val="tx1"/>
                </a:solidFill>
                <a:effectLst/>
                <a:latin typeface="+mn-lt"/>
                <a:ea typeface="+mn-ea"/>
                <a:cs typeface="+mn-cs"/>
              </a:rPr>
              <a:t>Union leaders need to educate and communicate with workers about tactics, often in the face of employer opposition and misinformation.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Some tactics can have negative consequences for workers and the communities we live in.  In the past, in some countries, unions asked people to buy products made with “white labour only”.  Make sure your tactics are in line with working class interests.</a:t>
            </a:r>
            <a:endParaRPr lang="en-US" sz="1200" kern="1200" dirty="0" smtClean="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478DF474-F743-DC41-A332-52C4601B89D5}" type="slidenum">
              <a:rPr lang="en-US"/>
              <a:t>5</a:t>
            </a:fld>
            <a:endParaRPr lang="en-US"/>
          </a:p>
        </p:txBody>
      </p:sp>
    </p:spTree>
    <p:extLst>
      <p:ext uri="{BB962C8B-B14F-4D97-AF65-F5344CB8AC3E}">
        <p14:creationId xmlns:p14="http://schemas.microsoft.com/office/powerpoint/2010/main" val="3980495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You</a:t>
            </a:r>
            <a:r>
              <a:rPr lang="en-US" sz="1200" baseline="0" dirty="0" smtClean="0"/>
              <a:t> do not want to </a:t>
            </a:r>
            <a:r>
              <a:rPr lang="en-US" sz="1200" dirty="0" smtClean="0"/>
              <a:t>keep repeating the same tactic or it will no longer be enjoyable.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r>
              <a:rPr lang="en-GB" dirty="0" smtClean="0"/>
              <a:t>Ask </a:t>
            </a:r>
            <a:r>
              <a:rPr lang="en-GB" dirty="0"/>
              <a:t>participants to make a list on a flip chart of low risk collective action tactics.</a:t>
            </a:r>
          </a:p>
          <a:p>
            <a:endParaRPr lang="en-GB" dirty="0"/>
          </a:p>
          <a:p>
            <a:r>
              <a:rPr lang="en-GB" dirty="0"/>
              <a:t>What is considered low risk for workers will be entirely different depending on the culture of the workplace and the campaign, so first select a specific campaign to discuss, preferably one that is at least somewhat familiar to most of the participants. (It will be easier for the participants to be creative if you are talking about a very specific and real campaign rather than a general situation.)</a:t>
            </a:r>
          </a:p>
          <a:p>
            <a:endParaRPr lang="en-GB" dirty="0"/>
          </a:p>
          <a:p>
            <a:r>
              <a:rPr lang="en-GB" dirty="0"/>
              <a:t>After participants have made their own list, they can compare it with the list on the following </a:t>
            </a:r>
            <a:r>
              <a:rPr lang="en-GB" dirty="0" smtClean="0"/>
              <a:t>slides.</a:t>
            </a:r>
            <a:endParaRPr lang="en-GB" dirty="0"/>
          </a:p>
          <a:p>
            <a:endParaRPr lang="en-US"/>
          </a:p>
        </p:txBody>
      </p:sp>
      <p:sp>
        <p:nvSpPr>
          <p:cNvPr id="4" name="Slide Number Placeholder 3"/>
          <p:cNvSpPr>
            <a:spLocks noGrp="1"/>
          </p:cNvSpPr>
          <p:nvPr>
            <p:ph type="sldNum" sz="quarter" idx="10"/>
          </p:nvPr>
        </p:nvSpPr>
        <p:spPr/>
        <p:txBody>
          <a:bodyPr/>
          <a:lstStyle/>
          <a:p>
            <a:fld id="{478DF474-F743-DC41-A332-52C4601B89D5}" type="slidenum">
              <a:rPr lang="en-US"/>
              <a:t>6</a:t>
            </a:fld>
            <a:endParaRPr lang="en-US"/>
          </a:p>
        </p:txBody>
      </p:sp>
    </p:spTree>
    <p:extLst>
      <p:ext uri="{BB962C8B-B14F-4D97-AF65-F5344CB8AC3E}">
        <p14:creationId xmlns:p14="http://schemas.microsoft.com/office/powerpoint/2010/main" val="1916902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Could any of these ideas for low risk collective action tactics be adjusted to fit your campaign?</a:t>
            </a:r>
          </a:p>
          <a:p>
            <a:endParaRPr lang="en-GB" sz="1200" dirty="0" smtClean="0"/>
          </a:p>
          <a:p>
            <a:r>
              <a:rPr lang="en-GB" sz="1200" dirty="0" smtClean="0"/>
              <a:t>Let participants</a:t>
            </a:r>
            <a:r>
              <a:rPr lang="en-GB" sz="1200" baseline="0" dirty="0" smtClean="0"/>
              <a:t> know that we will be getting into more detail about “Leaflets’, “Appeals for Justice” and “Media” during later PowerPoint modules.</a:t>
            </a:r>
            <a:endParaRPr lang="en-US" dirty="0"/>
          </a:p>
        </p:txBody>
      </p:sp>
      <p:sp>
        <p:nvSpPr>
          <p:cNvPr id="4" name="Slide Number Placeholder 3"/>
          <p:cNvSpPr>
            <a:spLocks noGrp="1"/>
          </p:cNvSpPr>
          <p:nvPr>
            <p:ph type="sldNum" sz="quarter" idx="10"/>
          </p:nvPr>
        </p:nvSpPr>
        <p:spPr/>
        <p:txBody>
          <a:bodyPr/>
          <a:lstStyle/>
          <a:p>
            <a:fld id="{478DF474-F743-DC41-A332-52C4601B89D5}" type="slidenum">
              <a:rPr lang="en-US"/>
              <a:t>7</a:t>
            </a:fld>
            <a:endParaRPr lang="en-US"/>
          </a:p>
        </p:txBody>
      </p:sp>
    </p:spTree>
    <p:extLst>
      <p:ext uri="{BB962C8B-B14F-4D97-AF65-F5344CB8AC3E}">
        <p14:creationId xmlns:p14="http://schemas.microsoft.com/office/powerpoint/2010/main" val="3391035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practice collective pen tapping with</a:t>
            </a:r>
            <a:r>
              <a:rPr lang="en-US" baseline="0" dirty="0" smtClean="0"/>
              <a:t> participants to emphasize the effectiveness of collective tactics.</a:t>
            </a:r>
          </a:p>
          <a:p>
            <a:endParaRPr lang="en-US" baseline="0" dirty="0" smtClean="0"/>
          </a:p>
          <a:p>
            <a:r>
              <a:rPr lang="en-US" baseline="0" dirty="0" smtClean="0"/>
              <a:t>Ask how many participants would participate in a demonstration of a collective tactic.</a:t>
            </a:r>
          </a:p>
          <a:p>
            <a:r>
              <a:rPr lang="en-US" baseline="0" dirty="0" smtClean="0"/>
              <a:t>If not everyone participates in the pen tapping it would be a sign of weakness to the employer.</a:t>
            </a:r>
          </a:p>
          <a:p>
            <a:endParaRPr lang="en-US" baseline="0" dirty="0" smtClean="0"/>
          </a:p>
          <a:p>
            <a:r>
              <a:rPr lang="en-US" baseline="0" dirty="0" smtClean="0"/>
              <a:t>You can use collective throat clearing, or a collective agreement to talk about one topic only, as examples as well.</a:t>
            </a:r>
          </a:p>
          <a:p>
            <a:endParaRPr lang="en-US" baseline="0" dirty="0" smtClean="0"/>
          </a:p>
          <a:p>
            <a:r>
              <a:rPr lang="en-US" baseline="0" dirty="0" smtClean="0"/>
              <a:t>To make the shareholder resolution more collective, you might:  </a:t>
            </a:r>
          </a:p>
          <a:p>
            <a:pPr marL="1028700" lvl="1" indent="-457200">
              <a:buSzPct val="140000"/>
            </a:pPr>
            <a:r>
              <a:rPr lang="en-GB" dirty="0" smtClean="0"/>
              <a:t>Create a petition signed by workers and allies with similar wording to the shareholder resolution.</a:t>
            </a:r>
          </a:p>
          <a:p>
            <a:pPr marL="1028700" lvl="1" indent="-457200">
              <a:buSzPct val="140000"/>
            </a:pPr>
            <a:r>
              <a:rPr lang="en-GB" dirty="0" smtClean="0"/>
              <a:t>Plan to deliver the petition at a shareholders</a:t>
            </a:r>
            <a:r>
              <a:rPr lang="ja-JP" altLang="en-GB" dirty="0" smtClean="0">
                <a:latin typeface="Arial"/>
              </a:rPr>
              <a:t>’</a:t>
            </a:r>
            <a:r>
              <a:rPr lang="en-GB" dirty="0" smtClean="0"/>
              <a:t> meeting packed with workers and allies who are prepared to speak up.</a:t>
            </a:r>
          </a:p>
          <a:p>
            <a:pPr marL="1028700" lvl="1" indent="-457200">
              <a:buSzPct val="140000"/>
            </a:pPr>
            <a:r>
              <a:rPr lang="en-GB" dirty="0" smtClean="0"/>
              <a:t>Wear buttons and post information around the workplace on the same day as the shareholder meeting.</a:t>
            </a:r>
          </a:p>
        </p:txBody>
      </p:sp>
      <p:sp>
        <p:nvSpPr>
          <p:cNvPr id="4" name="Slide Number Placeholder 3"/>
          <p:cNvSpPr>
            <a:spLocks noGrp="1"/>
          </p:cNvSpPr>
          <p:nvPr>
            <p:ph type="sldNum" sz="quarter" idx="10"/>
          </p:nvPr>
        </p:nvSpPr>
        <p:spPr/>
        <p:txBody>
          <a:bodyPr/>
          <a:lstStyle/>
          <a:p>
            <a:fld id="{478DF474-F743-DC41-A332-52C4601B89D5}" type="slidenum">
              <a:t>8</a:t>
            </a:fld>
            <a:endParaRPr lang="en-US"/>
          </a:p>
        </p:txBody>
      </p:sp>
    </p:spTree>
    <p:extLst>
      <p:ext uri="{BB962C8B-B14F-4D97-AF65-F5344CB8AC3E}">
        <p14:creationId xmlns:p14="http://schemas.microsoft.com/office/powerpoint/2010/main" val="1048906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For more ideas, participants can look back at the list of possible tactics by strategy type in the previous chapter on “Strategy”.</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There is</a:t>
            </a:r>
            <a:r>
              <a:rPr lang="en-GB" sz="1200" kern="1200" baseline="0" dirty="0" smtClean="0">
                <a:solidFill>
                  <a:schemeClr val="tx1"/>
                </a:solidFill>
                <a:effectLst/>
                <a:latin typeface="+mn-lt"/>
                <a:ea typeface="+mn-ea"/>
                <a:cs typeface="+mn-cs"/>
              </a:rPr>
              <a:t> a module on “Appeals for Justice” which is an excellent low risk tactic.</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78DF474-F743-DC41-A332-52C4601B89D5}" type="slidenum">
              <a:rPr lang="en-US"/>
              <a:t>9</a:t>
            </a:fld>
            <a:endParaRPr lang="en-US"/>
          </a:p>
        </p:txBody>
      </p:sp>
    </p:spTree>
    <p:extLst>
      <p:ext uri="{BB962C8B-B14F-4D97-AF65-F5344CB8AC3E}">
        <p14:creationId xmlns:p14="http://schemas.microsoft.com/office/powerpoint/2010/main" val="2738316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8448D4D-4D61-9245-9AB2-C9F8E1B4CF89}" type="datetime1">
              <a:t>28/04/2015</a:t>
            </a:fld>
            <a:endParaRPr lang="en-US"/>
          </a:p>
        </p:txBody>
      </p:sp>
      <p:sp>
        <p:nvSpPr>
          <p:cNvPr id="5" name="Footer Placeholder 4"/>
          <p:cNvSpPr>
            <a:spLocks noGrp="1"/>
          </p:cNvSpPr>
          <p:nvPr>
            <p:ph type="ftr" sz="quarter" idx="11"/>
          </p:nvPr>
        </p:nvSpPr>
        <p:spPr/>
        <p:txBody>
          <a:bodyPr/>
          <a:lstStyle/>
          <a:p>
            <a:r>
              <a:rPr lang="en-US"/>
              <a:t>ITF: DEVELOPING STRATEGIC CAMPAIGNS</a:t>
            </a:r>
          </a:p>
        </p:txBody>
      </p:sp>
      <p:sp>
        <p:nvSpPr>
          <p:cNvPr id="6" name="Slide Number Placeholder 5"/>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236049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C8F0BE0-43E6-5244-A00A-59027296AD71}" type="datetime1">
              <a:t>28/04/2015</a:t>
            </a:fld>
            <a:endParaRPr lang="en-US"/>
          </a:p>
        </p:txBody>
      </p:sp>
      <p:sp>
        <p:nvSpPr>
          <p:cNvPr id="5" name="Footer Placeholder 4"/>
          <p:cNvSpPr>
            <a:spLocks noGrp="1"/>
          </p:cNvSpPr>
          <p:nvPr>
            <p:ph type="ftr" sz="quarter" idx="11"/>
          </p:nvPr>
        </p:nvSpPr>
        <p:spPr/>
        <p:txBody>
          <a:bodyPr/>
          <a:lstStyle/>
          <a:p>
            <a:r>
              <a:rPr lang="en-US"/>
              <a:t>ITF: DEVELOPING STRATEGIC CAMPAIGNS</a:t>
            </a:r>
          </a:p>
        </p:txBody>
      </p:sp>
      <p:sp>
        <p:nvSpPr>
          <p:cNvPr id="6" name="Slide Number Placeholder 5"/>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235483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C847CD6-4EC3-D54D-A3A3-C297DBEE92D8}" type="datetime1">
              <a:t>28/04/2015</a:t>
            </a:fld>
            <a:endParaRPr lang="en-US"/>
          </a:p>
        </p:txBody>
      </p:sp>
      <p:sp>
        <p:nvSpPr>
          <p:cNvPr id="5" name="Footer Placeholder 4"/>
          <p:cNvSpPr>
            <a:spLocks noGrp="1"/>
          </p:cNvSpPr>
          <p:nvPr>
            <p:ph type="ftr" sz="quarter" idx="11"/>
          </p:nvPr>
        </p:nvSpPr>
        <p:spPr/>
        <p:txBody>
          <a:bodyPr/>
          <a:lstStyle/>
          <a:p>
            <a:r>
              <a:rPr lang="en-US"/>
              <a:t>ITF: DEVELOPING STRATEGIC CAMPAIGNS</a:t>
            </a:r>
          </a:p>
        </p:txBody>
      </p:sp>
      <p:sp>
        <p:nvSpPr>
          <p:cNvPr id="6" name="Slide Number Placeholder 5"/>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12764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7C9FE5F-2259-DA4D-AEF0-5A19AFBA7E94}" type="datetime1">
              <a:t>28/04/2015</a:t>
            </a:fld>
            <a:endParaRPr lang="en-US"/>
          </a:p>
        </p:txBody>
      </p:sp>
      <p:sp>
        <p:nvSpPr>
          <p:cNvPr id="5" name="Footer Placeholder 4"/>
          <p:cNvSpPr>
            <a:spLocks noGrp="1"/>
          </p:cNvSpPr>
          <p:nvPr>
            <p:ph type="ftr" sz="quarter" idx="11"/>
          </p:nvPr>
        </p:nvSpPr>
        <p:spPr/>
        <p:txBody>
          <a:bodyPr/>
          <a:lstStyle/>
          <a:p>
            <a:r>
              <a:rPr lang="en-US"/>
              <a:t>ITF: DEVELOPING STRATEGIC CAMPAIGNS</a:t>
            </a:r>
          </a:p>
        </p:txBody>
      </p:sp>
      <p:sp>
        <p:nvSpPr>
          <p:cNvPr id="6" name="Slide Number Placeholder 5"/>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125108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5C0D45B-FDE8-0243-A67A-9EFC82B06259}" type="datetime1">
              <a:t>28/04/2015</a:t>
            </a:fld>
            <a:endParaRPr lang="en-US"/>
          </a:p>
        </p:txBody>
      </p:sp>
      <p:sp>
        <p:nvSpPr>
          <p:cNvPr id="5" name="Footer Placeholder 4"/>
          <p:cNvSpPr>
            <a:spLocks noGrp="1"/>
          </p:cNvSpPr>
          <p:nvPr>
            <p:ph type="ftr" sz="quarter" idx="11"/>
          </p:nvPr>
        </p:nvSpPr>
        <p:spPr/>
        <p:txBody>
          <a:bodyPr/>
          <a:lstStyle/>
          <a:p>
            <a:r>
              <a:rPr lang="en-US"/>
              <a:t>ITF: DEVELOPING STRATEGIC CAMPAIGNS</a:t>
            </a:r>
          </a:p>
        </p:txBody>
      </p:sp>
      <p:sp>
        <p:nvSpPr>
          <p:cNvPr id="6" name="Slide Number Placeholder 5"/>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3931413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647136A-1AE1-7543-9CB4-34C89008BC2F}" type="datetime1">
              <a:t>28/04/2015</a:t>
            </a:fld>
            <a:endParaRPr lang="en-US"/>
          </a:p>
        </p:txBody>
      </p:sp>
      <p:sp>
        <p:nvSpPr>
          <p:cNvPr id="6" name="Footer Placeholder 5"/>
          <p:cNvSpPr>
            <a:spLocks noGrp="1"/>
          </p:cNvSpPr>
          <p:nvPr>
            <p:ph type="ftr" sz="quarter" idx="11"/>
          </p:nvPr>
        </p:nvSpPr>
        <p:spPr/>
        <p:txBody>
          <a:bodyPr/>
          <a:lstStyle/>
          <a:p>
            <a:r>
              <a:rPr lang="en-US"/>
              <a:t>ITF: DEVELOPING STRATEGIC CAMPAIGNS</a:t>
            </a:r>
          </a:p>
        </p:txBody>
      </p:sp>
      <p:sp>
        <p:nvSpPr>
          <p:cNvPr id="7" name="Slide Number Placeholder 6"/>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2263929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15FC7D57-BB9B-A443-8F87-28ACD9A4EBF7}" type="datetime1">
              <a:t>28/04/2015</a:t>
            </a:fld>
            <a:endParaRPr lang="en-US"/>
          </a:p>
        </p:txBody>
      </p:sp>
      <p:sp>
        <p:nvSpPr>
          <p:cNvPr id="8" name="Footer Placeholder 7"/>
          <p:cNvSpPr>
            <a:spLocks noGrp="1"/>
          </p:cNvSpPr>
          <p:nvPr>
            <p:ph type="ftr" sz="quarter" idx="11"/>
          </p:nvPr>
        </p:nvSpPr>
        <p:spPr/>
        <p:txBody>
          <a:bodyPr/>
          <a:lstStyle/>
          <a:p>
            <a:r>
              <a:rPr lang="en-US"/>
              <a:t>ITF: DEVELOPING STRATEGIC CAMPAIGNS</a:t>
            </a:r>
          </a:p>
        </p:txBody>
      </p:sp>
      <p:sp>
        <p:nvSpPr>
          <p:cNvPr id="9" name="Slide Number Placeholder 8"/>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99294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FC1FF9A-5FCF-C949-9706-B8CD9CAF273E}" type="datetime1">
              <a:t>28/04/2015</a:t>
            </a:fld>
            <a:endParaRPr lang="en-US"/>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400584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41D61-EDA9-0D41-9879-FC765D0BDC26}" type="datetime1">
              <a:t>28/04/2015</a:t>
            </a:fld>
            <a:endParaRPr lang="en-US"/>
          </a:p>
        </p:txBody>
      </p:sp>
      <p:sp>
        <p:nvSpPr>
          <p:cNvPr id="3" name="Footer Placeholder 2"/>
          <p:cNvSpPr>
            <a:spLocks noGrp="1"/>
          </p:cNvSpPr>
          <p:nvPr>
            <p:ph type="ftr" sz="quarter" idx="11"/>
          </p:nvPr>
        </p:nvSpPr>
        <p:spPr/>
        <p:txBody>
          <a:bodyPr/>
          <a:lstStyle/>
          <a:p>
            <a:r>
              <a:rPr lang="en-US"/>
              <a:t>ITF: DEVELOPING STRATEGIC CAMPAIGNS</a:t>
            </a:r>
          </a:p>
        </p:txBody>
      </p:sp>
      <p:sp>
        <p:nvSpPr>
          <p:cNvPr id="4" name="Slide Number Placeholder 3"/>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367855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BF15510-BD69-3B42-954E-FF0D93714415}" type="datetime1">
              <a:t>28/04/2015</a:t>
            </a:fld>
            <a:endParaRPr lang="en-US"/>
          </a:p>
        </p:txBody>
      </p:sp>
      <p:sp>
        <p:nvSpPr>
          <p:cNvPr id="6" name="Footer Placeholder 5"/>
          <p:cNvSpPr>
            <a:spLocks noGrp="1"/>
          </p:cNvSpPr>
          <p:nvPr>
            <p:ph type="ftr" sz="quarter" idx="11"/>
          </p:nvPr>
        </p:nvSpPr>
        <p:spPr/>
        <p:txBody>
          <a:bodyPr/>
          <a:lstStyle/>
          <a:p>
            <a:r>
              <a:rPr lang="en-US"/>
              <a:t>ITF: DEVELOPING STRATEGIC CAMPAIGNS</a:t>
            </a:r>
          </a:p>
        </p:txBody>
      </p:sp>
      <p:sp>
        <p:nvSpPr>
          <p:cNvPr id="7" name="Slide Number Placeholder 6"/>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332471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CEB1422-2467-0A40-9B98-B0A2F3AB401B}" type="datetime1">
              <a:t>28/04/2015</a:t>
            </a:fld>
            <a:endParaRPr lang="en-US"/>
          </a:p>
        </p:txBody>
      </p:sp>
      <p:sp>
        <p:nvSpPr>
          <p:cNvPr id="6" name="Footer Placeholder 5"/>
          <p:cNvSpPr>
            <a:spLocks noGrp="1"/>
          </p:cNvSpPr>
          <p:nvPr>
            <p:ph type="ftr" sz="quarter" idx="11"/>
          </p:nvPr>
        </p:nvSpPr>
        <p:spPr/>
        <p:txBody>
          <a:bodyPr/>
          <a:lstStyle/>
          <a:p>
            <a:r>
              <a:rPr lang="en-US"/>
              <a:t>ITF: DEVELOPING STRATEGIC CAMPAIGNS</a:t>
            </a:r>
          </a:p>
        </p:txBody>
      </p:sp>
      <p:sp>
        <p:nvSpPr>
          <p:cNvPr id="7" name="Slide Number Placeholder 6"/>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39827490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69A3CF-822E-5144-9AA3-3B35E87EDEFD}" type="datetime1">
              <a:t>28/04/2015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ITF: DEVELOPING STRATEGIC CAMPAIGNS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D726D-A8DA-1943-A225-BB9823A7FDC5}" type="slidenum">
              <a:t>‹#›</a:t>
            </a:fld>
            <a:endParaRPr lang="en-US"/>
          </a:p>
        </p:txBody>
      </p:sp>
    </p:spTree>
    <p:extLst>
      <p:ext uri="{BB962C8B-B14F-4D97-AF65-F5344CB8AC3E}">
        <p14:creationId xmlns:p14="http://schemas.microsoft.com/office/powerpoint/2010/main" val="1457899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ircles_blue.pdf"/>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596908" y="-1022539"/>
            <a:ext cx="8656053" cy="8670602"/>
          </a:xfrm>
          <a:prstGeom prst="rect">
            <a:avLst/>
          </a:prstGeom>
        </p:spPr>
      </p:pic>
      <p:sp>
        <p:nvSpPr>
          <p:cNvPr id="5" name="Rectangle 4"/>
          <p:cNvSpPr/>
          <p:nvPr/>
        </p:nvSpPr>
        <p:spPr>
          <a:xfrm rot="20188237">
            <a:off x="3010268" y="3877461"/>
            <a:ext cx="3935969" cy="713016"/>
          </a:xfrm>
          <a:prstGeom prst="rect">
            <a:avLst/>
          </a:prstGeom>
        </p:spPr>
        <p:txBody>
          <a:bodyPr wrap="square">
            <a:spAutoFit/>
          </a:bodyPr>
          <a:lstStyle/>
          <a:p>
            <a:pPr>
              <a:lnSpc>
                <a:spcPct val="90000"/>
              </a:lnSpc>
            </a:pPr>
            <a:r>
              <a:rPr lang="en-US" sz="4400" b="1" dirty="0" smtClean="0">
                <a:solidFill>
                  <a:schemeClr val="bg1"/>
                </a:solidFill>
              </a:rPr>
              <a:t>TACTICS</a:t>
            </a:r>
            <a:endParaRPr lang="en-US" sz="4400" b="1">
              <a:solidFill>
                <a:schemeClr val="bg1"/>
              </a:solidFill>
            </a:endParaRPr>
          </a:p>
        </p:txBody>
      </p:sp>
      <p:sp>
        <p:nvSpPr>
          <p:cNvPr id="6" name="Rectangle 5"/>
          <p:cNvSpPr/>
          <p:nvPr/>
        </p:nvSpPr>
        <p:spPr>
          <a:xfrm>
            <a:off x="209522" y="285790"/>
            <a:ext cx="3255380" cy="584776"/>
          </a:xfrm>
          <a:prstGeom prst="rect">
            <a:avLst/>
          </a:prstGeom>
        </p:spPr>
        <p:txBody>
          <a:bodyPr wrap="square">
            <a:spAutoFit/>
          </a:bodyPr>
          <a:lstStyle/>
          <a:p>
            <a:r>
              <a:rPr lang="en-US" sz="1600" b="1" dirty="0">
                <a:cs typeface="Calibri"/>
              </a:rPr>
              <a:t>ITF: Developing strategic campaigns </a:t>
            </a:r>
            <a:r>
              <a:rPr lang="en-US" sz="1600" dirty="0" smtClean="0">
                <a:latin typeface="Calibri"/>
                <a:cs typeface="Calibri"/>
              </a:rPr>
              <a:t>Module Eight</a:t>
            </a:r>
            <a:endParaRPr lang="en-US" sz="1600" dirty="0">
              <a:latin typeface="Calibri"/>
              <a:cs typeface="Calibri"/>
            </a:endParaRPr>
          </a:p>
        </p:txBody>
      </p:sp>
      <p:pic>
        <p:nvPicPr>
          <p:cNvPr id="7" name="Picture 6" descr="ITF_Logo_CMYK_small.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5175" y="5886647"/>
            <a:ext cx="689536" cy="689536"/>
          </a:xfrm>
          <a:prstGeom prst="rect">
            <a:avLst/>
          </a:prstGeom>
        </p:spPr>
      </p:pic>
    </p:spTree>
    <p:extLst>
      <p:ext uri="{BB962C8B-B14F-4D97-AF65-F5344CB8AC3E}">
        <p14:creationId xmlns:p14="http://schemas.microsoft.com/office/powerpoint/2010/main" val="24267286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b="1">
                <a:solidFill>
                  <a:srgbClr val="0F5091"/>
                </a:solidFill>
              </a:rPr>
              <a:t>Low risk tactics – surveys</a:t>
            </a:r>
          </a:p>
        </p:txBody>
      </p:sp>
      <p:sp>
        <p:nvSpPr>
          <p:cNvPr id="3" name="Content Placeholder 2"/>
          <p:cNvSpPr>
            <a:spLocks noGrp="1"/>
          </p:cNvSpPr>
          <p:nvPr>
            <p:ph idx="1"/>
          </p:nvPr>
        </p:nvSpPr>
        <p:spPr>
          <a:xfrm>
            <a:off x="457200" y="1600201"/>
            <a:ext cx="8229600" cy="1207171"/>
          </a:xfrm>
        </p:spPr>
        <p:txBody>
          <a:bodyPr>
            <a:normAutofit/>
          </a:bodyPr>
          <a:lstStyle/>
          <a:p>
            <a:pPr>
              <a:buClr>
                <a:schemeClr val="tx1"/>
              </a:buClr>
              <a:buFontTx/>
              <a:buChar char="•"/>
            </a:pPr>
            <a:r>
              <a:rPr lang="en-GB" sz="2800" dirty="0">
                <a:latin typeface="Calibri" charset="0"/>
              </a:rPr>
              <a:t> Keep the survey short, only 1-2 questions</a:t>
            </a:r>
          </a:p>
          <a:p>
            <a:pPr>
              <a:buClr>
                <a:schemeClr val="tx1"/>
              </a:buClr>
              <a:buFontTx/>
              <a:buChar char="•"/>
            </a:pPr>
            <a:r>
              <a:rPr lang="en-GB" sz="2800" dirty="0">
                <a:latin typeface="Calibri" charset="0"/>
              </a:rPr>
              <a:t> Report the results when you are ready</a:t>
            </a:r>
            <a:endParaRPr lang="en-US" sz="2800"/>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10</a:t>
            </a:fld>
            <a:endParaRPr lang="en-US"/>
          </a:p>
        </p:txBody>
      </p:sp>
      <p:sp>
        <p:nvSpPr>
          <p:cNvPr id="6" name="TextBox 5"/>
          <p:cNvSpPr txBox="1"/>
          <p:nvPr/>
        </p:nvSpPr>
        <p:spPr>
          <a:xfrm>
            <a:off x="510673" y="2807372"/>
            <a:ext cx="8125326" cy="1908215"/>
          </a:xfrm>
          <a:prstGeom prst="rect">
            <a:avLst/>
          </a:prstGeom>
          <a:noFill/>
          <a:ln>
            <a:solidFill>
              <a:srgbClr val="0F5091"/>
            </a:solidFill>
          </a:ln>
        </p:spPr>
        <p:txBody>
          <a:bodyPr wrap="square" rtlCol="0">
            <a:spAutoFit/>
          </a:bodyPr>
          <a:lstStyle/>
          <a:p>
            <a:r>
              <a:rPr lang="en-GB" sz="2200" b="1" dirty="0">
                <a:latin typeface="Calibri"/>
                <a:cs typeface="Calibri"/>
              </a:rPr>
              <a:t>Example:</a:t>
            </a:r>
          </a:p>
          <a:p>
            <a:r>
              <a:rPr lang="en-GB" sz="2200" dirty="0">
                <a:solidFill>
                  <a:srgbClr val="0F5091"/>
                </a:solidFill>
                <a:latin typeface="Calibri Italic" charset="0"/>
              </a:rPr>
              <a:t>Has your workload increased in the last 3 months? </a:t>
            </a:r>
          </a:p>
          <a:p>
            <a:r>
              <a:rPr lang="en-GB" sz="2200" dirty="0">
                <a:latin typeface="Calibri Italic" charset="0"/>
              </a:rPr>
              <a:t>[  ] Yes [  ] No</a:t>
            </a:r>
          </a:p>
          <a:p>
            <a:endParaRPr lang="en-GB" sz="800" dirty="0">
              <a:latin typeface="Calibri Italic" charset="0"/>
            </a:endParaRPr>
          </a:p>
          <a:p>
            <a:r>
              <a:rPr lang="en-GB" sz="2200" spc="-10" dirty="0">
                <a:solidFill>
                  <a:srgbClr val="0F5091"/>
                </a:solidFill>
                <a:latin typeface="Calibri Italic" charset="0"/>
              </a:rPr>
              <a:t>Has your workload had a negative impact on the quality of your work? </a:t>
            </a:r>
            <a:r>
              <a:rPr lang="en-GB" sz="2200" dirty="0">
                <a:solidFill>
                  <a:srgbClr val="0F5091"/>
                </a:solidFill>
                <a:latin typeface="Calibri Italic" charset="0"/>
              </a:rPr>
              <a:t/>
            </a:r>
            <a:br>
              <a:rPr lang="en-GB" sz="2200" dirty="0">
                <a:solidFill>
                  <a:srgbClr val="0F5091"/>
                </a:solidFill>
                <a:latin typeface="Calibri Italic" charset="0"/>
              </a:rPr>
            </a:br>
            <a:r>
              <a:rPr lang="en-GB" sz="2200" dirty="0">
                <a:latin typeface="Calibri Italic" charset="0"/>
              </a:rPr>
              <a:t>[  ] Yes [  ] No</a:t>
            </a:r>
          </a:p>
        </p:txBody>
      </p:sp>
      <p:sp>
        <p:nvSpPr>
          <p:cNvPr id="7" name="TextBox 6"/>
          <p:cNvSpPr txBox="1"/>
          <p:nvPr/>
        </p:nvSpPr>
        <p:spPr>
          <a:xfrm>
            <a:off x="457200" y="4898765"/>
            <a:ext cx="8125327" cy="1815882"/>
          </a:xfrm>
          <a:prstGeom prst="rect">
            <a:avLst/>
          </a:prstGeom>
          <a:noFill/>
        </p:spPr>
        <p:txBody>
          <a:bodyPr wrap="square" rtlCol="0">
            <a:spAutoFit/>
          </a:bodyPr>
          <a:lstStyle/>
          <a:p>
            <a:r>
              <a:rPr lang="en-GB" sz="2800" b="1" dirty="0">
                <a:solidFill>
                  <a:srgbClr val="0F5091"/>
                </a:solidFill>
                <a:latin typeface="Calibri Bold" charset="0"/>
              </a:rPr>
              <a:t>“85% of workers surveyed say their workload has increased. 75% say this has a negative impact on the quality of their work.”</a:t>
            </a:r>
          </a:p>
          <a:p>
            <a:endParaRPr lang="en-US" sz="2800"/>
          </a:p>
        </p:txBody>
      </p:sp>
    </p:spTree>
    <p:extLst>
      <p:ext uri="{BB962C8B-B14F-4D97-AF65-F5344CB8AC3E}">
        <p14:creationId xmlns:p14="http://schemas.microsoft.com/office/powerpoint/2010/main" val="731110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b="1">
                <a:solidFill>
                  <a:srgbClr val="0F5091"/>
                </a:solidFill>
              </a:rPr>
              <a:t>Low risk tactics – worker stories</a:t>
            </a:r>
          </a:p>
        </p:txBody>
      </p:sp>
      <p:sp>
        <p:nvSpPr>
          <p:cNvPr id="3" name="Content Placeholder 2"/>
          <p:cNvSpPr>
            <a:spLocks noGrp="1"/>
          </p:cNvSpPr>
          <p:nvPr>
            <p:ph idx="1"/>
          </p:nvPr>
        </p:nvSpPr>
        <p:spPr/>
        <p:txBody>
          <a:bodyPr>
            <a:normAutofit/>
          </a:bodyPr>
          <a:lstStyle/>
          <a:p>
            <a:pPr marL="0" indent="0">
              <a:buNone/>
            </a:pPr>
            <a:r>
              <a:rPr lang="en-GB" sz="2800" dirty="0">
                <a:solidFill>
                  <a:srgbClr val="000000"/>
                </a:solidFill>
                <a:latin typeface="Calibri" charset="0"/>
              </a:rPr>
              <a:t>Distribute anonymous stories of injustice at:</a:t>
            </a:r>
          </a:p>
          <a:p>
            <a:pPr lvl="1">
              <a:buClr>
                <a:schemeClr val="tx1"/>
              </a:buClr>
              <a:buFontTx/>
              <a:buChar char="•"/>
            </a:pPr>
            <a:r>
              <a:rPr lang="en-GB" dirty="0">
                <a:solidFill>
                  <a:srgbClr val="000000"/>
                </a:solidFill>
                <a:latin typeface="Calibri" charset="0"/>
              </a:rPr>
              <a:t> The workplace</a:t>
            </a:r>
          </a:p>
          <a:p>
            <a:pPr lvl="1">
              <a:buClr>
                <a:schemeClr val="tx1"/>
              </a:buClr>
              <a:buFontTx/>
              <a:buChar char="•"/>
            </a:pPr>
            <a:r>
              <a:rPr lang="en-GB" dirty="0">
                <a:solidFill>
                  <a:srgbClr val="000000"/>
                </a:solidFill>
                <a:latin typeface="Calibri" charset="0"/>
              </a:rPr>
              <a:t> Sporting or social events</a:t>
            </a:r>
          </a:p>
          <a:p>
            <a:pPr lvl="1">
              <a:buClr>
                <a:schemeClr val="tx1"/>
              </a:buClr>
              <a:buFontTx/>
              <a:buChar char="•"/>
            </a:pPr>
            <a:r>
              <a:rPr lang="en-GB" dirty="0">
                <a:solidFill>
                  <a:srgbClr val="000000"/>
                </a:solidFill>
                <a:latin typeface="Calibri" charset="0"/>
              </a:rPr>
              <a:t> Fairs and markets</a:t>
            </a:r>
          </a:p>
          <a:p>
            <a:pPr lvl="1">
              <a:buClr>
                <a:schemeClr val="tx1"/>
              </a:buClr>
              <a:buFontTx/>
              <a:buChar char="•"/>
            </a:pPr>
            <a:r>
              <a:rPr lang="en-GB" dirty="0">
                <a:solidFill>
                  <a:srgbClr val="000000"/>
                </a:solidFill>
                <a:latin typeface="Calibri" charset="0"/>
              </a:rPr>
              <a:t> Media events</a:t>
            </a:r>
          </a:p>
          <a:p>
            <a:pPr lvl="1">
              <a:buClr>
                <a:schemeClr val="tx1"/>
              </a:buClr>
              <a:buFontTx/>
              <a:buChar char="•"/>
            </a:pPr>
            <a:r>
              <a:rPr lang="en-GB" dirty="0">
                <a:solidFill>
                  <a:srgbClr val="000000"/>
                </a:solidFill>
                <a:latin typeface="Calibri" charset="0"/>
              </a:rPr>
              <a:t> Central business or transport locations</a:t>
            </a:r>
          </a:p>
          <a:p>
            <a:pPr>
              <a:buClr>
                <a:schemeClr val="tx1"/>
              </a:buClr>
            </a:pPr>
            <a:endParaRPr lang="en-GB" sz="2800" dirty="0">
              <a:solidFill>
                <a:srgbClr val="000000"/>
              </a:solidFill>
              <a:latin typeface="Calibri" charset="0"/>
            </a:endParaRPr>
          </a:p>
          <a:p>
            <a:pPr marL="0" indent="0">
              <a:buClr>
                <a:schemeClr val="tx1"/>
              </a:buClr>
              <a:buNone/>
            </a:pPr>
            <a:r>
              <a:rPr lang="en-GB" sz="2800" dirty="0">
                <a:solidFill>
                  <a:srgbClr val="000000"/>
                </a:solidFill>
                <a:latin typeface="Calibri" charset="0"/>
              </a:rPr>
              <a:t>U</a:t>
            </a:r>
            <a:r>
              <a:rPr lang="en-US" sz="2800" dirty="0">
                <a:solidFill>
                  <a:srgbClr val="000000"/>
                </a:solidFill>
                <a:latin typeface="Calibri" charset="0"/>
              </a:rPr>
              <a:t>se allies (universities or NGOs) to write reports.</a:t>
            </a:r>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11</a:t>
            </a:fld>
            <a:endParaRPr lang="en-US"/>
          </a:p>
        </p:txBody>
      </p:sp>
    </p:spTree>
    <p:extLst>
      <p:ext uri="{BB962C8B-B14F-4D97-AF65-F5344CB8AC3E}">
        <p14:creationId xmlns:p14="http://schemas.microsoft.com/office/powerpoint/2010/main" val="2828962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b="1">
                <a:solidFill>
                  <a:srgbClr val="0F5091"/>
                </a:solidFill>
              </a:rPr>
              <a:t>Delivering the message</a:t>
            </a:r>
          </a:p>
        </p:txBody>
      </p:sp>
      <p:sp>
        <p:nvSpPr>
          <p:cNvPr id="3" name="Content Placeholder 2"/>
          <p:cNvSpPr>
            <a:spLocks noGrp="1"/>
          </p:cNvSpPr>
          <p:nvPr>
            <p:ph idx="1"/>
          </p:nvPr>
        </p:nvSpPr>
        <p:spPr/>
        <p:txBody>
          <a:bodyPr>
            <a:noAutofit/>
          </a:bodyPr>
          <a:lstStyle/>
          <a:p>
            <a:pPr marL="441325" indent="-441325">
              <a:lnSpc>
                <a:spcPct val="120000"/>
              </a:lnSpc>
              <a:spcBef>
                <a:spcPts val="0"/>
              </a:spcBef>
              <a:buFont typeface="Wingdings" charset="2"/>
              <a:buChar char="q"/>
              <a:defRPr/>
            </a:pPr>
            <a:r>
              <a:rPr lang="en-GB" sz="2800" dirty="0"/>
              <a:t> </a:t>
            </a:r>
            <a:r>
              <a:rPr lang="en-GB" sz="2800" dirty="0">
                <a:solidFill>
                  <a:srgbClr val="000000"/>
                </a:solidFill>
              </a:rPr>
              <a:t>Banners</a:t>
            </a:r>
          </a:p>
          <a:p>
            <a:pPr marL="441325" indent="-441325">
              <a:lnSpc>
                <a:spcPct val="120000"/>
              </a:lnSpc>
              <a:spcBef>
                <a:spcPts val="0"/>
              </a:spcBef>
              <a:buFont typeface="Wingdings" charset="2"/>
              <a:buChar char="q"/>
              <a:defRPr/>
            </a:pPr>
            <a:r>
              <a:rPr lang="en-GB" sz="2800" dirty="0">
                <a:solidFill>
                  <a:srgbClr val="000000"/>
                </a:solidFill>
              </a:rPr>
              <a:t> Billboards and signs</a:t>
            </a:r>
          </a:p>
          <a:p>
            <a:pPr marL="441325" indent="-441325">
              <a:lnSpc>
                <a:spcPct val="120000"/>
              </a:lnSpc>
              <a:spcBef>
                <a:spcPts val="0"/>
              </a:spcBef>
              <a:buFont typeface="Wingdings" charset="2"/>
              <a:buChar char="q"/>
              <a:defRPr/>
            </a:pPr>
            <a:r>
              <a:rPr lang="en-GB" sz="2800" dirty="0">
                <a:solidFill>
                  <a:srgbClr val="000000"/>
                </a:solidFill>
                <a:ea typeface="ＭＳ Ｐゴシック" charset="0"/>
              </a:rPr>
              <a:t> Balloons</a:t>
            </a:r>
          </a:p>
          <a:p>
            <a:pPr marL="441325" indent="-441325">
              <a:lnSpc>
                <a:spcPct val="120000"/>
              </a:lnSpc>
              <a:spcBef>
                <a:spcPts val="0"/>
              </a:spcBef>
              <a:buFont typeface="Wingdings" charset="2"/>
              <a:buChar char="q"/>
              <a:defRPr/>
            </a:pPr>
            <a:r>
              <a:rPr lang="en-GB" sz="2800" dirty="0">
                <a:solidFill>
                  <a:srgbClr val="000000"/>
                </a:solidFill>
                <a:ea typeface="ＭＳ Ｐゴシック" charset="0"/>
              </a:rPr>
              <a:t> Pastries or candies with messages</a:t>
            </a:r>
          </a:p>
          <a:p>
            <a:pPr marL="441325" indent="-441325">
              <a:lnSpc>
                <a:spcPct val="120000"/>
              </a:lnSpc>
              <a:spcBef>
                <a:spcPts val="0"/>
              </a:spcBef>
              <a:buFont typeface="Wingdings" charset="2"/>
              <a:buChar char="q"/>
              <a:defRPr/>
            </a:pPr>
            <a:r>
              <a:rPr lang="en-GB" sz="2800" dirty="0">
                <a:solidFill>
                  <a:srgbClr val="000000"/>
                </a:solidFill>
                <a:ea typeface="ＭＳ Ｐゴシック" charset="0"/>
              </a:rPr>
              <a:t> Games</a:t>
            </a:r>
          </a:p>
          <a:p>
            <a:pPr marL="441325" indent="-441325">
              <a:lnSpc>
                <a:spcPct val="120000"/>
              </a:lnSpc>
              <a:spcBef>
                <a:spcPts val="0"/>
              </a:spcBef>
              <a:buFont typeface="Wingdings" charset="2"/>
              <a:buChar char="q"/>
              <a:defRPr/>
            </a:pPr>
            <a:r>
              <a:rPr lang="en-GB" sz="2800" dirty="0">
                <a:solidFill>
                  <a:srgbClr val="000000"/>
                </a:solidFill>
                <a:ea typeface="ＭＳ Ｐゴシック" charset="0"/>
              </a:rPr>
              <a:t> Video</a:t>
            </a:r>
          </a:p>
          <a:p>
            <a:pPr marL="441325" indent="-441325">
              <a:lnSpc>
                <a:spcPct val="120000"/>
              </a:lnSpc>
              <a:spcBef>
                <a:spcPts val="0"/>
              </a:spcBef>
              <a:buFont typeface="Wingdings" charset="2"/>
              <a:buChar char="q"/>
              <a:defRPr/>
            </a:pPr>
            <a:r>
              <a:rPr lang="en-GB" sz="2800" dirty="0">
                <a:solidFill>
                  <a:srgbClr val="000000"/>
                </a:solidFill>
                <a:ea typeface="ＭＳ Ｐゴシック" charset="0"/>
              </a:rPr>
              <a:t> Social and news media</a:t>
            </a:r>
            <a:endParaRPr lang="en-US" sz="2800"/>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12</a:t>
            </a:fld>
            <a:endParaRPr lang="en-US"/>
          </a:p>
        </p:txBody>
      </p:sp>
    </p:spTree>
    <p:extLst>
      <p:ext uri="{BB962C8B-B14F-4D97-AF65-F5344CB8AC3E}">
        <p14:creationId xmlns:p14="http://schemas.microsoft.com/office/powerpoint/2010/main" val="1539386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b="1">
                <a:solidFill>
                  <a:srgbClr val="0F5091"/>
                </a:solidFill>
              </a:rPr>
              <a:t>Predict how the target will respond</a:t>
            </a:r>
          </a:p>
        </p:txBody>
      </p:sp>
      <p:sp>
        <p:nvSpPr>
          <p:cNvPr id="3" name="Content Placeholder 2"/>
          <p:cNvSpPr>
            <a:spLocks noGrp="1"/>
          </p:cNvSpPr>
          <p:nvPr>
            <p:ph idx="1"/>
          </p:nvPr>
        </p:nvSpPr>
        <p:spPr/>
        <p:txBody>
          <a:bodyPr>
            <a:normAutofit/>
          </a:bodyPr>
          <a:lstStyle/>
          <a:p>
            <a:r>
              <a:rPr lang="en-GB" sz="2800" dirty="0"/>
              <a:t>With unusual tactics, put more effort into your relationship with the decision maker. Let them know that you are rational.</a:t>
            </a:r>
          </a:p>
          <a:p>
            <a:endParaRPr lang="en-GB" sz="1400" dirty="0"/>
          </a:p>
          <a:p>
            <a:r>
              <a:rPr lang="en-GB" sz="2800" dirty="0"/>
              <a:t>You might want to meet with the target before </a:t>
            </a:r>
            <a:br>
              <a:rPr lang="en-GB" sz="2800" dirty="0"/>
            </a:br>
            <a:r>
              <a:rPr lang="en-GB" sz="2800" dirty="0"/>
              <a:t>you act.</a:t>
            </a:r>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13</a:t>
            </a:fld>
            <a:endParaRPr lang="en-US"/>
          </a:p>
        </p:txBody>
      </p:sp>
    </p:spTree>
    <p:extLst>
      <p:ext uri="{BB962C8B-B14F-4D97-AF65-F5344CB8AC3E}">
        <p14:creationId xmlns:p14="http://schemas.microsoft.com/office/powerpoint/2010/main" val="1268565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b="1">
                <a:solidFill>
                  <a:srgbClr val="0F5091"/>
                </a:solidFill>
              </a:rPr>
              <a:t>Planning tactics</a:t>
            </a:r>
          </a:p>
        </p:txBody>
      </p:sp>
      <p:sp>
        <p:nvSpPr>
          <p:cNvPr id="3" name="Content Placeholder 2"/>
          <p:cNvSpPr>
            <a:spLocks noGrp="1"/>
          </p:cNvSpPr>
          <p:nvPr>
            <p:ph idx="1"/>
          </p:nvPr>
        </p:nvSpPr>
        <p:spPr/>
        <p:txBody>
          <a:bodyPr>
            <a:normAutofit/>
          </a:bodyPr>
          <a:lstStyle/>
          <a:p>
            <a:r>
              <a:rPr lang="en-US" sz="2800" dirty="0"/>
              <a:t>Plan your hardest hitting tactic first. </a:t>
            </a:r>
            <a:r>
              <a:rPr lang="en-GB" sz="2800" dirty="0"/>
              <a:t>Create lower impact tactics leading up to it.  </a:t>
            </a:r>
          </a:p>
          <a:p>
            <a:endParaRPr lang="en-GB" sz="1400" dirty="0"/>
          </a:p>
          <a:p>
            <a:r>
              <a:rPr lang="en-GB" sz="2800" dirty="0"/>
              <a:t>Involve workers in planning tactics.  They are more likely to participate.</a:t>
            </a:r>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14</a:t>
            </a:fld>
            <a:endParaRPr lang="en-US"/>
          </a:p>
        </p:txBody>
      </p:sp>
    </p:spTree>
    <p:extLst>
      <p:ext uri="{BB962C8B-B14F-4D97-AF65-F5344CB8AC3E}">
        <p14:creationId xmlns:p14="http://schemas.microsoft.com/office/powerpoint/2010/main" val="4058192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96941"/>
          </a:xfrm>
        </p:spPr>
        <p:txBody>
          <a:bodyPr>
            <a:noAutofit/>
          </a:bodyPr>
          <a:lstStyle/>
          <a:p>
            <a:pPr algn="l"/>
            <a:r>
              <a:rPr lang="en-US" sz="3800" b="1">
                <a:solidFill>
                  <a:srgbClr val="0F5091"/>
                </a:solidFill>
              </a:rPr>
              <a:t>Example: </a:t>
            </a:r>
            <a:br>
              <a:rPr lang="en-US" sz="3800" b="1">
                <a:solidFill>
                  <a:srgbClr val="0F5091"/>
                </a:solidFill>
              </a:rPr>
            </a:br>
            <a:r>
              <a:rPr lang="en-US" sz="3800" b="1">
                <a:solidFill>
                  <a:srgbClr val="0F5091"/>
                </a:solidFill>
              </a:rPr>
              <a:t>If you plan a strike, you must first:</a:t>
            </a:r>
          </a:p>
        </p:txBody>
      </p:sp>
      <p:sp>
        <p:nvSpPr>
          <p:cNvPr id="3" name="Content Placeholder 2"/>
          <p:cNvSpPr>
            <a:spLocks noGrp="1"/>
          </p:cNvSpPr>
          <p:nvPr>
            <p:ph idx="1"/>
          </p:nvPr>
        </p:nvSpPr>
        <p:spPr>
          <a:xfrm>
            <a:off x="457200" y="1965158"/>
            <a:ext cx="8229600" cy="4161005"/>
          </a:xfrm>
        </p:spPr>
        <p:txBody>
          <a:bodyPr>
            <a:normAutofit/>
          </a:bodyPr>
          <a:lstStyle/>
          <a:p>
            <a:pPr marL="266700" lvl="2" indent="-266700"/>
            <a:r>
              <a:rPr lang="en-GB" sz="2800" dirty="0"/>
              <a:t>Organise a “practice strike”.</a:t>
            </a:r>
          </a:p>
          <a:p>
            <a:pPr marL="266700" lvl="2" indent="-266700"/>
            <a:endParaRPr lang="en-GB" sz="1400" dirty="0"/>
          </a:p>
          <a:p>
            <a:pPr marL="266700" lvl="1" indent="-266700">
              <a:buFont typeface="Arial"/>
              <a:buChar char="•"/>
            </a:pPr>
            <a:r>
              <a:rPr lang="en-GB" dirty="0"/>
              <a:t>Publicise a survey of workers showing overwhelming majority ready to strike.  </a:t>
            </a:r>
          </a:p>
          <a:p>
            <a:pPr marL="266700" lvl="1" indent="-266700">
              <a:buFont typeface="Arial"/>
              <a:buChar char="•"/>
            </a:pPr>
            <a:endParaRPr lang="en-GB" sz="1400" dirty="0"/>
          </a:p>
          <a:p>
            <a:pPr marL="266700" lvl="1" indent="-266700">
              <a:buFont typeface="Arial"/>
              <a:buChar char="•"/>
            </a:pPr>
            <a:r>
              <a:rPr lang="en-GB" dirty="0"/>
              <a:t>Deliver a truckload of picket signs to the office of a top decision maker.   </a:t>
            </a:r>
            <a:endParaRPr lang="en-US" dirty="0"/>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15</a:t>
            </a:fld>
            <a:endParaRPr lang="en-US"/>
          </a:p>
        </p:txBody>
      </p:sp>
    </p:spTree>
    <p:extLst>
      <p:ext uri="{BB962C8B-B14F-4D97-AF65-F5344CB8AC3E}">
        <p14:creationId xmlns:p14="http://schemas.microsoft.com/office/powerpoint/2010/main" val="3758698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a:solidFill>
                  <a:srgbClr val="0F5091"/>
                </a:solidFill>
              </a:rPr>
              <a:t>Indirect targets</a:t>
            </a:r>
          </a:p>
        </p:txBody>
      </p:sp>
      <p:sp>
        <p:nvSpPr>
          <p:cNvPr id="3" name="Content Placeholder 2"/>
          <p:cNvSpPr>
            <a:spLocks noGrp="1"/>
          </p:cNvSpPr>
          <p:nvPr>
            <p:ph idx="1"/>
          </p:nvPr>
        </p:nvSpPr>
        <p:spPr/>
        <p:txBody>
          <a:bodyPr>
            <a:normAutofit/>
          </a:bodyPr>
          <a:lstStyle/>
          <a:p>
            <a:r>
              <a:rPr lang="en-US" sz="2800" dirty="0"/>
              <a:t>Focus your tactics on the indirect target.</a:t>
            </a:r>
          </a:p>
          <a:p>
            <a:r>
              <a:rPr lang="en-US" sz="2800" dirty="0"/>
              <a:t>Include your campaign goals and the name of the direct target to avoid confusion.</a:t>
            </a:r>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16</a:t>
            </a:fld>
            <a:endParaRPr lang="en-US"/>
          </a:p>
        </p:txBody>
      </p:sp>
      <p:sp>
        <p:nvSpPr>
          <p:cNvPr id="6" name="TextBox 5"/>
          <p:cNvSpPr txBox="1"/>
          <p:nvPr/>
        </p:nvSpPr>
        <p:spPr>
          <a:xfrm>
            <a:off x="457200" y="3342113"/>
            <a:ext cx="8229600" cy="2862322"/>
          </a:xfrm>
          <a:prstGeom prst="rect">
            <a:avLst/>
          </a:prstGeom>
          <a:noFill/>
          <a:ln>
            <a:solidFill>
              <a:srgbClr val="0F5091"/>
            </a:solidFill>
          </a:ln>
        </p:spPr>
        <p:txBody>
          <a:bodyPr wrap="square" rtlCol="0">
            <a:spAutoFit/>
          </a:bodyPr>
          <a:lstStyle/>
          <a:p>
            <a:r>
              <a:rPr lang="en-US" sz="2000" b="1" dirty="0">
                <a:solidFill>
                  <a:schemeClr val="accent1">
                    <a:lumMod val="75000"/>
                  </a:schemeClr>
                </a:solidFill>
              </a:rPr>
              <a:t>Link indirect target to a campain goal</a:t>
            </a:r>
          </a:p>
          <a:p>
            <a:endParaRPr lang="en-US" sz="1000" b="1" dirty="0">
              <a:solidFill>
                <a:schemeClr val="accent1">
                  <a:lumMod val="75000"/>
                </a:schemeClr>
              </a:solidFill>
            </a:endParaRPr>
          </a:p>
          <a:p>
            <a:r>
              <a:rPr lang="en-US" sz="2000" b="1" dirty="0"/>
              <a:t>Indirect target:  Grocery store with High Prices</a:t>
            </a:r>
          </a:p>
          <a:p>
            <a:r>
              <a:rPr lang="en-US" sz="2000" b="1" dirty="0"/>
              <a:t>Direct target:  International Trucking Co.</a:t>
            </a:r>
          </a:p>
          <a:p>
            <a:endParaRPr lang="en-US" sz="1000" dirty="0"/>
          </a:p>
          <a:p>
            <a:r>
              <a:rPr lang="en-US" sz="2000" dirty="0"/>
              <a:t>Large letters / banners:  HIGH PRICES at Apples Grocery Store</a:t>
            </a:r>
          </a:p>
          <a:p>
            <a:r>
              <a:rPr lang="en-US" sz="2000" dirty="0"/>
              <a:t>Small letters: We are here today protesting high prices. In addition to high prices Apples Grocery Store uses International Trucking Co. that makes drivers work long hours, creating fatigue and unsafe road conditions in our community.</a:t>
            </a:r>
          </a:p>
        </p:txBody>
      </p:sp>
    </p:spTree>
    <p:extLst>
      <p:ext uri="{BB962C8B-B14F-4D97-AF65-F5344CB8AC3E}">
        <p14:creationId xmlns:p14="http://schemas.microsoft.com/office/powerpoint/2010/main" val="3294902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800" b="1" dirty="0" smtClean="0">
                <a:solidFill>
                  <a:srgbClr val="0F5091"/>
                </a:solidFill>
              </a:rPr>
              <a:t>Never stop!</a:t>
            </a:r>
            <a:endParaRPr lang="en-US" sz="3800">
              <a:solidFill>
                <a:srgbClr val="0F5091"/>
              </a:solidFill>
            </a:endParaRPr>
          </a:p>
        </p:txBody>
      </p:sp>
      <p:sp>
        <p:nvSpPr>
          <p:cNvPr id="4" name="Footer Placeholder 3"/>
          <p:cNvSpPr>
            <a:spLocks noGrp="1"/>
          </p:cNvSpPr>
          <p:nvPr>
            <p:ph type="ftr" sz="quarter" idx="11"/>
          </p:nvPr>
        </p:nvSpPr>
        <p:spPr/>
        <p:txBody>
          <a:bodyPr/>
          <a:lstStyle/>
          <a:p>
            <a:r>
              <a:rPr lang="en-US"/>
              <a:t>ITF: DEVELOPING STRATEGIC CAMPAIGNS</a:t>
            </a:r>
          </a:p>
        </p:txBody>
      </p:sp>
      <p:sp>
        <p:nvSpPr>
          <p:cNvPr id="3" name="Slide Number Placeholder 2"/>
          <p:cNvSpPr>
            <a:spLocks noGrp="1"/>
          </p:cNvSpPr>
          <p:nvPr>
            <p:ph type="sldNum" sz="quarter" idx="12"/>
          </p:nvPr>
        </p:nvSpPr>
        <p:spPr/>
        <p:txBody>
          <a:bodyPr/>
          <a:lstStyle/>
          <a:p>
            <a:fld id="{E9CD726D-A8DA-1943-A225-BB9823A7FDC5}" type="slidenum">
              <a:rPr lang="en-US"/>
              <a:t>17</a:t>
            </a:fld>
            <a:endParaRPr lang="en-US"/>
          </a:p>
        </p:txBody>
      </p:sp>
      <p:sp>
        <p:nvSpPr>
          <p:cNvPr id="6" name="Content Placeholder 5"/>
          <p:cNvSpPr>
            <a:spLocks noGrp="1"/>
          </p:cNvSpPr>
          <p:nvPr>
            <p:ph idx="1"/>
          </p:nvPr>
        </p:nvSpPr>
        <p:spPr/>
        <p:txBody>
          <a:bodyPr>
            <a:normAutofit/>
          </a:bodyPr>
          <a:lstStyle/>
          <a:p>
            <a:r>
              <a:rPr lang="en-US" sz="2800" dirty="0"/>
              <a:t>Keep the pressure constant.</a:t>
            </a:r>
            <a:endParaRPr lang="en-GB" sz="2800" dirty="0"/>
          </a:p>
          <a:p>
            <a:r>
              <a:rPr lang="en-GB" sz="2800" dirty="0"/>
              <a:t>Stay on your target long enough to make a serious impact.</a:t>
            </a:r>
          </a:p>
          <a:p>
            <a:r>
              <a:rPr lang="en-GB" sz="2800" dirty="0"/>
              <a:t>Do not flip between targets and strategies.</a:t>
            </a:r>
          </a:p>
        </p:txBody>
      </p:sp>
    </p:spTree>
    <p:extLst>
      <p:ext uri="{BB962C8B-B14F-4D97-AF65-F5344CB8AC3E}">
        <p14:creationId xmlns:p14="http://schemas.microsoft.com/office/powerpoint/2010/main" val="35769394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0F5091">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p:txBody>
          <a:bodyPr/>
          <a:lstStyle/>
          <a:p>
            <a:r>
              <a:rPr lang="en-US"/>
              <a:t>ITF: DEVELOPING STRATEGIC CAMPAIGNS</a:t>
            </a:r>
          </a:p>
        </p:txBody>
      </p:sp>
      <p:sp>
        <p:nvSpPr>
          <p:cNvPr id="3" name="Slide Number Placeholder 2"/>
          <p:cNvSpPr>
            <a:spLocks noGrp="1"/>
          </p:cNvSpPr>
          <p:nvPr>
            <p:ph type="sldNum" sz="quarter" idx="12"/>
          </p:nvPr>
        </p:nvSpPr>
        <p:spPr/>
        <p:txBody>
          <a:bodyPr/>
          <a:lstStyle/>
          <a:p>
            <a:fld id="{E9CD726D-A8DA-1943-A225-BB9823A7FDC5}" type="slidenum">
              <a:rPr lang="en-US"/>
              <a:t>18</a:t>
            </a:fld>
            <a:endParaRPr lang="en-US"/>
          </a:p>
        </p:txBody>
      </p:sp>
      <p:sp>
        <p:nvSpPr>
          <p:cNvPr id="11" name="Title 1"/>
          <p:cNvSpPr>
            <a:spLocks noGrp="1"/>
          </p:cNvSpPr>
          <p:nvPr>
            <p:ph type="title"/>
          </p:nvPr>
        </p:nvSpPr>
        <p:spPr>
          <a:xfrm>
            <a:off x="457200" y="274637"/>
            <a:ext cx="8229600" cy="1249363"/>
          </a:xfrm>
        </p:spPr>
        <p:txBody>
          <a:bodyPr>
            <a:normAutofit/>
          </a:bodyPr>
          <a:lstStyle/>
          <a:p>
            <a:pPr algn="l"/>
            <a:r>
              <a:rPr lang="en-US" sz="3800" b="1" dirty="0">
                <a:solidFill>
                  <a:srgbClr val="0F5091"/>
                </a:solidFill>
              </a:rPr>
              <a:t>Activity: Tactics chart</a:t>
            </a:r>
            <a:endParaRPr lang="en-US" sz="3800" b="1">
              <a:solidFill>
                <a:srgbClr val="0F5091"/>
              </a:solidFill>
            </a:endParaRPr>
          </a:p>
        </p:txBody>
      </p:sp>
      <p:sp>
        <p:nvSpPr>
          <p:cNvPr id="12" name="Content Placeholder 2"/>
          <p:cNvSpPr>
            <a:spLocks noGrp="1"/>
          </p:cNvSpPr>
          <p:nvPr>
            <p:ph idx="1"/>
          </p:nvPr>
        </p:nvSpPr>
        <p:spPr>
          <a:xfrm>
            <a:off x="457200" y="1524001"/>
            <a:ext cx="8229600" cy="4832350"/>
          </a:xfrm>
        </p:spPr>
        <p:txBody>
          <a:bodyPr>
            <a:noAutofit/>
          </a:bodyPr>
          <a:lstStyle/>
          <a:p>
            <a:pPr marL="0" indent="0">
              <a:buNone/>
            </a:pPr>
            <a:r>
              <a:rPr lang="en-GB" sz="2800" b="1" dirty="0">
                <a:solidFill>
                  <a:srgbClr val="0F5091"/>
                </a:solidFill>
                <a:latin typeface="Calibri"/>
                <a:cs typeface="Calibri"/>
              </a:rPr>
              <a:t>Aim: </a:t>
            </a:r>
            <a:r>
              <a:rPr lang="en-GB" sz="2800" dirty="0">
                <a:latin typeface="Calibri"/>
                <a:cs typeface="Calibri"/>
              </a:rPr>
              <a:t>Create campaign tactics</a:t>
            </a:r>
          </a:p>
          <a:p>
            <a:pPr marL="0" indent="0">
              <a:buNone/>
            </a:pPr>
            <a:r>
              <a:rPr lang="en-GB" sz="2800" b="1" dirty="0">
                <a:solidFill>
                  <a:srgbClr val="0F5091"/>
                </a:solidFill>
                <a:latin typeface="Calibri"/>
                <a:cs typeface="Calibri"/>
              </a:rPr>
              <a:t>Tasks:	</a:t>
            </a:r>
            <a:r>
              <a:rPr lang="en-GB" sz="2800" b="1" dirty="0">
                <a:solidFill>
                  <a:srgbClr val="800080"/>
                </a:solidFill>
                <a:latin typeface="Calibri"/>
                <a:cs typeface="Calibri"/>
              </a:rPr>
              <a:t> </a:t>
            </a:r>
            <a:r>
              <a:rPr lang="en-GB" sz="2800" dirty="0">
                <a:latin typeface="Calibri"/>
                <a:cs typeface="Calibri"/>
              </a:rPr>
              <a:t>Select a facilitator </a:t>
            </a:r>
            <a:r>
              <a:rPr lang="en-GB" sz="2800">
                <a:latin typeface="Calibri"/>
                <a:cs typeface="Calibri"/>
              </a:rPr>
              <a:t>and timekeeper</a:t>
            </a:r>
          </a:p>
          <a:p>
            <a:pPr marL="0" indent="0">
              <a:buNone/>
            </a:pPr>
            <a:endParaRPr lang="en-GB" sz="1400" dirty="0">
              <a:latin typeface="Calibri"/>
              <a:cs typeface="Calibri"/>
            </a:endParaRPr>
          </a:p>
          <a:p>
            <a:pPr marL="0" indent="0">
              <a:buNone/>
            </a:pPr>
            <a:r>
              <a:rPr lang="en-GB" sz="2800" dirty="0"/>
              <a:t>On the top left corner of the tactics chart, write in the name of your direct target.</a:t>
            </a:r>
          </a:p>
          <a:p>
            <a:pPr marL="0" indent="0">
              <a:buNone/>
            </a:pPr>
            <a:endParaRPr lang="en-US" sz="1400" dirty="0"/>
          </a:p>
          <a:p>
            <a:pPr marL="0" indent="0">
              <a:buNone/>
            </a:pPr>
            <a:r>
              <a:rPr lang="en-GB" sz="2800" dirty="0"/>
              <a:t>In the left column list 1-3 direct and/or indirect targets.</a:t>
            </a:r>
            <a:endParaRPr lang="en-US" sz="2800" dirty="0"/>
          </a:p>
          <a:p>
            <a:pPr marL="0" indent="0">
              <a:buNone/>
            </a:pPr>
            <a:r>
              <a:rPr lang="en-GB" sz="2800" dirty="0"/>
              <a:t>Fill in low, medium and high tactics.</a:t>
            </a:r>
          </a:p>
          <a:p>
            <a:pPr marL="0" indent="0">
              <a:buNone/>
            </a:pPr>
            <a:endParaRPr lang="en-GB" sz="1400" dirty="0"/>
          </a:p>
          <a:p>
            <a:pPr marL="0" indent="0">
              <a:buNone/>
            </a:pPr>
            <a:r>
              <a:rPr lang="en-GB" sz="2800" dirty="0"/>
              <a:t>Include initial contact with your target in the </a:t>
            </a:r>
            <a:r>
              <a:rPr lang="en-US" sz="2800" dirty="0"/>
              <a:t>“</a:t>
            </a:r>
            <a:r>
              <a:rPr lang="en-GB" sz="2800" dirty="0"/>
              <a:t>low intensity</a:t>
            </a:r>
            <a:r>
              <a:rPr lang="en-US" sz="2800" dirty="0"/>
              <a:t>”</a:t>
            </a:r>
            <a:r>
              <a:rPr lang="en-GB" sz="2800" dirty="0"/>
              <a:t> column.</a:t>
            </a:r>
            <a:endParaRPr lang="en-US" sz="2800" dirty="0"/>
          </a:p>
        </p:txBody>
      </p:sp>
    </p:spTree>
    <p:extLst>
      <p:ext uri="{BB962C8B-B14F-4D97-AF65-F5344CB8AC3E}">
        <p14:creationId xmlns:p14="http://schemas.microsoft.com/office/powerpoint/2010/main" val="148331733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0F5091">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7"/>
            <a:ext cx="8229600" cy="1249363"/>
          </a:xfrm>
        </p:spPr>
        <p:txBody>
          <a:bodyPr>
            <a:normAutofit/>
          </a:bodyPr>
          <a:lstStyle/>
          <a:p>
            <a:pPr algn="l"/>
            <a:r>
              <a:rPr lang="en-US" sz="3800" b="1" dirty="0">
                <a:solidFill>
                  <a:srgbClr val="0F5091"/>
                </a:solidFill>
              </a:rPr>
              <a:t>Activity: Tactics chart</a:t>
            </a:r>
            <a:endParaRPr lang="en-US" sz="3800" b="1">
              <a:solidFill>
                <a:srgbClr val="0F5091"/>
              </a:solidFill>
            </a:endParaRPr>
          </a:p>
        </p:txBody>
      </p:sp>
      <p:sp>
        <p:nvSpPr>
          <p:cNvPr id="4" name="Footer Placeholder 3"/>
          <p:cNvSpPr>
            <a:spLocks noGrp="1"/>
          </p:cNvSpPr>
          <p:nvPr>
            <p:ph type="ftr" sz="quarter" idx="11"/>
          </p:nvPr>
        </p:nvSpPr>
        <p:spPr/>
        <p:txBody>
          <a:bodyPr/>
          <a:lstStyle/>
          <a:p>
            <a:r>
              <a:rPr lang="en-US"/>
              <a:t>ITF: DEVELOPING STRATEGIC CAMPAIGNS</a:t>
            </a:r>
          </a:p>
        </p:txBody>
      </p:sp>
      <p:sp>
        <p:nvSpPr>
          <p:cNvPr id="7" name="Slide Number Placeholder 6"/>
          <p:cNvSpPr>
            <a:spLocks noGrp="1"/>
          </p:cNvSpPr>
          <p:nvPr>
            <p:ph type="sldNum" sz="quarter" idx="12"/>
          </p:nvPr>
        </p:nvSpPr>
        <p:spPr/>
        <p:txBody>
          <a:bodyPr/>
          <a:lstStyle/>
          <a:p>
            <a:fld id="{E9CD726D-A8DA-1943-A225-BB9823A7FDC5}" type="slidenum">
              <a:rPr lang="en-US"/>
              <a:t>19</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964580331"/>
              </p:ext>
            </p:extLst>
          </p:nvPr>
        </p:nvGraphicFramePr>
        <p:xfrm>
          <a:off x="457201" y="1527621"/>
          <a:ext cx="8229599" cy="4620767"/>
        </p:xfrm>
        <a:graphic>
          <a:graphicData uri="http://schemas.openxmlformats.org/drawingml/2006/table">
            <a:tbl>
              <a:tblPr firstRow="1" bandRow="1">
                <a:tableStyleId>{93296810-A885-4BE3-A3E7-6D5BEEA58F35}</a:tableStyleId>
              </a:tblPr>
              <a:tblGrid>
                <a:gridCol w="1826599"/>
                <a:gridCol w="1980726"/>
                <a:gridCol w="2211137"/>
                <a:gridCol w="2211137"/>
              </a:tblGrid>
              <a:tr h="486734">
                <a:tc>
                  <a:txBody>
                    <a:bodyPr/>
                    <a:lstStyle/>
                    <a:p>
                      <a:pPr algn="l"/>
                      <a:r>
                        <a:rPr lang="en-US" sz="2000" dirty="0" smtClean="0"/>
                        <a:t>Direct</a:t>
                      </a:r>
                      <a:r>
                        <a:rPr lang="en-US" sz="2000" baseline="0" dirty="0" smtClean="0"/>
                        <a:t> target</a:t>
                      </a:r>
                      <a:endParaRPr lang="en-US" sz="2000" dirty="0"/>
                    </a:p>
                  </a:txBody>
                  <a:tcPr>
                    <a:solidFill>
                      <a:srgbClr val="0F5091"/>
                    </a:solidFill>
                  </a:tcPr>
                </a:tc>
                <a:tc>
                  <a:txBody>
                    <a:bodyPr/>
                    <a:lstStyle/>
                    <a:p>
                      <a:pPr algn="l"/>
                      <a:r>
                        <a:rPr lang="en-US" sz="2000" dirty="0" smtClean="0"/>
                        <a:t>Low</a:t>
                      </a:r>
                      <a:r>
                        <a:rPr lang="en-US" sz="2000" baseline="0" dirty="0" smtClean="0"/>
                        <a:t> intensity</a:t>
                      </a:r>
                      <a:endParaRPr lang="en-US" sz="2000" dirty="0"/>
                    </a:p>
                  </a:txBody>
                  <a:tcPr>
                    <a:solidFill>
                      <a:srgbClr val="0F5091"/>
                    </a:solidFill>
                  </a:tcPr>
                </a:tc>
                <a:tc>
                  <a:txBody>
                    <a:bodyPr/>
                    <a:lstStyle/>
                    <a:p>
                      <a:pPr algn="l"/>
                      <a:r>
                        <a:rPr lang="en-US" sz="2000" dirty="0" smtClean="0"/>
                        <a:t>Medium</a:t>
                      </a:r>
                      <a:r>
                        <a:rPr lang="en-US" sz="2000" baseline="0" dirty="0" smtClean="0"/>
                        <a:t> intensity</a:t>
                      </a:r>
                      <a:endParaRPr lang="en-US" sz="2000" dirty="0"/>
                    </a:p>
                  </a:txBody>
                  <a:tcPr>
                    <a:lnR w="12700" cap="flat" cmpd="sng" algn="ctr">
                      <a:solidFill>
                        <a:prstClr val="white"/>
                      </a:solidFill>
                      <a:prstDash val="solid"/>
                      <a:round/>
                      <a:headEnd type="none" w="med" len="med"/>
                      <a:tailEnd type="none" w="med" len="med"/>
                    </a:lnR>
                    <a:solidFill>
                      <a:srgbClr val="0F5091"/>
                    </a:solidFill>
                  </a:tcPr>
                </a:tc>
                <a:tc>
                  <a:txBody>
                    <a:bodyPr/>
                    <a:lstStyle/>
                    <a:p>
                      <a:pPr algn="l"/>
                      <a:r>
                        <a:rPr lang="en-US" sz="2000" dirty="0"/>
                        <a:t>High intensity</a:t>
                      </a:r>
                    </a:p>
                  </a:txBody>
                  <a:tcPr>
                    <a:lnL w="12700" cap="flat" cmpd="sng" algn="ctr">
                      <a:solidFill>
                        <a:prstClr val="white"/>
                      </a:solidFill>
                      <a:prstDash val="solid"/>
                      <a:round/>
                      <a:headEnd type="none" w="med" len="med"/>
                      <a:tailEnd type="none" w="med" len="med"/>
                    </a:lnL>
                    <a:solidFill>
                      <a:srgbClr val="0F5091"/>
                    </a:solidFill>
                  </a:tcPr>
                </a:tc>
              </a:tr>
              <a:tr h="1381216">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US" sz="2000" dirty="0"/>
                        <a:t>Target No.</a:t>
                      </a:r>
                      <a:r>
                        <a:rPr lang="en-US" sz="2000" baseline="0" dirty="0"/>
                        <a:t> 1</a:t>
                      </a:r>
                      <a:endParaRPr lang="en-US" sz="2000" dirty="0"/>
                    </a:p>
                  </a:txBody>
                  <a:tcPr>
                    <a:solidFill>
                      <a:srgbClr val="0F5091">
                        <a:alpha val="10000"/>
                      </a:srgbClr>
                    </a:solidFill>
                  </a:tcPr>
                </a:tc>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1.</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2.</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3.</a:t>
                      </a:r>
                      <a:endParaRPr lang="en-US" sz="2000" dirty="0"/>
                    </a:p>
                  </a:txBody>
                  <a:tcPr>
                    <a:solidFill>
                      <a:srgbClr val="0F5091">
                        <a:alpha val="10000"/>
                      </a:srgbClr>
                    </a:solidFill>
                  </a:tcPr>
                </a:tc>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1.</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2.</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3.</a:t>
                      </a:r>
                      <a:endParaRPr lang="en-US" sz="2000" dirty="0"/>
                    </a:p>
                  </a:txBody>
                  <a:tcPr>
                    <a:lnR w="12700" cap="flat" cmpd="sng" algn="ctr">
                      <a:solidFill>
                        <a:prstClr val="white"/>
                      </a:solidFill>
                      <a:prstDash val="solid"/>
                      <a:round/>
                      <a:headEnd type="none" w="med" len="med"/>
                      <a:tailEnd type="none" w="med" len="med"/>
                    </a:lnR>
                    <a:solidFill>
                      <a:srgbClr val="0F5091">
                        <a:alpha val="10000"/>
                      </a:srgbClr>
                    </a:solidFill>
                  </a:tcPr>
                </a:tc>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1.</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2.</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3.</a:t>
                      </a:r>
                      <a:endParaRPr lang="en-US" sz="2000" dirty="0"/>
                    </a:p>
                  </a:txBody>
                  <a:tcPr>
                    <a:lnL w="12700" cap="flat" cmpd="sng" algn="ctr">
                      <a:solidFill>
                        <a:prstClr val="white"/>
                      </a:solidFill>
                      <a:prstDash val="solid"/>
                      <a:round/>
                      <a:headEnd type="none" w="med" len="med"/>
                      <a:tailEnd type="none" w="med" len="med"/>
                    </a:lnL>
                    <a:solidFill>
                      <a:srgbClr val="0F5091">
                        <a:alpha val="10000"/>
                      </a:srgbClr>
                    </a:solidFill>
                  </a:tcPr>
                </a:tc>
              </a:tr>
              <a:tr h="1421753">
                <a:tc>
                  <a:txBody>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lang="en-GB" sz="2000" dirty="0" smtClean="0"/>
                        <a:t>Target No. 2</a:t>
                      </a:r>
                    </a:p>
                    <a:p>
                      <a:pPr>
                        <a:lnSpc>
                          <a:spcPct val="120000"/>
                        </a:lnSpc>
                      </a:pPr>
                      <a:endParaRPr lang="en-US" sz="2000" dirty="0">
                        <a:solidFill>
                          <a:schemeClr val="accent1">
                            <a:lumMod val="75000"/>
                          </a:schemeClr>
                        </a:solidFill>
                      </a:endParaRPr>
                    </a:p>
                  </a:txBody>
                  <a:tcPr>
                    <a:solidFill>
                      <a:srgbClr val="0F5091">
                        <a:alpha val="10000"/>
                      </a:srgbClr>
                    </a:solidFill>
                  </a:tcPr>
                </a:tc>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solidFill>
                            <a:schemeClr val="tx1"/>
                          </a:solidFill>
                        </a:rPr>
                        <a:t>1.</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solidFill>
                            <a:schemeClr val="tx1"/>
                          </a:solidFill>
                        </a:rPr>
                        <a:t>2.</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solidFill>
                            <a:schemeClr val="tx1"/>
                          </a:solidFill>
                        </a:rPr>
                        <a:t>3.</a:t>
                      </a:r>
                      <a:endParaRPr lang="en-US" sz="2000" dirty="0">
                        <a:solidFill>
                          <a:schemeClr val="tx1"/>
                        </a:solidFill>
                      </a:endParaRPr>
                    </a:p>
                  </a:txBody>
                  <a:tcPr>
                    <a:solidFill>
                      <a:srgbClr val="0F5091">
                        <a:alpha val="10000"/>
                      </a:srgbClr>
                    </a:solidFill>
                  </a:tcPr>
                </a:tc>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1.</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2.</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3.</a:t>
                      </a:r>
                      <a:endParaRPr lang="en-US" sz="2000" dirty="0"/>
                    </a:p>
                  </a:txBody>
                  <a:tcPr>
                    <a:lnR w="12700" cap="flat" cmpd="sng" algn="ctr">
                      <a:solidFill>
                        <a:prstClr val="white"/>
                      </a:solidFill>
                      <a:prstDash val="solid"/>
                      <a:round/>
                      <a:headEnd type="none" w="med" len="med"/>
                      <a:tailEnd type="none" w="med" len="med"/>
                    </a:lnR>
                    <a:solidFill>
                      <a:srgbClr val="0F5091">
                        <a:alpha val="10000"/>
                      </a:srgbClr>
                    </a:solidFill>
                  </a:tcPr>
                </a:tc>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1.</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2.</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3.</a:t>
                      </a:r>
                      <a:endParaRPr lang="en-US" sz="2000" dirty="0"/>
                    </a:p>
                  </a:txBody>
                  <a:tcPr>
                    <a:lnL w="12700" cap="flat" cmpd="sng" algn="ctr">
                      <a:solidFill>
                        <a:prstClr val="white"/>
                      </a:solidFill>
                      <a:prstDash val="solid"/>
                      <a:round/>
                      <a:headEnd type="none" w="med" len="med"/>
                      <a:tailEnd type="none" w="med" len="med"/>
                    </a:lnL>
                    <a:solidFill>
                      <a:srgbClr val="0F5091">
                        <a:alpha val="10000"/>
                      </a:srgbClr>
                    </a:solidFill>
                  </a:tcPr>
                </a:tc>
              </a:tr>
              <a:tr h="1331064">
                <a:tc>
                  <a:txBody>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lang="en-GB" sz="2000" dirty="0" smtClean="0"/>
                        <a:t>Target No. 3</a:t>
                      </a:r>
                      <a:endParaRPr lang="en-US" sz="2000" dirty="0"/>
                    </a:p>
                  </a:txBody>
                  <a:tcPr>
                    <a:solidFill>
                      <a:srgbClr val="0F5091">
                        <a:alpha val="10000"/>
                      </a:srgbClr>
                    </a:solidFill>
                  </a:tcPr>
                </a:tc>
                <a:tc>
                  <a:txBody>
                    <a:bodyPr/>
                    <a:lstStyle/>
                    <a:p>
                      <a:pPr>
                        <a:lnSpc>
                          <a:spcPct val="120000"/>
                        </a:lnSpc>
                      </a:pPr>
                      <a:r>
                        <a:rPr lang="en-US" sz="2000" dirty="0" smtClean="0"/>
                        <a:t>1.</a:t>
                      </a:r>
                    </a:p>
                    <a:p>
                      <a:pPr>
                        <a:lnSpc>
                          <a:spcPct val="120000"/>
                        </a:lnSpc>
                      </a:pPr>
                      <a:r>
                        <a:rPr lang="en-US" sz="2000" dirty="0" smtClean="0"/>
                        <a:t>2.</a:t>
                      </a:r>
                    </a:p>
                    <a:p>
                      <a:pPr>
                        <a:lnSpc>
                          <a:spcPct val="120000"/>
                        </a:lnSpc>
                      </a:pPr>
                      <a:r>
                        <a:rPr lang="en-US" sz="2000" dirty="0" smtClean="0"/>
                        <a:t>3.</a:t>
                      </a:r>
                      <a:endParaRPr lang="en-US" sz="2000" dirty="0"/>
                    </a:p>
                  </a:txBody>
                  <a:tcPr>
                    <a:solidFill>
                      <a:srgbClr val="0F5091">
                        <a:alpha val="10000"/>
                      </a:srgbClr>
                    </a:solidFill>
                  </a:tcPr>
                </a:tc>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1.</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2.</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3.</a:t>
                      </a:r>
                      <a:endParaRPr lang="en-US" sz="2000" dirty="0"/>
                    </a:p>
                  </a:txBody>
                  <a:tcPr>
                    <a:lnR w="12700" cap="flat" cmpd="sng" algn="ctr">
                      <a:solidFill>
                        <a:prstClr val="white"/>
                      </a:solidFill>
                      <a:prstDash val="solid"/>
                      <a:round/>
                      <a:headEnd type="none" w="med" len="med"/>
                      <a:tailEnd type="none" w="med" len="med"/>
                    </a:lnR>
                    <a:solidFill>
                      <a:srgbClr val="0F5091">
                        <a:alpha val="10000"/>
                      </a:srgbClr>
                    </a:solidFill>
                  </a:tcPr>
                </a:tc>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1.</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2.</a:t>
                      </a:r>
                    </a:p>
                    <a:p>
                      <a:pPr marL="0" marR="0" indent="0" algn="l" defTabSz="457200" rtl="0" eaLnBrk="1" fontAlgn="auto" latinLnBrk="0" hangingPunct="1">
                        <a:lnSpc>
                          <a:spcPct val="120000"/>
                        </a:lnSpc>
                        <a:spcBef>
                          <a:spcPts val="0"/>
                        </a:spcBef>
                        <a:spcAft>
                          <a:spcPts val="0"/>
                        </a:spcAft>
                        <a:buClrTx/>
                        <a:buSzTx/>
                        <a:buFontTx/>
                        <a:buNone/>
                        <a:tabLst/>
                        <a:defRPr/>
                      </a:pPr>
                      <a:r>
                        <a:rPr lang="en-GB" sz="2000" dirty="0" smtClean="0"/>
                        <a:t>3.</a:t>
                      </a:r>
                      <a:endParaRPr lang="en-US" sz="2000" dirty="0"/>
                    </a:p>
                  </a:txBody>
                  <a:tcPr>
                    <a:lnL w="12700" cap="flat" cmpd="sng" algn="ctr">
                      <a:solidFill>
                        <a:prstClr val="white"/>
                      </a:solidFill>
                      <a:prstDash val="solid"/>
                      <a:round/>
                      <a:headEnd type="none" w="med" len="med"/>
                      <a:tailEnd type="none" w="med" len="med"/>
                    </a:lnL>
                    <a:solidFill>
                      <a:srgbClr val="0F5091">
                        <a:alpha val="10000"/>
                      </a:srgbClr>
                    </a:solidFill>
                  </a:tcPr>
                </a:tc>
              </a:tr>
            </a:tbl>
          </a:graphicData>
        </a:graphic>
      </p:graphicFrame>
    </p:spTree>
    <p:extLst>
      <p:ext uri="{BB962C8B-B14F-4D97-AF65-F5344CB8AC3E}">
        <p14:creationId xmlns:p14="http://schemas.microsoft.com/office/powerpoint/2010/main" val="34952354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800" b="1" dirty="0">
                <a:solidFill>
                  <a:srgbClr val="0F5091"/>
                </a:solidFill>
              </a:rPr>
              <a:t>What are tactics?</a:t>
            </a:r>
            <a:endParaRPr lang="en-US" sz="3800">
              <a:solidFill>
                <a:srgbClr val="0F5091"/>
              </a:solidFill>
            </a:endParaRPr>
          </a:p>
        </p:txBody>
      </p:sp>
      <p:sp>
        <p:nvSpPr>
          <p:cNvPr id="4" name="Footer Placeholder 3"/>
          <p:cNvSpPr>
            <a:spLocks noGrp="1"/>
          </p:cNvSpPr>
          <p:nvPr>
            <p:ph type="ftr" sz="quarter" idx="11"/>
          </p:nvPr>
        </p:nvSpPr>
        <p:spPr/>
        <p:txBody>
          <a:bodyPr/>
          <a:lstStyle/>
          <a:p>
            <a:r>
              <a:rPr lang="en-US"/>
              <a:t>ITF: DEVELOPING STRATEGIC CAMPAIGNS</a:t>
            </a:r>
          </a:p>
        </p:txBody>
      </p:sp>
      <p:sp>
        <p:nvSpPr>
          <p:cNvPr id="3" name="Slide Number Placeholder 2"/>
          <p:cNvSpPr>
            <a:spLocks noGrp="1"/>
          </p:cNvSpPr>
          <p:nvPr>
            <p:ph type="sldNum" sz="quarter" idx="12"/>
          </p:nvPr>
        </p:nvSpPr>
        <p:spPr/>
        <p:txBody>
          <a:bodyPr/>
          <a:lstStyle/>
          <a:p>
            <a:fld id="{E9CD726D-A8DA-1943-A225-BB9823A7FDC5}" type="slidenum">
              <a:rPr lang="en-US"/>
              <a:t>2</a:t>
            </a:fld>
            <a:endParaRPr lang="en-US"/>
          </a:p>
        </p:txBody>
      </p:sp>
      <p:sp>
        <p:nvSpPr>
          <p:cNvPr id="5" name="Content Placeholder 4"/>
          <p:cNvSpPr>
            <a:spLocks noGrp="1"/>
          </p:cNvSpPr>
          <p:nvPr>
            <p:ph idx="1"/>
          </p:nvPr>
        </p:nvSpPr>
        <p:spPr/>
        <p:txBody>
          <a:bodyPr>
            <a:normAutofit/>
          </a:bodyPr>
          <a:lstStyle/>
          <a:p>
            <a:r>
              <a:rPr lang="en-US" sz="2800"/>
              <a:t>Individual elements of a strategy.</a:t>
            </a:r>
          </a:p>
          <a:p>
            <a:r>
              <a:rPr lang="en-US" sz="2800"/>
              <a:t>Specific activities, usually collective.</a:t>
            </a:r>
          </a:p>
          <a:p>
            <a:r>
              <a:rPr lang="en-US" sz="2800"/>
              <a:t>Have a date and location.</a:t>
            </a:r>
          </a:p>
        </p:txBody>
      </p:sp>
    </p:spTree>
    <p:extLst>
      <p:ext uri="{BB962C8B-B14F-4D97-AF65-F5344CB8AC3E}">
        <p14:creationId xmlns:p14="http://schemas.microsoft.com/office/powerpoint/2010/main" val="1671478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0F5091">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28110"/>
            <a:ext cx="8229600" cy="1143000"/>
          </a:xfrm>
        </p:spPr>
        <p:txBody>
          <a:bodyPr>
            <a:normAutofit/>
          </a:bodyPr>
          <a:lstStyle/>
          <a:p>
            <a:pPr algn="l"/>
            <a:r>
              <a:rPr lang="en-US" sz="3800" b="1" dirty="0">
                <a:solidFill>
                  <a:srgbClr val="0F5091"/>
                </a:solidFill>
              </a:rPr>
              <a:t>Activity: Tactics chart</a:t>
            </a:r>
            <a:endParaRPr lang="en-US" sz="3800"/>
          </a:p>
        </p:txBody>
      </p:sp>
      <p:sp>
        <p:nvSpPr>
          <p:cNvPr id="3" name="Content Placeholder 2"/>
          <p:cNvSpPr>
            <a:spLocks noGrp="1"/>
          </p:cNvSpPr>
          <p:nvPr>
            <p:ph idx="1"/>
          </p:nvPr>
        </p:nvSpPr>
        <p:spPr/>
        <p:txBody>
          <a:bodyPr/>
          <a:lstStyle/>
          <a:p>
            <a:pPr marL="0" indent="0">
              <a:buNone/>
            </a:pPr>
            <a:r>
              <a:rPr lang="en-US" sz="2800" dirty="0"/>
              <a:t>When you are done make sure that the tactics:</a:t>
            </a:r>
          </a:p>
          <a:p>
            <a:pPr marL="685800" lvl="1">
              <a:buFont typeface="Wingdings" charset="2"/>
              <a:buChar char="q"/>
            </a:pPr>
            <a:r>
              <a:rPr lang="en-US" dirty="0"/>
              <a:t>  Impact your direct target?</a:t>
            </a:r>
          </a:p>
          <a:p>
            <a:pPr marL="685800" lvl="1">
              <a:buFont typeface="Wingdings" charset="2"/>
              <a:buChar char="q"/>
            </a:pPr>
            <a:r>
              <a:rPr lang="en-US" dirty="0"/>
              <a:t>  Involve workers or allies in collective action?</a:t>
            </a:r>
          </a:p>
          <a:p>
            <a:pPr marL="685800" lvl="1">
              <a:buFont typeface="Wingdings" charset="2"/>
              <a:buChar char="q"/>
            </a:pPr>
            <a:r>
              <a:rPr lang="en-US" dirty="0"/>
              <a:t>  Fit with your strategy and campaign message?</a:t>
            </a:r>
          </a:p>
          <a:p>
            <a:pPr marL="0" indent="0">
              <a:buNone/>
            </a:pPr>
            <a:endParaRPr lang="en-US" sz="2800" dirty="0"/>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20</a:t>
            </a:fld>
            <a:endParaRPr lang="en-US"/>
          </a:p>
        </p:txBody>
      </p:sp>
    </p:spTree>
    <p:extLst>
      <p:ext uri="{BB962C8B-B14F-4D97-AF65-F5344CB8AC3E}">
        <p14:creationId xmlns:p14="http://schemas.microsoft.com/office/powerpoint/2010/main" val="47764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800" b="1" dirty="0" smtClean="0">
                <a:solidFill>
                  <a:srgbClr val="0F5091"/>
                </a:solidFill>
              </a:rPr>
              <a:t>Escalation of tactics</a:t>
            </a:r>
            <a:endParaRPr lang="en-US" sz="3800">
              <a:solidFill>
                <a:srgbClr val="0F5091"/>
              </a:solidFill>
            </a:endParaRPr>
          </a:p>
        </p:txBody>
      </p:sp>
      <p:sp>
        <p:nvSpPr>
          <p:cNvPr id="5" name="Footer Placeholder 4"/>
          <p:cNvSpPr>
            <a:spLocks noGrp="1"/>
          </p:cNvSpPr>
          <p:nvPr>
            <p:ph type="ftr" sz="quarter" idx="11"/>
          </p:nvPr>
        </p:nvSpPr>
        <p:spPr/>
        <p:txBody>
          <a:bodyPr/>
          <a:lstStyle/>
          <a:p>
            <a:r>
              <a:rPr lang="en-US"/>
              <a:t>ITF: DEVELOPING STRATEGIC CAMPAIGNS</a:t>
            </a:r>
          </a:p>
        </p:txBody>
      </p:sp>
      <p:sp>
        <p:nvSpPr>
          <p:cNvPr id="3" name="Slide Number Placeholder 2"/>
          <p:cNvSpPr>
            <a:spLocks noGrp="1"/>
          </p:cNvSpPr>
          <p:nvPr>
            <p:ph type="sldNum" sz="quarter" idx="12"/>
          </p:nvPr>
        </p:nvSpPr>
        <p:spPr/>
        <p:txBody>
          <a:bodyPr/>
          <a:lstStyle/>
          <a:p>
            <a:fld id="{E9CD726D-A8DA-1943-A225-BB9823A7FDC5}" type="slidenum">
              <a:rPr lang="en-US"/>
              <a:t>3</a:t>
            </a:fld>
            <a:endParaRPr lang="en-US"/>
          </a:p>
        </p:txBody>
      </p:sp>
      <p:pic>
        <p:nvPicPr>
          <p:cNvPr id="6" name="Content Placeholder 5" descr="Escalation of tactics.pdf"/>
          <p:cNvPicPr>
            <a:picLocks noGrp="1" noChangeAspect="1"/>
          </p:cNvPicPr>
          <p:nvPr>
            <p:ph idx="1"/>
          </p:nvPr>
        </p:nvPicPr>
        <p:blipFill>
          <a:blip r:embed="rId3" cstate="email">
            <a:extLst>
              <a:ext uri="{28A0092B-C50C-407E-A947-70E740481C1C}">
                <a14:useLocalDpi xmlns:a14="http://schemas.microsoft.com/office/drawing/2010/main"/>
              </a:ext>
            </a:extLst>
          </a:blip>
          <a:srcRect t="11087" b="11087"/>
          <a:stretch>
            <a:fillRect/>
          </a:stretch>
        </p:blipFill>
        <p:spPr>
          <a:xfrm>
            <a:off x="-147053" y="975897"/>
            <a:ext cx="9385643" cy="5161742"/>
          </a:xfrm>
        </p:spPr>
      </p:pic>
    </p:spTree>
    <p:extLst>
      <p:ext uri="{BB962C8B-B14F-4D97-AF65-F5344CB8AC3E}">
        <p14:creationId xmlns:p14="http://schemas.microsoft.com/office/powerpoint/2010/main" val="19489179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800" b="1" dirty="0">
                <a:solidFill>
                  <a:srgbClr val="0F5091"/>
                </a:solidFill>
              </a:rPr>
              <a:t>Escalation</a:t>
            </a:r>
            <a:endParaRPr lang="en-US" sz="3800">
              <a:solidFill>
                <a:srgbClr val="0F5091"/>
              </a:solidFill>
            </a:endParaRPr>
          </a:p>
        </p:txBody>
      </p:sp>
      <p:sp>
        <p:nvSpPr>
          <p:cNvPr id="3" name="Content Placeholder 2"/>
          <p:cNvSpPr>
            <a:spLocks noGrp="1"/>
          </p:cNvSpPr>
          <p:nvPr>
            <p:ph idx="1"/>
          </p:nvPr>
        </p:nvSpPr>
        <p:spPr>
          <a:xfrm>
            <a:off x="457199" y="1624263"/>
            <a:ext cx="8097630" cy="4501900"/>
          </a:xfrm>
        </p:spPr>
        <p:txBody>
          <a:bodyPr>
            <a:normAutofit/>
          </a:bodyPr>
          <a:lstStyle/>
          <a:p>
            <a:pPr>
              <a:buSzPct val="140000"/>
            </a:pPr>
            <a:r>
              <a:rPr lang="en-GB" sz="2800" dirty="0"/>
              <a:t>Escalate from low to high intensity tactics.</a:t>
            </a:r>
          </a:p>
          <a:p>
            <a:pPr>
              <a:buSzPct val="140000"/>
            </a:pPr>
            <a:endParaRPr lang="en-GB" sz="1400" dirty="0"/>
          </a:p>
          <a:p>
            <a:pPr>
              <a:buSzPct val="140000"/>
            </a:pPr>
            <a:r>
              <a:rPr lang="en-GB" sz="2800" dirty="0"/>
              <a:t>Compress the length of time between tactics to build momentum.</a:t>
            </a:r>
          </a:p>
        </p:txBody>
      </p:sp>
      <p:sp>
        <p:nvSpPr>
          <p:cNvPr id="5" name="Footer Placeholder 4"/>
          <p:cNvSpPr>
            <a:spLocks noGrp="1"/>
          </p:cNvSpPr>
          <p:nvPr>
            <p:ph type="ftr" sz="quarter" idx="11"/>
          </p:nvPr>
        </p:nvSpPr>
        <p:spPr/>
        <p:txBody>
          <a:bodyPr/>
          <a:lstStyle/>
          <a:p>
            <a:r>
              <a:rPr lang="en-US"/>
              <a:t>ITF: DEVELOPING STRATEGIC CAMPAIGNS</a:t>
            </a:r>
          </a:p>
        </p:txBody>
      </p:sp>
      <p:sp>
        <p:nvSpPr>
          <p:cNvPr id="4" name="Slide Number Placeholder 3"/>
          <p:cNvSpPr>
            <a:spLocks noGrp="1"/>
          </p:cNvSpPr>
          <p:nvPr>
            <p:ph type="sldNum" sz="quarter" idx="12"/>
          </p:nvPr>
        </p:nvSpPr>
        <p:spPr/>
        <p:txBody>
          <a:bodyPr/>
          <a:lstStyle/>
          <a:p>
            <a:fld id="{E9CD726D-A8DA-1943-A225-BB9823A7FDC5}" type="slidenum">
              <a:rPr lang="en-US"/>
              <a:t>4</a:t>
            </a:fld>
            <a:endParaRPr lang="en-US"/>
          </a:p>
        </p:txBody>
      </p:sp>
    </p:spTree>
    <p:extLst>
      <p:ext uri="{BB962C8B-B14F-4D97-AF65-F5344CB8AC3E}">
        <p14:creationId xmlns:p14="http://schemas.microsoft.com/office/powerpoint/2010/main" val="19004420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b="1" dirty="0">
                <a:solidFill>
                  <a:srgbClr val="0F5091"/>
                </a:solidFill>
              </a:rPr>
              <a:t>70% or more participation</a:t>
            </a:r>
            <a:endParaRPr lang="en-US" sz="3800">
              <a:solidFill>
                <a:srgbClr val="0F5091"/>
              </a:solidFill>
            </a:endParaRPr>
          </a:p>
        </p:txBody>
      </p:sp>
      <p:sp>
        <p:nvSpPr>
          <p:cNvPr id="3" name="Content Placeholder 2"/>
          <p:cNvSpPr>
            <a:spLocks noGrp="1"/>
          </p:cNvSpPr>
          <p:nvPr>
            <p:ph idx="1"/>
          </p:nvPr>
        </p:nvSpPr>
        <p:spPr/>
        <p:txBody>
          <a:bodyPr>
            <a:normAutofit/>
          </a:bodyPr>
          <a:lstStyle/>
          <a:p>
            <a:pPr marL="0" indent="0">
              <a:buNone/>
            </a:pPr>
            <a:r>
              <a:rPr lang="en-GB" sz="2800" dirty="0"/>
              <a:t>You want a sign of strength to the employer, not weakness.</a:t>
            </a:r>
          </a:p>
          <a:p>
            <a:pPr marL="0" indent="0">
              <a:buNone/>
            </a:pPr>
            <a:endParaRPr lang="en-GB" sz="2800" dirty="0"/>
          </a:p>
          <a:p>
            <a:pPr marL="0" indent="0">
              <a:buNone/>
            </a:pPr>
            <a:r>
              <a:rPr lang="en-GB" sz="2800" dirty="0"/>
              <a:t>If not enough workers want to participate, look for tactics which are lower risk or better fit the culture</a:t>
            </a:r>
            <a:r>
              <a:rPr lang="en-US" sz="2800" dirty="0"/>
              <a:t>.</a:t>
            </a:r>
            <a:endParaRPr lang="en-GB" sz="2800" dirty="0"/>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5</a:t>
            </a:fld>
            <a:endParaRPr lang="en-US"/>
          </a:p>
        </p:txBody>
      </p:sp>
    </p:spTree>
    <p:extLst>
      <p:ext uri="{BB962C8B-B14F-4D97-AF65-F5344CB8AC3E}">
        <p14:creationId xmlns:p14="http://schemas.microsoft.com/office/powerpoint/2010/main" val="2304310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b="1">
                <a:solidFill>
                  <a:srgbClr val="0F5091"/>
                </a:solidFill>
              </a:rPr>
              <a:t>Low risk tactics</a:t>
            </a:r>
          </a:p>
        </p:txBody>
      </p:sp>
      <p:sp>
        <p:nvSpPr>
          <p:cNvPr id="3" name="Content Placeholder 2"/>
          <p:cNvSpPr>
            <a:spLocks noGrp="1"/>
          </p:cNvSpPr>
          <p:nvPr>
            <p:ph idx="1"/>
          </p:nvPr>
        </p:nvSpPr>
        <p:spPr/>
        <p:txBody>
          <a:bodyPr/>
          <a:lstStyle/>
          <a:p>
            <a:pPr>
              <a:buSzPct val="140000"/>
            </a:pPr>
            <a:r>
              <a:rPr lang="en-GB" sz="2800" dirty="0"/>
              <a:t>Ideal tactics are low risk for workers and impact the target.</a:t>
            </a:r>
          </a:p>
          <a:p>
            <a:pPr>
              <a:buSzPct val="140000"/>
            </a:pPr>
            <a:r>
              <a:rPr lang="en-GB" sz="2800" dirty="0"/>
              <a:t>Use humour and creativity.</a:t>
            </a:r>
          </a:p>
          <a:p>
            <a:pPr>
              <a:buSzPct val="140000"/>
            </a:pPr>
            <a:r>
              <a:rPr lang="en-US" sz="2800" dirty="0"/>
              <a:t>Look for tactics which tell the truth about injustice.</a:t>
            </a:r>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6</a:t>
            </a:fld>
            <a:endParaRPr lang="en-US"/>
          </a:p>
        </p:txBody>
      </p:sp>
    </p:spTree>
    <p:extLst>
      <p:ext uri="{BB962C8B-B14F-4D97-AF65-F5344CB8AC3E}">
        <p14:creationId xmlns:p14="http://schemas.microsoft.com/office/powerpoint/2010/main" val="4283761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b="1">
                <a:solidFill>
                  <a:srgbClr val="0F5091"/>
                </a:solidFill>
              </a:rPr>
              <a:t>Low risk tactics</a:t>
            </a:r>
            <a:endParaRPr lang="en-US" sz="3800"/>
          </a:p>
        </p:txBody>
      </p:sp>
      <p:sp>
        <p:nvSpPr>
          <p:cNvPr id="3" name="Content Placeholder 2"/>
          <p:cNvSpPr>
            <a:spLocks noGrp="1"/>
          </p:cNvSpPr>
          <p:nvPr>
            <p:ph idx="1"/>
          </p:nvPr>
        </p:nvSpPr>
        <p:spPr>
          <a:xfrm>
            <a:off x="457200" y="1600200"/>
            <a:ext cx="8446168" cy="4525963"/>
          </a:xfrm>
        </p:spPr>
        <p:txBody>
          <a:bodyPr>
            <a:noAutofit/>
          </a:bodyPr>
          <a:lstStyle/>
          <a:p>
            <a:pPr lvl="0">
              <a:buFont typeface="Wingdings" charset="2"/>
              <a:buChar char="q"/>
            </a:pPr>
            <a:r>
              <a:rPr lang="en-GB" sz="2800" dirty="0"/>
              <a:t>Wearing the same colour clothes or armbands</a:t>
            </a:r>
            <a:endParaRPr lang="en-US" sz="2800" dirty="0"/>
          </a:p>
          <a:p>
            <a:pPr lvl="0">
              <a:buFont typeface="Wingdings" charset="2"/>
              <a:buChar char="q"/>
            </a:pPr>
            <a:r>
              <a:rPr lang="en-GB" sz="2800" dirty="0">
                <a:solidFill>
                  <a:srgbClr val="0F5091"/>
                </a:solidFill>
              </a:rPr>
              <a:t>Petitions</a:t>
            </a:r>
            <a:endParaRPr lang="en-US" sz="2800" dirty="0">
              <a:solidFill>
                <a:srgbClr val="0F5091"/>
              </a:solidFill>
            </a:endParaRPr>
          </a:p>
          <a:p>
            <a:pPr lvl="0">
              <a:buFont typeface="Wingdings" charset="2"/>
              <a:buChar char="q"/>
            </a:pPr>
            <a:r>
              <a:rPr lang="en-GB" sz="2800" dirty="0"/>
              <a:t>Distribution of information</a:t>
            </a:r>
          </a:p>
          <a:p>
            <a:pPr lvl="0">
              <a:buFont typeface="Wingdings" charset="2"/>
              <a:buChar char="q"/>
            </a:pPr>
            <a:r>
              <a:rPr lang="en-GB" sz="2800" dirty="0">
                <a:solidFill>
                  <a:srgbClr val="0F5091"/>
                </a:solidFill>
              </a:rPr>
              <a:t>Leafleting large public events</a:t>
            </a:r>
            <a:endParaRPr lang="en-US" sz="2800" dirty="0">
              <a:solidFill>
                <a:srgbClr val="0F5091"/>
              </a:solidFill>
            </a:endParaRPr>
          </a:p>
          <a:p>
            <a:pPr lvl="0">
              <a:buFont typeface="Wingdings" charset="2"/>
              <a:buChar char="q"/>
            </a:pPr>
            <a:r>
              <a:rPr lang="en-GB" sz="2800" dirty="0"/>
              <a:t>Not talking or talking about a particular problem in the workplace in a synchronised manner</a:t>
            </a:r>
            <a:endParaRPr lang="en-US" sz="2800" dirty="0"/>
          </a:p>
          <a:p>
            <a:pPr lvl="0">
              <a:buFont typeface="Wingdings" charset="2"/>
              <a:buChar char="q"/>
            </a:pPr>
            <a:r>
              <a:rPr lang="en-GB" sz="2800" dirty="0">
                <a:solidFill>
                  <a:srgbClr val="0F5091"/>
                </a:solidFill>
              </a:rPr>
              <a:t>Competitions (example – collection of money awarded to the one who is yelled at the most by the manager)</a:t>
            </a:r>
            <a:endParaRPr lang="en-US" sz="2800" dirty="0">
              <a:solidFill>
                <a:srgbClr val="0F5091"/>
              </a:solidFill>
            </a:endParaRPr>
          </a:p>
          <a:p>
            <a:pPr lvl="0">
              <a:buFont typeface="Wingdings" charset="2"/>
              <a:buChar char="q"/>
            </a:pPr>
            <a:r>
              <a:rPr lang="en-GB" sz="2800" dirty="0"/>
              <a:t>Social events and celebrations</a:t>
            </a:r>
            <a:endParaRPr lang="en-US" sz="2800" dirty="0"/>
          </a:p>
          <a:p>
            <a:endParaRPr lang="en-US" sz="2800"/>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7</a:t>
            </a:fld>
            <a:endParaRPr lang="en-US"/>
          </a:p>
        </p:txBody>
      </p:sp>
    </p:spTree>
    <p:extLst>
      <p:ext uri="{BB962C8B-B14F-4D97-AF65-F5344CB8AC3E}">
        <p14:creationId xmlns:p14="http://schemas.microsoft.com/office/powerpoint/2010/main" val="3150783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15"/>
            <a:ext cx="8229600" cy="2531531"/>
          </a:xfrm>
        </p:spPr>
        <p:txBody>
          <a:bodyPr>
            <a:noAutofit/>
          </a:bodyPr>
          <a:lstStyle/>
          <a:p>
            <a:r>
              <a:rPr lang="en-GB" sz="3800" b="1" dirty="0" smtClean="0">
                <a:solidFill>
                  <a:srgbClr val="0F5091"/>
                </a:solidFill>
              </a:rPr>
              <a:t>Anything which is done collectively </a:t>
            </a:r>
            <a:br>
              <a:rPr lang="en-GB" sz="3800" b="1" dirty="0" smtClean="0">
                <a:solidFill>
                  <a:srgbClr val="0F5091"/>
                </a:solidFill>
              </a:rPr>
            </a:br>
            <a:r>
              <a:rPr lang="en-GB" sz="3800" b="1" dirty="0" smtClean="0">
                <a:solidFill>
                  <a:srgbClr val="0F5091"/>
                </a:solidFill>
              </a:rPr>
              <a:t>can become a good tactic</a:t>
            </a:r>
            <a:endParaRPr lang="en-US" sz="3800">
              <a:solidFill>
                <a:srgbClr val="0F5091"/>
              </a:solidFill>
            </a:endParaRPr>
          </a:p>
        </p:txBody>
      </p:sp>
      <p:sp>
        <p:nvSpPr>
          <p:cNvPr id="4" name="Footer Placeholder 3"/>
          <p:cNvSpPr>
            <a:spLocks noGrp="1"/>
          </p:cNvSpPr>
          <p:nvPr>
            <p:ph type="ftr" sz="quarter" idx="11"/>
          </p:nvPr>
        </p:nvSpPr>
        <p:spPr/>
        <p:txBody>
          <a:bodyPr/>
          <a:lstStyle/>
          <a:p>
            <a:r>
              <a:rPr lang="en-US"/>
              <a:t>ITF: DEVELOPING STRATEGIC CAMPAIGNS</a:t>
            </a:r>
          </a:p>
        </p:txBody>
      </p:sp>
      <p:sp>
        <p:nvSpPr>
          <p:cNvPr id="3" name="Slide Number Placeholder 2"/>
          <p:cNvSpPr>
            <a:spLocks noGrp="1"/>
          </p:cNvSpPr>
          <p:nvPr>
            <p:ph type="sldNum" sz="quarter" idx="12"/>
          </p:nvPr>
        </p:nvSpPr>
        <p:spPr/>
        <p:txBody>
          <a:bodyPr/>
          <a:lstStyle/>
          <a:p>
            <a:fld id="{E9CD726D-A8DA-1943-A225-BB9823A7FDC5}" type="slidenum">
              <a:rPr lang="en-US"/>
              <a:t>8</a:t>
            </a:fld>
            <a:endParaRPr lang="en-US"/>
          </a:p>
        </p:txBody>
      </p:sp>
      <p:sp>
        <p:nvSpPr>
          <p:cNvPr id="6" name="Content Placeholder 5"/>
          <p:cNvSpPr>
            <a:spLocks noGrp="1"/>
          </p:cNvSpPr>
          <p:nvPr>
            <p:ph idx="1"/>
          </p:nvPr>
        </p:nvSpPr>
        <p:spPr>
          <a:xfrm>
            <a:off x="457200" y="2900945"/>
            <a:ext cx="8229600" cy="3225217"/>
          </a:xfrm>
        </p:spPr>
        <p:txBody>
          <a:bodyPr>
            <a:normAutofit/>
          </a:bodyPr>
          <a:lstStyle/>
          <a:p>
            <a:pPr marL="171450" indent="0">
              <a:buSzPct val="140000"/>
              <a:buNone/>
            </a:pPr>
            <a:r>
              <a:rPr lang="en-GB" sz="2800" b="1" dirty="0">
                <a:solidFill>
                  <a:schemeClr val="tx2"/>
                </a:solidFill>
              </a:rPr>
              <a:t>How could you make this tactic collective?</a:t>
            </a:r>
          </a:p>
          <a:p>
            <a:pPr marL="171450" indent="0">
              <a:buSzPct val="140000"/>
              <a:buNone/>
            </a:pPr>
            <a:r>
              <a:rPr lang="en-GB" sz="2800" dirty="0">
                <a:solidFill>
                  <a:schemeClr val="tx2"/>
                </a:solidFill>
              </a:rPr>
              <a:t>A resolution presented by top union leaders at a shareholders’ meeting.</a:t>
            </a:r>
          </a:p>
        </p:txBody>
      </p:sp>
    </p:spTree>
    <p:extLst>
      <p:ext uri="{BB962C8B-B14F-4D97-AF65-F5344CB8AC3E}">
        <p14:creationId xmlns:p14="http://schemas.microsoft.com/office/powerpoint/2010/main" val="9806891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b="1">
                <a:solidFill>
                  <a:srgbClr val="0F5091"/>
                </a:solidFill>
              </a:rPr>
              <a:t>More low risk tactics</a:t>
            </a:r>
          </a:p>
        </p:txBody>
      </p:sp>
      <p:sp>
        <p:nvSpPr>
          <p:cNvPr id="3" name="Content Placeholder 2"/>
          <p:cNvSpPr>
            <a:spLocks noGrp="1"/>
          </p:cNvSpPr>
          <p:nvPr>
            <p:ph idx="1"/>
          </p:nvPr>
        </p:nvSpPr>
        <p:spPr>
          <a:xfrm>
            <a:off x="457200" y="1600200"/>
            <a:ext cx="8686800" cy="4525963"/>
          </a:xfrm>
        </p:spPr>
        <p:txBody>
          <a:bodyPr>
            <a:noAutofit/>
          </a:bodyPr>
          <a:lstStyle/>
          <a:p>
            <a:pPr lvl="0">
              <a:buFont typeface="Wingdings" charset="2"/>
              <a:buChar char="q"/>
            </a:pPr>
            <a:r>
              <a:rPr lang="en-GB" sz="2800" dirty="0"/>
              <a:t>Badges or stickers</a:t>
            </a:r>
            <a:endParaRPr lang="en-US" sz="2800" dirty="0"/>
          </a:p>
          <a:p>
            <a:pPr lvl="0">
              <a:buFont typeface="Wingdings" charset="2"/>
              <a:buChar char="q"/>
            </a:pPr>
            <a:r>
              <a:rPr lang="en-GB" sz="2800" dirty="0">
                <a:solidFill>
                  <a:srgbClr val="376092"/>
                </a:solidFill>
              </a:rPr>
              <a:t>Investigations and reports from ally groups (NGOs, women’s groups, universities…)</a:t>
            </a:r>
            <a:endParaRPr lang="en-US" sz="2800" dirty="0">
              <a:solidFill>
                <a:srgbClr val="376092"/>
              </a:solidFill>
            </a:endParaRPr>
          </a:p>
          <a:p>
            <a:pPr lvl="0">
              <a:buFont typeface="Wingdings" charset="2"/>
              <a:buChar char="q"/>
            </a:pPr>
            <a:r>
              <a:rPr lang="en-GB" sz="2800" dirty="0"/>
              <a:t>Songs / slogans</a:t>
            </a:r>
            <a:endParaRPr lang="en-US" sz="2800" dirty="0"/>
          </a:p>
          <a:p>
            <a:pPr lvl="0">
              <a:buFont typeface="Wingdings" charset="2"/>
              <a:buChar char="q"/>
            </a:pPr>
            <a:r>
              <a:rPr lang="en-GB" sz="2800" dirty="0">
                <a:solidFill>
                  <a:srgbClr val="376092"/>
                </a:solidFill>
              </a:rPr>
              <a:t>Gathering at a border crossing</a:t>
            </a:r>
            <a:endParaRPr lang="en-US" sz="2800" dirty="0">
              <a:solidFill>
                <a:srgbClr val="376092"/>
              </a:solidFill>
            </a:endParaRPr>
          </a:p>
          <a:p>
            <a:pPr lvl="0">
              <a:buFont typeface="Wingdings" charset="2"/>
              <a:buChar char="q"/>
            </a:pPr>
            <a:r>
              <a:rPr lang="en-GB" sz="2800" dirty="0"/>
              <a:t>Phone / email / postcard protests</a:t>
            </a:r>
            <a:endParaRPr lang="en-US" sz="2800" dirty="0"/>
          </a:p>
          <a:p>
            <a:pPr lvl="0">
              <a:buFont typeface="Wingdings" charset="2"/>
              <a:buChar char="q"/>
            </a:pPr>
            <a:r>
              <a:rPr lang="en-GB" sz="2800" dirty="0">
                <a:solidFill>
                  <a:srgbClr val="0F5091"/>
                </a:solidFill>
              </a:rPr>
              <a:t>Appeals for justice from community allies </a:t>
            </a:r>
          </a:p>
          <a:p>
            <a:pPr>
              <a:buFont typeface="Wingdings" charset="2"/>
              <a:buChar char="q"/>
            </a:pPr>
            <a:r>
              <a:rPr lang="en-GB" sz="2800" spc="-20" dirty="0"/>
              <a:t>Visible positive appreciation of workplace union leaders</a:t>
            </a:r>
            <a:endParaRPr lang="en-US" sz="2800" spc="-20" dirty="0"/>
          </a:p>
          <a:p>
            <a:pPr lvl="0">
              <a:buFont typeface="Wingdings" charset="2"/>
              <a:buChar char="q"/>
            </a:pPr>
            <a:r>
              <a:rPr lang="en-GB" sz="2800" dirty="0">
                <a:solidFill>
                  <a:srgbClr val="0F5091"/>
                </a:solidFill>
              </a:rPr>
              <a:t>Anonymous workers’ stories</a:t>
            </a:r>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9</a:t>
            </a:fld>
            <a:endParaRPr lang="en-US"/>
          </a:p>
        </p:txBody>
      </p:sp>
    </p:spTree>
    <p:extLst>
      <p:ext uri="{BB962C8B-B14F-4D97-AF65-F5344CB8AC3E}">
        <p14:creationId xmlns:p14="http://schemas.microsoft.com/office/powerpoint/2010/main" val="2473446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437</TotalTime>
  <Words>2145</Words>
  <Application>Microsoft Macintosh PowerPoint</Application>
  <PresentationFormat>On-screen Show (4:3)</PresentationFormat>
  <Paragraphs>282</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What are tactics?</vt:lpstr>
      <vt:lpstr>Escalation of tactics</vt:lpstr>
      <vt:lpstr>Escalation</vt:lpstr>
      <vt:lpstr>70% or more participation</vt:lpstr>
      <vt:lpstr>Low risk tactics</vt:lpstr>
      <vt:lpstr>Low risk tactics</vt:lpstr>
      <vt:lpstr>Anything which is done collectively  can become a good tactic</vt:lpstr>
      <vt:lpstr>More low risk tactics</vt:lpstr>
      <vt:lpstr>Low risk tactics – surveys</vt:lpstr>
      <vt:lpstr>Low risk tactics – worker stories</vt:lpstr>
      <vt:lpstr>Delivering the message</vt:lpstr>
      <vt:lpstr>Predict how the target will respond</vt:lpstr>
      <vt:lpstr>Planning tactics</vt:lpstr>
      <vt:lpstr>Example:  If you plan a strike, you must first:</vt:lpstr>
      <vt:lpstr>Indirect targets</vt:lpstr>
      <vt:lpstr>Never stop!</vt:lpstr>
      <vt:lpstr>Activity: Tactics chart</vt:lpstr>
      <vt:lpstr>Activity: Tactics chart</vt:lpstr>
      <vt:lpstr>Activity: Tactics chart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33</cp:revision>
  <dcterms:created xsi:type="dcterms:W3CDTF">2015-01-13T13:13:29Z</dcterms:created>
  <dcterms:modified xsi:type="dcterms:W3CDTF">2015-04-28T13:16:58Z</dcterms:modified>
</cp:coreProperties>
</file>