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63" r:id="rId3"/>
    <p:sldId id="257" r:id="rId4"/>
    <p:sldId id="258" r:id="rId5"/>
    <p:sldId id="259" r:id="rId6"/>
    <p:sldId id="260"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6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9737"/>
    <a:srgbClr val="800080"/>
    <a:srgbClr val="BB1121"/>
    <a:srgbClr val="B3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84452" autoAdjust="0"/>
  </p:normalViewPr>
  <p:slideViewPr>
    <p:cSldViewPr snapToGrid="0" snapToObjects="1">
      <p:cViewPr varScale="1">
        <p:scale>
          <a:sx n="97" d="100"/>
          <a:sy n="97" d="100"/>
        </p:scale>
        <p:origin x="20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72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C61865-17EC-7B44-9960-C72A82A90E94}" type="datetime1">
              <a:t>8/27/2019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D83DFA-8E79-AD4F-9791-9A40AAAB8553}" type="slidenum">
              <a:t>‹#›</a:t>
            </a:fld>
            <a:endParaRPr lang="en-US"/>
          </a:p>
        </p:txBody>
      </p:sp>
    </p:spTree>
    <p:extLst>
      <p:ext uri="{BB962C8B-B14F-4D97-AF65-F5344CB8AC3E}">
        <p14:creationId xmlns:p14="http://schemas.microsoft.com/office/powerpoint/2010/main" val="1865207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A2ACF-812F-7049-A561-8AC6605BED56}" type="datetime1">
              <a:t>8/27/2019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DF474-F743-DC41-A332-52C4601B89D5}" type="slidenum">
              <a:t>‹#›</a:t>
            </a:fld>
            <a:endParaRPr lang="en-US"/>
          </a:p>
        </p:txBody>
      </p:sp>
    </p:spTree>
    <p:extLst>
      <p:ext uri="{BB962C8B-B14F-4D97-AF65-F5344CB8AC3E}">
        <p14:creationId xmlns:p14="http://schemas.microsoft.com/office/powerpoint/2010/main" val="27678407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Objectives:  </a:t>
            </a:r>
          </a:p>
          <a:p>
            <a:r>
              <a:rPr lang="en-US" baseline="0" dirty="0" smtClean="0"/>
              <a:t>Understand the difference between strategy and tactics.</a:t>
            </a:r>
            <a:endParaRPr lang="en-US" dirty="0" smtClean="0"/>
          </a:p>
          <a:p>
            <a:r>
              <a:rPr lang="en-US" dirty="0" smtClean="0"/>
              <a:t>Identify a wide variety of</a:t>
            </a:r>
            <a:r>
              <a:rPr lang="en-US" baseline="0" dirty="0" smtClean="0"/>
              <a:t> campaign strategies.</a:t>
            </a:r>
          </a:p>
          <a:p>
            <a:r>
              <a:rPr lang="en-US" baseline="0" dirty="0" smtClean="0"/>
              <a:t>Review and discuss the importance of a worker strategy in union campaigns.</a:t>
            </a:r>
          </a:p>
          <a:p>
            <a:r>
              <a:rPr lang="en-US" baseline="0" dirty="0" smtClean="0"/>
              <a:t>Select 1-3 strategy types to begin your campaign.</a:t>
            </a:r>
          </a:p>
          <a:p>
            <a:endParaRPr lang="en-US" dirty="0" smtClean="0"/>
          </a:p>
          <a:p>
            <a:r>
              <a:rPr lang="en-US" b="1" dirty="0" smtClean="0"/>
              <a:t>Materials:  </a:t>
            </a:r>
            <a:r>
              <a:rPr lang="en-US" dirty="0" smtClean="0"/>
              <a:t>Copies of the diagram of employer</a:t>
            </a:r>
            <a:r>
              <a:rPr lang="en-US" baseline="0" dirty="0" smtClean="0"/>
              <a:t> relationships created in the modules “Employer relationships” and “Targets and allies”</a:t>
            </a:r>
          </a:p>
          <a:p>
            <a:r>
              <a:rPr lang="en-US" baseline="0" dirty="0" smtClean="0"/>
              <a:t>Copies of the “Campaign summary form”</a:t>
            </a:r>
          </a:p>
          <a:p>
            <a:endParaRPr lang="en-US" dirty="0" smtClean="0"/>
          </a:p>
          <a:p>
            <a:r>
              <a:rPr lang="en-US" b="1" dirty="0" smtClean="0"/>
              <a:t>Notes:  </a:t>
            </a:r>
            <a:r>
              <a:rPr lang="en-US" dirty="0" smtClean="0"/>
              <a:t>Participants</a:t>
            </a:r>
            <a:r>
              <a:rPr lang="en-US" baseline="0" dirty="0" smtClean="0"/>
              <a:t> should have already completed the module on Employer relationships and the module on Targets and alies.</a:t>
            </a:r>
          </a:p>
        </p:txBody>
      </p:sp>
      <p:sp>
        <p:nvSpPr>
          <p:cNvPr id="4" name="Slide Number Placeholder 3"/>
          <p:cNvSpPr>
            <a:spLocks noGrp="1"/>
          </p:cNvSpPr>
          <p:nvPr>
            <p:ph type="sldNum" sz="quarter" idx="10"/>
          </p:nvPr>
        </p:nvSpPr>
        <p:spPr/>
        <p:txBody>
          <a:bodyPr/>
          <a:lstStyle/>
          <a:p>
            <a:fld id="{478DF474-F743-DC41-A332-52C4601B89D5}" type="slidenum">
              <a:t>1</a:t>
            </a:fld>
            <a:endParaRPr lang="en-US"/>
          </a:p>
        </p:txBody>
      </p:sp>
    </p:spTree>
    <p:extLst>
      <p:ext uri="{BB962C8B-B14F-4D97-AF65-F5344CB8AC3E}">
        <p14:creationId xmlns:p14="http://schemas.microsoft.com/office/powerpoint/2010/main" val="118411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Trying to win campaigns without involving workers is not recommended. </a:t>
            </a:r>
            <a:r>
              <a:rPr lang="en-GB" dirty="0" smtClean="0"/>
              <a:t>If a campaign does not include a workplace strategy, the campaign is not</a:t>
            </a:r>
            <a:r>
              <a:rPr lang="en-GB" baseline="0" dirty="0" smtClean="0"/>
              <a:t> building the union</a:t>
            </a:r>
            <a:r>
              <a:rPr lang="en-GB" dirty="0" smtClean="0"/>
              <a:t>.</a:t>
            </a:r>
          </a:p>
          <a:p>
            <a:r>
              <a:rPr lang="en-GB" dirty="0" smtClean="0"/>
              <a:t>The campaign will be more successful</a:t>
            </a:r>
            <a:r>
              <a:rPr lang="en-GB" baseline="0" dirty="0" smtClean="0"/>
              <a:t> </a:t>
            </a:r>
            <a:r>
              <a:rPr lang="en-GB" dirty="0" smtClean="0"/>
              <a:t>if the workers affected are involved in the campaign.</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ITF can assist in coordinating solidarity action internationally.</a:t>
            </a:r>
            <a:r>
              <a:rPr lang="en-GB" baseline="0" dirty="0" smtClean="0"/>
              <a:t>  </a:t>
            </a:r>
            <a:r>
              <a:rPr lang="en-GB" dirty="0" smtClean="0"/>
              <a:t>In some global ITF industrial campaigns, Action Days are held where affiliates around the world coordinate to take action on a specific issue or set of demands. Participating in ITF Action Days can be an effective tactic to build your worker/union solidarity strategy.</a:t>
            </a:r>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10</a:t>
            </a:fld>
            <a:endParaRPr lang="en-US"/>
          </a:p>
        </p:txBody>
      </p:sp>
    </p:spTree>
    <p:extLst>
      <p:ext uri="{BB962C8B-B14F-4D97-AF65-F5344CB8AC3E}">
        <p14:creationId xmlns:p14="http://schemas.microsoft.com/office/powerpoint/2010/main" val="3602275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Ask participants for</a:t>
            </a:r>
            <a:r>
              <a:rPr lang="en-GB" sz="1200" kern="1200" baseline="0" dirty="0" smtClean="0">
                <a:solidFill>
                  <a:schemeClr val="tx1"/>
                </a:solidFill>
                <a:effectLst/>
                <a:latin typeface="+mn-lt"/>
                <a:ea typeface="+mn-ea"/>
                <a:cs typeface="+mn-cs"/>
              </a:rPr>
              <a:t> examples of tactics under each of the strategy types and then compare their answers with the ones on the next slide.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8DF474-F743-DC41-A332-52C4601B89D5}" type="slidenum">
              <a:rPr lang="en-US"/>
              <a:t>11</a:t>
            </a:fld>
            <a:endParaRPr lang="en-US"/>
          </a:p>
        </p:txBody>
      </p:sp>
    </p:spTree>
    <p:extLst>
      <p:ext uri="{BB962C8B-B14F-4D97-AF65-F5344CB8AC3E}">
        <p14:creationId xmlns:p14="http://schemas.microsoft.com/office/powerpoint/2010/main" val="1593791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Media Strategy: </a:t>
            </a:r>
            <a:r>
              <a:rPr lang="en-US" sz="1200" baseline="0" dirty="0" smtClean="0"/>
              <a:t>Companies sometimes spend more money on advertising than production.  </a:t>
            </a:r>
            <a:r>
              <a:rPr lang="en-GB" sz="1200" kern="1200" dirty="0" smtClean="0">
                <a:solidFill>
                  <a:schemeClr val="tx1"/>
                </a:solidFill>
                <a:effectLst/>
                <a:latin typeface="+mn-lt"/>
                <a:ea typeface="+mn-ea"/>
                <a:cs typeface="+mn-cs"/>
              </a:rPr>
              <a:t>Coca</a:t>
            </a:r>
            <a:r>
              <a:rPr lang="en-GB" sz="1200" kern="1200" baseline="0" dirty="0" smtClean="0">
                <a:solidFill>
                  <a:schemeClr val="tx1"/>
                </a:solidFill>
                <a:effectLst/>
                <a:latin typeface="+mn-lt"/>
                <a:ea typeface="+mn-ea"/>
                <a:cs typeface="+mn-cs"/>
              </a:rPr>
              <a:t> Cola is an example of a product that costs more money to advertise than to produce.</a:t>
            </a:r>
            <a:endParaRPr lang="en-GB" sz="1200" kern="1200" dirty="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12</a:t>
            </a:fld>
            <a:endParaRPr lang="en-US"/>
          </a:p>
        </p:txBody>
      </p:sp>
    </p:spTree>
    <p:extLst>
      <p:ext uri="{BB962C8B-B14F-4D97-AF65-F5344CB8AC3E}">
        <p14:creationId xmlns:p14="http://schemas.microsoft.com/office/powerpoint/2010/main" val="1824024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Ask participants for</a:t>
            </a:r>
            <a:r>
              <a:rPr lang="en-GB" sz="1200" kern="1200" baseline="0" dirty="0" smtClean="0">
                <a:solidFill>
                  <a:schemeClr val="tx1"/>
                </a:solidFill>
                <a:effectLst/>
                <a:latin typeface="+mn-lt"/>
                <a:ea typeface="+mn-ea"/>
                <a:cs typeface="+mn-cs"/>
              </a:rPr>
              <a:t> examples of tactics under each of the strategy types and then compare their answers with the ones on the next slide.</a:t>
            </a:r>
            <a:endParaRPr lang="en-GB" sz="1200" kern="1200" dirty="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13</a:t>
            </a:fld>
            <a:endParaRPr lang="en-US"/>
          </a:p>
        </p:txBody>
      </p:sp>
    </p:spTree>
    <p:extLst>
      <p:ext uri="{BB962C8B-B14F-4D97-AF65-F5344CB8AC3E}">
        <p14:creationId xmlns:p14="http://schemas.microsoft.com/office/powerpoint/2010/main" val="3628030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Parent</a:t>
            </a:r>
            <a:r>
              <a:rPr lang="en-GB" sz="1200" b="1" kern="1200" baseline="0" dirty="0" smtClean="0">
                <a:solidFill>
                  <a:schemeClr val="tx1"/>
                </a:solidFill>
                <a:effectLst/>
                <a:latin typeface="+mn-lt"/>
                <a:ea typeface="+mn-ea"/>
                <a:cs typeface="+mn-cs"/>
              </a:rPr>
              <a:t> / Subsidiary strategy:  </a:t>
            </a:r>
            <a:r>
              <a:rPr lang="en-US" sz="1200" dirty="0" smtClean="0"/>
              <a:t>The ITF can assist you learn more about a multinational company and help connect you with other unions</a:t>
            </a:r>
            <a:r>
              <a:rPr lang="en-US" sz="1200" baseline="0" dirty="0" smtClean="0"/>
              <a:t> in your company</a:t>
            </a:r>
            <a:r>
              <a:rPr lang="en-US" sz="1200" dirty="0" smtClean="0"/>
              <a:t>.</a:t>
            </a:r>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14</a:t>
            </a:fld>
            <a:endParaRPr lang="en-US"/>
          </a:p>
        </p:txBody>
      </p:sp>
    </p:spTree>
    <p:extLst>
      <p:ext uri="{BB962C8B-B14F-4D97-AF65-F5344CB8AC3E}">
        <p14:creationId xmlns:p14="http://schemas.microsoft.com/office/powerpoint/2010/main" val="2650641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kern="1200" dirty="0" smtClean="0">
                <a:solidFill>
                  <a:schemeClr val="tx1"/>
                </a:solidFill>
                <a:effectLst/>
                <a:latin typeface="+mn-lt"/>
                <a:ea typeface="+mn-ea"/>
                <a:cs typeface="+mn-cs"/>
              </a:rPr>
              <a:t>Management</a:t>
            </a:r>
            <a:r>
              <a:rPr lang="en-GB" sz="1200" b="1" i="0" u="sng" kern="1200" baseline="0" dirty="0" smtClean="0">
                <a:solidFill>
                  <a:schemeClr val="tx1"/>
                </a:solidFill>
                <a:effectLst/>
                <a:latin typeface="+mn-lt"/>
                <a:ea typeface="+mn-ea"/>
                <a:cs typeface="+mn-cs"/>
              </a:rPr>
              <a:t> / Executive / Director Strategy</a:t>
            </a:r>
          </a:p>
          <a:p>
            <a:r>
              <a:rPr lang="en-GB" sz="1200" kern="1200" dirty="0" smtClean="0">
                <a:solidFill>
                  <a:schemeClr val="tx1"/>
                </a:solidFill>
                <a:effectLst/>
                <a:latin typeface="+mn-lt"/>
                <a:ea typeface="+mn-ea"/>
                <a:cs typeface="+mn-cs"/>
              </a:rPr>
              <a:t>The board of directors of many large companies have directors whose primary work is as the head of a different company</a:t>
            </a:r>
            <a:r>
              <a:rPr lang="en-GB" sz="1200" kern="1200" baseline="0" dirty="0" smtClean="0">
                <a:solidFill>
                  <a:schemeClr val="tx1"/>
                </a:solidFill>
                <a:effectLst/>
                <a:latin typeface="+mn-lt"/>
                <a:ea typeface="+mn-ea"/>
                <a:cs typeface="+mn-cs"/>
              </a:rPr>
              <a:t>.</a:t>
            </a:r>
            <a:endParaRPr lang="en-GB" sz="1200" b="1" i="0" u="sng" kern="1200" baseline="0" dirty="0" smtClean="0">
              <a:solidFill>
                <a:schemeClr val="tx1"/>
              </a:solidFill>
              <a:effectLst/>
              <a:latin typeface="+mn-lt"/>
              <a:ea typeface="+mn-ea"/>
              <a:cs typeface="+mn-cs"/>
            </a:endParaRPr>
          </a:p>
          <a:p>
            <a:endParaRPr lang="en-GB" sz="1200" b="1" i="0" u="sng" kern="1200" baseline="0" dirty="0" smtClean="0">
              <a:solidFill>
                <a:schemeClr val="tx1"/>
              </a:solidFill>
              <a:effectLst/>
              <a:latin typeface="+mn-lt"/>
              <a:ea typeface="+mn-ea"/>
              <a:cs typeface="+mn-cs"/>
            </a:endParaRPr>
          </a:p>
          <a:p>
            <a:r>
              <a:rPr lang="en-GB" sz="1200" b="1" i="0" u="sng" kern="1200" dirty="0" smtClean="0">
                <a:solidFill>
                  <a:schemeClr val="tx1"/>
                </a:solidFill>
                <a:effectLst/>
                <a:latin typeface="+mn-lt"/>
                <a:ea typeface="+mn-ea"/>
                <a:cs typeface="+mn-cs"/>
              </a:rPr>
              <a:t>Government</a:t>
            </a:r>
            <a:r>
              <a:rPr lang="en-GB" sz="1200" b="1" i="0" u="sng" kern="1200" baseline="0" dirty="0" smtClean="0">
                <a:solidFill>
                  <a:schemeClr val="tx1"/>
                </a:solidFill>
                <a:effectLst/>
                <a:latin typeface="+mn-lt"/>
                <a:ea typeface="+mn-ea"/>
                <a:cs typeface="+mn-cs"/>
              </a:rPr>
              <a:t> / Regulatory strategy</a:t>
            </a:r>
          </a:p>
          <a:p>
            <a:r>
              <a:rPr lang="en-GB" sz="1200" kern="1200" dirty="0" smtClean="0">
                <a:solidFill>
                  <a:schemeClr val="tx1"/>
                </a:solidFill>
                <a:effectLst/>
                <a:latin typeface="+mn-lt"/>
                <a:ea typeface="+mn-ea"/>
                <a:cs typeface="+mn-cs"/>
              </a:rPr>
              <a:t>The ITF represents transport workers at these and other international agencies and can assist with information and contacts.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ILO (International Labour Organisation)</a:t>
            </a:r>
            <a:r>
              <a:rPr lang="en-GB" sz="1200" kern="1200" dirty="0" smtClean="0">
                <a:solidFill>
                  <a:schemeClr val="tx1"/>
                </a:solidFill>
                <a:effectLst/>
                <a:latin typeface="+mn-lt"/>
                <a:ea typeface="+mn-ea"/>
                <a:cs typeface="+mn-cs"/>
              </a:rPr>
              <a:t> is a special body of the United Nations which deals work. The ILO is tripartite – governments, employers and trade unions are all represented and have voting rights in the ILO.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ICAO (International Civil Aviation Organisation)</a:t>
            </a:r>
            <a:r>
              <a:rPr lang="en-GB" sz="1200" kern="1200" dirty="0" smtClean="0">
                <a:solidFill>
                  <a:schemeClr val="tx1"/>
                </a:solidFill>
                <a:effectLst/>
                <a:latin typeface="+mn-lt"/>
                <a:ea typeface="+mn-ea"/>
                <a:cs typeface="+mn-cs"/>
              </a:rPr>
              <a:t> is a specialised agency of the United Nations which oversees standards regulating international air transport.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IMO (International Maritime Organisation)</a:t>
            </a:r>
            <a:r>
              <a:rPr lang="en-GB" sz="1200" kern="1200" dirty="0" smtClean="0">
                <a:solidFill>
                  <a:schemeClr val="tx1"/>
                </a:solidFill>
                <a:effectLst/>
                <a:latin typeface="+mn-lt"/>
                <a:ea typeface="+mn-ea"/>
                <a:cs typeface="+mn-cs"/>
              </a:rPr>
              <a:t> is a specialised agency of the United Nations which is responsible for measures to improve the safety and security of international shipping and to prevent marine pollution from ships.</a:t>
            </a:r>
            <a:endParaRPr lang="en-US" sz="1200" kern="1200" dirty="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16</a:t>
            </a:fld>
            <a:endParaRPr lang="en-US"/>
          </a:p>
        </p:txBody>
      </p:sp>
    </p:spTree>
    <p:extLst>
      <p:ext uri="{BB962C8B-B14F-4D97-AF65-F5344CB8AC3E}">
        <p14:creationId xmlns:p14="http://schemas.microsoft.com/office/powerpoint/2010/main" val="1877054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Ask participants for</a:t>
            </a:r>
            <a:r>
              <a:rPr lang="en-GB" sz="1200" kern="1200" baseline="0" dirty="0" smtClean="0">
                <a:solidFill>
                  <a:schemeClr val="tx1"/>
                </a:solidFill>
                <a:effectLst/>
                <a:latin typeface="+mn-lt"/>
                <a:ea typeface="+mn-ea"/>
                <a:cs typeface="+mn-cs"/>
              </a:rPr>
              <a:t> examples of tactics under each of the strategy types and then compare their answers with the ones on the next slide.</a:t>
            </a:r>
            <a:endParaRPr lang="en-GB" sz="1200" kern="1200" dirty="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17</a:t>
            </a:fld>
            <a:endParaRPr lang="en-US"/>
          </a:p>
        </p:txBody>
      </p:sp>
    </p:spTree>
    <p:extLst>
      <p:ext uri="{BB962C8B-B14F-4D97-AF65-F5344CB8AC3E}">
        <p14:creationId xmlns:p14="http://schemas.microsoft.com/office/powerpoint/2010/main" val="601535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18</a:t>
            </a:fld>
            <a:endParaRPr lang="en-US"/>
          </a:p>
        </p:txBody>
      </p:sp>
    </p:spTree>
    <p:extLst>
      <p:ext uri="{BB962C8B-B14F-4D97-AF65-F5344CB8AC3E}">
        <p14:creationId xmlns:p14="http://schemas.microsoft.com/office/powerpoint/2010/main" val="911061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u="none" dirty="0" smtClean="0"/>
              <a:t>If participants choose more than 3 strategy types, ask them to decide which ones they will start with.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r>
              <a:rPr lang="en-US" dirty="0" smtClean="0"/>
              <a:t>After you have finished</a:t>
            </a:r>
            <a:r>
              <a:rPr lang="en-US" baseline="0" dirty="0" smtClean="0"/>
              <a:t> the activity, remember to f</a:t>
            </a:r>
            <a:r>
              <a:rPr lang="en-US" dirty="0" smtClean="0"/>
              <a:t>ill out the</a:t>
            </a:r>
            <a:r>
              <a:rPr lang="en-US" baseline="0" dirty="0" smtClean="0"/>
              <a:t> “Campaign strategy form” section on strategy.</a:t>
            </a:r>
            <a:endParaRPr lang="en-US" dirty="0"/>
          </a:p>
        </p:txBody>
      </p:sp>
      <p:sp>
        <p:nvSpPr>
          <p:cNvPr id="4" name="Slide Number Placeholder 3"/>
          <p:cNvSpPr>
            <a:spLocks noGrp="1"/>
          </p:cNvSpPr>
          <p:nvPr>
            <p:ph type="sldNum" sz="quarter" idx="10"/>
          </p:nvPr>
        </p:nvSpPr>
        <p:spPr/>
        <p:txBody>
          <a:bodyPr/>
          <a:lstStyle/>
          <a:p>
            <a:fld id="{478DF474-F743-DC41-A332-52C4601B89D5}" type="slidenum">
              <a:t>19</a:t>
            </a:fld>
            <a:endParaRPr lang="en-US"/>
          </a:p>
        </p:txBody>
      </p:sp>
    </p:spTree>
    <p:extLst>
      <p:ext uri="{BB962C8B-B14F-4D97-AF65-F5344CB8AC3E}">
        <p14:creationId xmlns:p14="http://schemas.microsoft.com/office/powerpoint/2010/main" val="186894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a:t>
            </a:r>
            <a:r>
              <a:rPr lang="en-GB" baseline="0" dirty="0" smtClean="0"/>
              <a:t> a significant part of a campaign.</a:t>
            </a:r>
            <a:endParaRPr lang="en-GB" dirty="0"/>
          </a:p>
        </p:txBody>
      </p:sp>
      <p:sp>
        <p:nvSpPr>
          <p:cNvPr id="4" name="Slide Number Placeholder 3"/>
          <p:cNvSpPr>
            <a:spLocks noGrp="1"/>
          </p:cNvSpPr>
          <p:nvPr>
            <p:ph type="sldNum" sz="quarter" idx="10"/>
          </p:nvPr>
        </p:nvSpPr>
        <p:spPr/>
        <p:txBody>
          <a:bodyPr/>
          <a:lstStyle/>
          <a:p>
            <a:fld id="{478DF474-F743-DC41-A332-52C4601B89D5}" type="slidenum">
              <a:rPr lang="en-US"/>
              <a:t>2</a:t>
            </a:fld>
            <a:endParaRPr lang="en-US"/>
          </a:p>
        </p:txBody>
      </p:sp>
    </p:spTree>
    <p:extLst>
      <p:ext uri="{BB962C8B-B14F-4D97-AF65-F5344CB8AC3E}">
        <p14:creationId xmlns:p14="http://schemas.microsoft.com/office/powerpoint/2010/main" val="273181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list of strategy types was developed out of the generic “Diagram of employer relationships” which is</a:t>
            </a:r>
            <a:r>
              <a:rPr lang="en-GB" sz="1200" kern="1200" baseline="0" dirty="0" smtClean="0">
                <a:solidFill>
                  <a:schemeClr val="tx1"/>
                </a:solidFill>
                <a:effectLst/>
                <a:latin typeface="+mn-lt"/>
                <a:ea typeface="+mn-ea"/>
                <a:cs typeface="+mn-cs"/>
              </a:rPr>
              <a:t> found in the PowerPoint module entitled “Employer relationships”</a:t>
            </a:r>
            <a:r>
              <a:rPr lang="en-GB" sz="1200" kern="1200" dirty="0" smtClean="0">
                <a:solidFill>
                  <a:schemeClr val="tx1"/>
                </a:solidFill>
                <a:effectLst/>
                <a:latin typeface="+mn-lt"/>
                <a:ea typeface="+mn-ea"/>
                <a:cs typeface="+mn-cs"/>
              </a:rPr>
              <a:t>. </a:t>
            </a:r>
          </a:p>
          <a:p>
            <a:endParaRPr lang="en-GB" dirty="0"/>
          </a:p>
          <a:p>
            <a:r>
              <a:rPr lang="en-GB" dirty="0"/>
              <a:t>Participants may also come up with additional </a:t>
            </a:r>
            <a:r>
              <a:rPr lang="en-GB" dirty="0" smtClean="0"/>
              <a:t>strategy</a:t>
            </a:r>
            <a:r>
              <a:rPr lang="en-GB" baseline="0" dirty="0" smtClean="0"/>
              <a:t> types.</a:t>
            </a:r>
          </a:p>
        </p:txBody>
      </p:sp>
      <p:sp>
        <p:nvSpPr>
          <p:cNvPr id="4" name="Slide Number Placeholder 3"/>
          <p:cNvSpPr>
            <a:spLocks noGrp="1"/>
          </p:cNvSpPr>
          <p:nvPr>
            <p:ph type="sldNum" sz="quarter" idx="10"/>
          </p:nvPr>
        </p:nvSpPr>
        <p:spPr/>
        <p:txBody>
          <a:bodyPr/>
          <a:lstStyle/>
          <a:p>
            <a:fld id="{478DF474-F743-DC41-A332-52C4601B89D5}" type="slidenum">
              <a:t>3</a:t>
            </a:fld>
            <a:endParaRPr lang="en-US"/>
          </a:p>
        </p:txBody>
      </p:sp>
    </p:spTree>
    <p:extLst>
      <p:ext uri="{BB962C8B-B14F-4D97-AF65-F5344CB8AC3E}">
        <p14:creationId xmlns:p14="http://schemas.microsoft.com/office/powerpoint/2010/main" val="352786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8DF474-F743-DC41-A332-52C4601B89D5}" type="slidenum">
              <a:t>4</a:t>
            </a:fld>
            <a:endParaRPr lang="en-US"/>
          </a:p>
        </p:txBody>
      </p:sp>
    </p:spTree>
    <p:extLst>
      <p:ext uri="{BB962C8B-B14F-4D97-AF65-F5344CB8AC3E}">
        <p14:creationId xmlns:p14="http://schemas.microsoft.com/office/powerpoint/2010/main" val="252249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2 strategies were selected because they would create the most impact on the company. They were central to the campaign.</a:t>
            </a:r>
          </a:p>
          <a:p>
            <a:r>
              <a:rPr lang="en-US" b="1" baseline="0" dirty="0" smtClean="0"/>
              <a:t>Worker / Union strategy </a:t>
            </a:r>
            <a:r>
              <a:rPr lang="en-US" baseline="0" dirty="0" smtClean="0"/>
              <a:t>– The mechanics union spent two years strengthening the base of the union in preparation for the negotiations.  Once the campaign started, workers marched on LAN Peru headquarters in Lima, made sure that flights were safe even if that resulted in delays and collectively withstood the intense pressure from the company to leave the union.</a:t>
            </a:r>
          </a:p>
          <a:p>
            <a:r>
              <a:rPr lang="en-US" b="1" baseline="0" dirty="0" smtClean="0"/>
              <a:t>Customer / Passenger strategy </a:t>
            </a:r>
            <a:r>
              <a:rPr lang="en-US" baseline="0" dirty="0" smtClean="0"/>
              <a:t>– The entire LATAM union network leafleted airports and sporting events and used the media to warn passengers about potential delays and cancellations.</a:t>
            </a:r>
          </a:p>
          <a:p>
            <a:endParaRPr lang="en-US" baseline="0" dirty="0" smtClean="0"/>
          </a:p>
          <a:p>
            <a:r>
              <a:rPr lang="en-US" baseline="0" dirty="0" smtClean="0"/>
              <a:t>Here are examples of some of the tactics which were. They did not develop into full grown campaign strategies, but might have:</a:t>
            </a:r>
          </a:p>
          <a:p>
            <a:r>
              <a:rPr lang="en-US" dirty="0" smtClean="0"/>
              <a:t>  Shareholder tactic</a:t>
            </a:r>
            <a:r>
              <a:rPr lang="en-US" baseline="0" dirty="0" smtClean="0"/>
              <a:t> – Protested at shareholders meeting in Santiago</a:t>
            </a:r>
            <a:endParaRPr lang="en-US" dirty="0" smtClean="0"/>
          </a:p>
          <a:p>
            <a:r>
              <a:rPr lang="en-US" dirty="0" smtClean="0"/>
              <a:t>  Civil Society tactic</a:t>
            </a:r>
            <a:r>
              <a:rPr lang="en-US" baseline="0" dirty="0" smtClean="0"/>
              <a:t> </a:t>
            </a:r>
            <a:r>
              <a:rPr lang="en-US" dirty="0" smtClean="0"/>
              <a:t> – March in Lima protesting against oppression</a:t>
            </a:r>
            <a:r>
              <a:rPr lang="en-US" baseline="0" dirty="0" smtClean="0"/>
              <a:t> by a Chilean multinational company to raise awareness and support from the Peruvian public</a:t>
            </a:r>
            <a:endParaRPr lang="en-US" dirty="0" smtClean="0"/>
          </a:p>
          <a:p>
            <a:r>
              <a:rPr lang="en-US" dirty="0" smtClean="0"/>
              <a:t>  Government tactic  -  Pressured</a:t>
            </a:r>
            <a:r>
              <a:rPr lang="en-US" baseline="0" dirty="0" smtClean="0"/>
              <a:t> government officials in Brazil and Peru to pressure the company to agree to a good settlement.</a:t>
            </a:r>
            <a:endParaRPr lang="en-US" dirty="0" smtClean="0"/>
          </a:p>
          <a:p>
            <a:r>
              <a:rPr lang="en-US" dirty="0" smtClean="0"/>
              <a:t>  Parent/subsidiary tactic – Leafleted Argentinian</a:t>
            </a:r>
            <a:r>
              <a:rPr lang="en-US" baseline="0" dirty="0" smtClean="0"/>
              <a:t> airport to expose the involvement of LAN Argentina managers in oppressing workers in Peru and other countries.</a:t>
            </a:r>
          </a:p>
        </p:txBody>
      </p:sp>
      <p:sp>
        <p:nvSpPr>
          <p:cNvPr id="4" name="Slide Number Placeholder 3"/>
          <p:cNvSpPr>
            <a:spLocks noGrp="1"/>
          </p:cNvSpPr>
          <p:nvPr>
            <p:ph type="sldNum" sz="quarter" idx="10"/>
          </p:nvPr>
        </p:nvSpPr>
        <p:spPr/>
        <p:txBody>
          <a:bodyPr/>
          <a:lstStyle/>
          <a:p>
            <a:fld id="{478DF474-F743-DC41-A332-52C4601B89D5}" type="slidenum">
              <a:t>5</a:t>
            </a:fld>
            <a:endParaRPr lang="en-US"/>
          </a:p>
        </p:txBody>
      </p:sp>
    </p:spTree>
    <p:extLst>
      <p:ext uri="{BB962C8B-B14F-4D97-AF65-F5344CB8AC3E}">
        <p14:creationId xmlns:p14="http://schemas.microsoft.com/office/powerpoint/2010/main" val="104890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there is confusion </a:t>
            </a:r>
            <a:r>
              <a:rPr lang="en-GB" dirty="0" smtClean="0"/>
              <a:t>about</a:t>
            </a:r>
            <a:r>
              <a:rPr lang="en-GB" baseline="0" dirty="0" smtClean="0"/>
              <a:t> </a:t>
            </a:r>
            <a:r>
              <a:rPr lang="en-GB" dirty="0" smtClean="0"/>
              <a:t>the </a:t>
            </a:r>
            <a:r>
              <a:rPr lang="en-GB" dirty="0"/>
              <a:t>difference between strategy and tactics. You may want to go over more examples </a:t>
            </a:r>
            <a:r>
              <a:rPr lang="en-GB" dirty="0" smtClean="0"/>
              <a:t>to </a:t>
            </a:r>
            <a:r>
              <a:rPr lang="en-GB" dirty="0"/>
              <a:t>clarify the difference.</a:t>
            </a:r>
          </a:p>
        </p:txBody>
      </p:sp>
      <p:sp>
        <p:nvSpPr>
          <p:cNvPr id="4" name="Slide Number Placeholder 3"/>
          <p:cNvSpPr>
            <a:spLocks noGrp="1"/>
          </p:cNvSpPr>
          <p:nvPr>
            <p:ph type="sldNum" sz="quarter" idx="10"/>
          </p:nvPr>
        </p:nvSpPr>
        <p:spPr/>
        <p:txBody>
          <a:bodyPr/>
          <a:lstStyle/>
          <a:p>
            <a:fld id="{478DF474-F743-DC41-A332-52C4601B89D5}" type="slidenum">
              <a:t>6</a:t>
            </a:fld>
            <a:endParaRPr lang="en-US"/>
          </a:p>
        </p:txBody>
      </p:sp>
    </p:spTree>
    <p:extLst>
      <p:ext uri="{BB962C8B-B14F-4D97-AF65-F5344CB8AC3E}">
        <p14:creationId xmlns:p14="http://schemas.microsoft.com/office/powerpoint/2010/main" val="411841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common mistake.</a:t>
            </a:r>
          </a:p>
          <a:p>
            <a:endParaRPr lang="en-GB" dirty="0" smtClean="0"/>
          </a:p>
          <a:p>
            <a:r>
              <a:rPr lang="en-GB" dirty="0" smtClean="0"/>
              <a:t>You </a:t>
            </a:r>
            <a:r>
              <a:rPr lang="en-GB" dirty="0"/>
              <a:t>can remind participants that </a:t>
            </a:r>
            <a:r>
              <a:rPr lang="ja-JP" altLang="en-GB" dirty="0">
                <a:latin typeface="Arial"/>
              </a:rPr>
              <a:t>“</a:t>
            </a:r>
            <a:r>
              <a:rPr lang="en-GB" dirty="0"/>
              <a:t>thinking tactically – not strategically</a:t>
            </a:r>
            <a:r>
              <a:rPr lang="ja-JP" altLang="en-GB" dirty="0">
                <a:latin typeface="Arial"/>
              </a:rPr>
              <a:t>”</a:t>
            </a:r>
            <a:r>
              <a:rPr lang="en-GB" dirty="0"/>
              <a:t> was one of the four reasons campaigns fail, which was covered during the the </a:t>
            </a:r>
            <a:r>
              <a:rPr lang="ja-JP" altLang="en-GB" dirty="0" smtClean="0">
                <a:latin typeface="Arial"/>
              </a:rPr>
              <a:t>”</a:t>
            </a:r>
            <a:r>
              <a:rPr lang="en-US" altLang="ja-JP" dirty="0" smtClean="0">
                <a:latin typeface="Arial"/>
              </a:rPr>
              <a:t>Campaign principles”</a:t>
            </a:r>
            <a:r>
              <a:rPr lang="en-GB" dirty="0" smtClean="0"/>
              <a:t> </a:t>
            </a:r>
            <a:r>
              <a:rPr lang="en-GB" dirty="0"/>
              <a:t>module</a:t>
            </a:r>
            <a:r>
              <a:rPr lang="en-GB" dirty="0" smtClean="0"/>
              <a:t>.</a:t>
            </a:r>
          </a:p>
        </p:txBody>
      </p:sp>
      <p:sp>
        <p:nvSpPr>
          <p:cNvPr id="4" name="Slide Number Placeholder 3"/>
          <p:cNvSpPr>
            <a:spLocks noGrp="1"/>
          </p:cNvSpPr>
          <p:nvPr>
            <p:ph type="sldNum" sz="quarter" idx="10"/>
          </p:nvPr>
        </p:nvSpPr>
        <p:spPr/>
        <p:txBody>
          <a:bodyPr/>
          <a:lstStyle/>
          <a:p>
            <a:fld id="{478DF474-F743-DC41-A332-52C4601B89D5}" type="slidenum">
              <a:t>7</a:t>
            </a:fld>
            <a:endParaRPr lang="en-US"/>
          </a:p>
        </p:txBody>
      </p:sp>
    </p:spTree>
    <p:extLst>
      <p:ext uri="{BB962C8B-B14F-4D97-AF65-F5344CB8AC3E}">
        <p14:creationId xmlns:p14="http://schemas.microsoft.com/office/powerpoint/2010/main" val="35921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you switch</a:t>
            </a:r>
            <a:r>
              <a:rPr lang="en-US" baseline="0" dirty="0" smtClean="0"/>
              <a:t> </a:t>
            </a:r>
            <a:r>
              <a:rPr lang="en-US" dirty="0" smtClean="0"/>
              <a:t>between different strategies too much, you will lessen the impact of any one strategy on your target.</a:t>
            </a:r>
            <a:endParaRPr lang="en-US" dirty="0"/>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8</a:t>
            </a:fld>
            <a:endParaRPr lang="en-US"/>
          </a:p>
        </p:txBody>
      </p:sp>
    </p:spTree>
    <p:extLst>
      <p:ext uri="{BB962C8B-B14F-4D97-AF65-F5344CB8AC3E}">
        <p14:creationId xmlns:p14="http://schemas.microsoft.com/office/powerpoint/2010/main" val="248264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u="none" dirty="0" smtClean="0"/>
              <a:t>If it is a strategic area which you are not familiar with, now is the time to learn.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u="none" dirty="0" smtClean="0"/>
              <a:t>Do not just</a:t>
            </a:r>
            <a:r>
              <a:rPr lang="en-GB" sz="1200" u="none" baseline="0" dirty="0" smtClean="0"/>
              <a:t> hold protests at shareholders meetings all the time because you </a:t>
            </a:r>
            <a:r>
              <a:rPr lang="en-GB" sz="1200" dirty="0" smtClean="0"/>
              <a:t>know a lot about </a:t>
            </a:r>
            <a:r>
              <a:rPr lang="en-GB" sz="1200" u="none" dirty="0" smtClean="0"/>
              <a:t>capital strategies.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u="non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u="none" baseline="0" dirty="0" smtClean="0"/>
              <a:t>A later campaign against the same employer might not use the same strategies, as the company weaknesses and vulnerabilities will have changed.</a:t>
            </a:r>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9</a:t>
            </a:fld>
            <a:endParaRPr lang="en-US"/>
          </a:p>
        </p:txBody>
      </p:sp>
    </p:spTree>
    <p:extLst>
      <p:ext uri="{BB962C8B-B14F-4D97-AF65-F5344CB8AC3E}">
        <p14:creationId xmlns:p14="http://schemas.microsoft.com/office/powerpoint/2010/main" val="101317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8448D4D-4D61-9245-9AB2-C9F8E1B4CF89}" type="datetime1">
              <a:t>8/27/2019</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36049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C8F0BE0-43E6-5244-A00A-59027296AD71}" type="datetime1">
              <a:t>8/27/2019</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35483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847CD6-4EC3-D54D-A3A3-C297DBEE92D8}" type="datetime1">
              <a:t>8/27/2019</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12764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7C9FE5F-2259-DA4D-AEF0-5A19AFBA7E94}" type="datetime1">
              <a:t>8/27/2019</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125108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5C0D45B-FDE8-0243-A67A-9EFC82B06259}" type="datetime1">
              <a:t>8/27/2019</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93141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647136A-1AE1-7543-9CB4-34C89008BC2F}" type="datetime1">
              <a:t>8/27/2019</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26392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5FC7D57-BB9B-A443-8F87-28ACD9A4EBF7}" type="datetime1">
              <a:t>8/27/2019</a:t>
            </a:fld>
            <a:endParaRPr lang="en-US"/>
          </a:p>
        </p:txBody>
      </p:sp>
      <p:sp>
        <p:nvSpPr>
          <p:cNvPr id="8" name="Footer Placeholder 7"/>
          <p:cNvSpPr>
            <a:spLocks noGrp="1"/>
          </p:cNvSpPr>
          <p:nvPr>
            <p:ph type="ftr" sz="quarter" idx="11"/>
          </p:nvPr>
        </p:nvSpPr>
        <p:spPr/>
        <p:txBody>
          <a:bodyPr/>
          <a:lstStyle/>
          <a:p>
            <a:r>
              <a:rPr lang="en-US"/>
              <a:t>ITF: DEVELOPING STRATEGIC CAMPAIGNS</a:t>
            </a:r>
          </a:p>
        </p:txBody>
      </p:sp>
      <p:sp>
        <p:nvSpPr>
          <p:cNvPr id="9" name="Slide Number Placeholder 8"/>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99294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FC1FF9A-5FCF-C949-9706-B8CD9CAF273E}" type="datetime1">
              <a:t>8/27/2019</a:t>
            </a:fld>
            <a:endParaRPr lang="en-US"/>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400584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41D61-EDA9-0D41-9879-FC765D0BDC26}" type="datetime1">
              <a:t>8/27/2019</a:t>
            </a:fld>
            <a:endParaRPr lang="en-US"/>
          </a:p>
        </p:txBody>
      </p:sp>
      <p:sp>
        <p:nvSpPr>
          <p:cNvPr id="3" name="Footer Placeholder 2"/>
          <p:cNvSpPr>
            <a:spLocks noGrp="1"/>
          </p:cNvSpPr>
          <p:nvPr>
            <p:ph type="ftr" sz="quarter" idx="11"/>
          </p:nvPr>
        </p:nvSpPr>
        <p:spPr/>
        <p:txBody>
          <a:bodyPr/>
          <a:lstStyle/>
          <a:p>
            <a:r>
              <a:rPr lang="en-US"/>
              <a:t>ITF: DEVELOPING STRATEGIC CAMPAIGNS</a:t>
            </a:r>
          </a:p>
        </p:txBody>
      </p:sp>
      <p:sp>
        <p:nvSpPr>
          <p:cNvPr id="4" name="Slide Number Placeholder 3"/>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67855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BF15510-BD69-3B42-954E-FF0D93714415}" type="datetime1">
              <a:t>8/27/2019</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32471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CEB1422-2467-0A40-9B98-B0A2F3AB401B}" type="datetime1">
              <a:t>8/27/2019</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98274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A3CF-822E-5144-9AA3-3B35E87EDEFD}" type="datetime1">
              <a:t>8/27/2019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ITF: DEVELOPING STRATEGIC CAMPAIGNS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D726D-A8DA-1943-A225-BB9823A7FDC5}" type="slidenum">
              <a:t>‹#›</a:t>
            </a:fld>
            <a:endParaRPr lang="en-US"/>
          </a:p>
        </p:txBody>
      </p:sp>
    </p:spTree>
    <p:extLst>
      <p:ext uri="{BB962C8B-B14F-4D97-AF65-F5344CB8AC3E}">
        <p14:creationId xmlns:p14="http://schemas.microsoft.com/office/powerpoint/2010/main" val="1457899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s_green.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50804" y="-1035929"/>
            <a:ext cx="8694790" cy="8709403"/>
          </a:xfrm>
          <a:prstGeom prst="rect">
            <a:avLst/>
          </a:prstGeom>
        </p:spPr>
      </p:pic>
      <p:sp>
        <p:nvSpPr>
          <p:cNvPr id="5" name="Rectangle 4"/>
          <p:cNvSpPr/>
          <p:nvPr/>
        </p:nvSpPr>
        <p:spPr>
          <a:xfrm rot="20188237">
            <a:off x="3010268" y="3877461"/>
            <a:ext cx="3935969" cy="713016"/>
          </a:xfrm>
          <a:prstGeom prst="rect">
            <a:avLst/>
          </a:prstGeom>
        </p:spPr>
        <p:txBody>
          <a:bodyPr wrap="square">
            <a:spAutoFit/>
          </a:bodyPr>
          <a:lstStyle/>
          <a:p>
            <a:pPr>
              <a:lnSpc>
                <a:spcPct val="90000"/>
              </a:lnSpc>
            </a:pPr>
            <a:r>
              <a:rPr lang="en-US" sz="4400" b="1" dirty="0" smtClean="0">
                <a:solidFill>
                  <a:schemeClr val="bg1"/>
                </a:solidFill>
              </a:rPr>
              <a:t>STRATEGY</a:t>
            </a:r>
            <a:endParaRPr lang="en-US" sz="4400" b="1">
              <a:solidFill>
                <a:schemeClr val="bg1"/>
              </a:solidFill>
            </a:endParaRPr>
          </a:p>
        </p:txBody>
      </p:sp>
      <p:sp>
        <p:nvSpPr>
          <p:cNvPr id="6" name="Rectangle 5"/>
          <p:cNvSpPr/>
          <p:nvPr/>
        </p:nvSpPr>
        <p:spPr>
          <a:xfrm>
            <a:off x="209522" y="285790"/>
            <a:ext cx="3255380" cy="584776"/>
          </a:xfrm>
          <a:prstGeom prst="rect">
            <a:avLst/>
          </a:prstGeom>
        </p:spPr>
        <p:txBody>
          <a:bodyPr wrap="square">
            <a:spAutoFit/>
          </a:bodyPr>
          <a:lstStyle/>
          <a:p>
            <a:r>
              <a:rPr lang="en-US" sz="1600" b="1" dirty="0">
                <a:cs typeface="Calibri"/>
              </a:rPr>
              <a:t>ITF: Developing strategic campaigns </a:t>
            </a:r>
            <a:r>
              <a:rPr lang="en-US" sz="1600" dirty="0" smtClean="0">
                <a:latin typeface="Calibri"/>
                <a:cs typeface="Calibri"/>
              </a:rPr>
              <a:t>Module Seven</a:t>
            </a:r>
            <a:endParaRPr lang="en-US" sz="1600" dirty="0">
              <a:latin typeface="Calibri"/>
              <a:cs typeface="Calibri"/>
            </a:endParaRPr>
          </a:p>
        </p:txBody>
      </p:sp>
      <p:pic>
        <p:nvPicPr>
          <p:cNvPr id="7" name="Picture 6" descr="ITF_Logo_CMYK_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175" y="5886647"/>
            <a:ext cx="689536" cy="689536"/>
          </a:xfrm>
          <a:prstGeom prst="rect">
            <a:avLst/>
          </a:prstGeom>
        </p:spPr>
      </p:pic>
    </p:spTree>
    <p:extLst>
      <p:ext uri="{BB962C8B-B14F-4D97-AF65-F5344CB8AC3E}">
        <p14:creationId xmlns:p14="http://schemas.microsoft.com/office/powerpoint/2010/main" val="2426728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21011276"/>
              </p:ext>
            </p:extLst>
          </p:nvPr>
        </p:nvGraphicFramePr>
        <p:xfrm>
          <a:off x="457200" y="1947997"/>
          <a:ext cx="8229600" cy="3790094"/>
        </p:xfrm>
        <a:graphic>
          <a:graphicData uri="http://schemas.openxmlformats.org/drawingml/2006/table">
            <a:tbl>
              <a:tblPr firstRow="1" bandRow="1">
                <a:tableStyleId>{F5AB1C69-6EDB-4FF4-983F-18BD219EF322}</a:tableStyleId>
              </a:tblPr>
              <a:tblGrid>
                <a:gridCol w="1692876">
                  <a:extLst>
                    <a:ext uri="{9D8B030D-6E8A-4147-A177-3AD203B41FA5}">
                      <a16:colId xmlns:a16="http://schemas.microsoft.com/office/drawing/2014/main" val="20000"/>
                    </a:ext>
                  </a:extLst>
                </a:gridCol>
                <a:gridCol w="2907215">
                  <a:extLst>
                    <a:ext uri="{9D8B030D-6E8A-4147-A177-3AD203B41FA5}">
                      <a16:colId xmlns:a16="http://schemas.microsoft.com/office/drawing/2014/main" val="20001"/>
                    </a:ext>
                  </a:extLst>
                </a:gridCol>
                <a:gridCol w="3629509">
                  <a:extLst>
                    <a:ext uri="{9D8B030D-6E8A-4147-A177-3AD203B41FA5}">
                      <a16:colId xmlns:a16="http://schemas.microsoft.com/office/drawing/2014/main" val="20002"/>
                    </a:ext>
                  </a:extLst>
                </a:gridCol>
              </a:tblGrid>
              <a:tr h="530726">
                <a:tc>
                  <a:txBody>
                    <a:bodyPr/>
                    <a:lstStyle/>
                    <a:p>
                      <a:pPr algn="ctr"/>
                      <a:r>
                        <a:rPr lang="en-US" sz="2000" dirty="0" smtClean="0"/>
                        <a:t>Strategy type</a:t>
                      </a:r>
                      <a:endParaRPr lang="en-US" sz="2000" dirty="0"/>
                    </a:p>
                  </a:txBody>
                  <a:tcPr>
                    <a:solidFill>
                      <a:srgbClr val="349737"/>
                    </a:solidFill>
                  </a:tcPr>
                </a:tc>
                <a:tc>
                  <a:txBody>
                    <a:bodyPr/>
                    <a:lstStyle/>
                    <a:p>
                      <a:pPr algn="l"/>
                      <a:r>
                        <a:rPr lang="en-US" sz="2000" dirty="0" smtClean="0"/>
                        <a:t>Description</a:t>
                      </a:r>
                      <a:endParaRPr lang="en-US" sz="2000" dirty="0"/>
                    </a:p>
                  </a:txBody>
                  <a:tcPr>
                    <a:solidFill>
                      <a:srgbClr val="349737"/>
                    </a:solidFill>
                  </a:tcPr>
                </a:tc>
                <a:tc>
                  <a:txBody>
                    <a:bodyPr/>
                    <a:lstStyle/>
                    <a:p>
                      <a:pPr marL="90488" indent="0" algn="l"/>
                      <a:r>
                        <a:rPr lang="en-US" sz="2000" dirty="0" smtClean="0"/>
                        <a:t>Examples of tactics</a:t>
                      </a:r>
                      <a:endParaRPr lang="en-US" sz="2000" dirty="0"/>
                    </a:p>
                  </a:txBody>
                  <a:tcPr>
                    <a:solidFill>
                      <a:srgbClr val="349737"/>
                    </a:solidFill>
                  </a:tcPr>
                </a:tc>
                <a:extLst>
                  <a:ext uri="{0D108BD9-81ED-4DB2-BD59-A6C34878D82A}">
                    <a16:rowId xmlns:a16="http://schemas.microsoft.com/office/drawing/2014/main" val="10000"/>
                  </a:ext>
                </a:extLst>
              </a:tr>
              <a:tr h="1377459">
                <a:tc>
                  <a:txBody>
                    <a:bodyPr/>
                    <a:lstStyle/>
                    <a:p>
                      <a:r>
                        <a:rPr lang="en-US" sz="2000" dirty="0" smtClean="0"/>
                        <a:t>Worker /</a:t>
                      </a:r>
                      <a:r>
                        <a:rPr lang="en-US" sz="2000" baseline="0" dirty="0" smtClean="0"/>
                        <a:t> Union strategy.</a:t>
                      </a:r>
                      <a:endParaRPr lang="en-US" sz="2000" b="1" dirty="0"/>
                    </a:p>
                  </a:txBody>
                  <a:tcPr>
                    <a:solidFill>
                      <a:srgbClr val="349737">
                        <a:alpha val="60000"/>
                      </a:srgbClr>
                    </a:solidFill>
                  </a:tcPr>
                </a:tc>
                <a:tc>
                  <a:txBody>
                    <a:bodyPr/>
                    <a:lstStyle/>
                    <a:p>
                      <a:pPr marL="0" indent="0">
                        <a:buNone/>
                      </a:pPr>
                      <a:r>
                        <a:rPr lang="en-GB" sz="2000" dirty="0" smtClean="0"/>
                        <a:t>Workers who are</a:t>
                      </a:r>
                      <a:r>
                        <a:rPr lang="en-GB" sz="2000" baseline="0" dirty="0" smtClean="0"/>
                        <a:t> directly involved in</a:t>
                      </a:r>
                      <a:r>
                        <a:rPr lang="en-GB" sz="2000" dirty="0" smtClean="0"/>
                        <a:t> the dispute take workplace</a:t>
                      </a:r>
                      <a:r>
                        <a:rPr lang="en-GB" sz="2000" baseline="0" dirty="0" smtClean="0"/>
                        <a:t> </a:t>
                      </a:r>
                      <a:r>
                        <a:rPr lang="en-GB" sz="2000" dirty="0" smtClean="0"/>
                        <a:t>action or affect production.</a:t>
                      </a:r>
                    </a:p>
                    <a:p>
                      <a:pPr marL="0" indent="0">
                        <a:buNone/>
                      </a:pPr>
                      <a:endParaRPr lang="en-GB" sz="2000" dirty="0" smtClean="0"/>
                    </a:p>
                  </a:txBody>
                  <a:tcPr>
                    <a:solidFill>
                      <a:srgbClr val="349737">
                        <a:alpha val="60000"/>
                      </a:srgbClr>
                    </a:solidFill>
                  </a:tcPr>
                </a:tc>
                <a:tc>
                  <a:txBody>
                    <a:bodyPr/>
                    <a:lstStyle/>
                    <a:p>
                      <a:pPr marL="90488" lvl="1" indent="0">
                        <a:buNone/>
                      </a:pPr>
                      <a:r>
                        <a:rPr lang="en-GB" sz="2000" dirty="0" smtClean="0"/>
                        <a:t>Workers affected wear stickers, send postcards, work-to-rule, industrial action.</a:t>
                      </a:r>
                    </a:p>
                    <a:p>
                      <a:pPr marL="90488" lvl="1" indent="0">
                        <a:buNone/>
                      </a:pPr>
                      <a:endParaRPr lang="en-GB" sz="2000" dirty="0" smtClean="0"/>
                    </a:p>
                  </a:txBody>
                  <a:tcPr>
                    <a:solidFill>
                      <a:srgbClr val="349737">
                        <a:alpha val="60000"/>
                      </a:srgbClr>
                    </a:solidFill>
                  </a:tcPr>
                </a:tc>
                <a:extLst>
                  <a:ext uri="{0D108BD9-81ED-4DB2-BD59-A6C34878D82A}">
                    <a16:rowId xmlns:a16="http://schemas.microsoft.com/office/drawing/2014/main" val="10001"/>
                  </a:ext>
                </a:extLst>
              </a:tr>
              <a:tr h="1643928">
                <a:tc>
                  <a:txBody>
                    <a:bodyPr/>
                    <a:lstStyle/>
                    <a:p>
                      <a:endParaRPr lang="en-US" sz="2000" b="1" dirty="0"/>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Workers &amp; unions </a:t>
                      </a:r>
                      <a:br>
                        <a:rPr lang="en-GB" sz="2000" dirty="0" smtClean="0"/>
                      </a:br>
                      <a:r>
                        <a:rPr lang="en-GB" sz="2000" dirty="0" smtClean="0"/>
                        <a:t>in different locations  demonstrate their support.</a:t>
                      </a:r>
                    </a:p>
                    <a:p>
                      <a:pPr marL="0" indent="0">
                        <a:buNone/>
                      </a:pPr>
                      <a:endParaRPr lang="en-GB" sz="2000" dirty="0" smtClean="0"/>
                    </a:p>
                  </a:txBody>
                  <a:tcPr>
                    <a:solidFill>
                      <a:srgbClr val="349737">
                        <a:alpha val="40000"/>
                      </a:srgbClr>
                    </a:solidFill>
                  </a:tcPr>
                </a:tc>
                <a:tc>
                  <a:txBody>
                    <a:bodyPr/>
                    <a:lstStyle/>
                    <a:p>
                      <a:pPr marL="90488" marR="0" lvl="1" indent="0" algn="l" defTabSz="457200" rtl="0" eaLnBrk="1" fontAlgn="auto" latinLnBrk="0" hangingPunct="1">
                        <a:lnSpc>
                          <a:spcPct val="100000"/>
                        </a:lnSpc>
                        <a:spcBef>
                          <a:spcPts val="0"/>
                        </a:spcBef>
                        <a:spcAft>
                          <a:spcPts val="0"/>
                        </a:spcAft>
                        <a:buClrTx/>
                        <a:buSzTx/>
                        <a:buFontTx/>
                        <a:buNone/>
                        <a:tabLst/>
                        <a:defRPr/>
                      </a:pPr>
                      <a:r>
                        <a:rPr lang="en-GB" sz="2000" dirty="0" smtClean="0"/>
                        <a:t>Workers in other unions send solidarity letters, petitions, or engage in</a:t>
                      </a:r>
                      <a:r>
                        <a:rPr lang="en-GB" sz="2000" baseline="0" dirty="0" smtClean="0"/>
                        <a:t> </a:t>
                      </a:r>
                      <a:r>
                        <a:rPr lang="en-GB" sz="2000" dirty="0" smtClean="0"/>
                        <a:t> coordinated actions, marches or rallies.</a:t>
                      </a:r>
                      <a:endParaRPr lang="en-US" sz="2000" dirty="0"/>
                    </a:p>
                    <a:p>
                      <a:pPr marL="90488" lvl="1" indent="0">
                        <a:buNone/>
                      </a:pPr>
                      <a:endParaRPr lang="en-US" sz="2000" dirty="0"/>
                    </a:p>
                  </a:txBody>
                  <a:tcPr>
                    <a:solidFill>
                      <a:srgbClr val="349737">
                        <a:alpha val="40000"/>
                      </a:srgbClr>
                    </a:solidFill>
                  </a:tcPr>
                </a:tc>
                <a:extLst>
                  <a:ext uri="{0D108BD9-81ED-4DB2-BD59-A6C34878D82A}">
                    <a16:rowId xmlns:a16="http://schemas.microsoft.com/office/drawing/2014/main" val="10002"/>
                  </a:ext>
                </a:extLst>
              </a:tr>
            </a:tbl>
          </a:graphicData>
        </a:graphic>
      </p:graphicFrame>
      <p:sp>
        <p:nvSpPr>
          <p:cNvPr id="8" name="Title 1"/>
          <p:cNvSpPr txBox="1">
            <a:spLocks/>
          </p:cNvSpPr>
          <p:nvPr/>
        </p:nvSpPr>
        <p:spPr>
          <a:xfrm>
            <a:off x="457200" y="472374"/>
            <a:ext cx="82296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800" b="1" dirty="0">
                <a:solidFill>
                  <a:srgbClr val="349737"/>
                </a:solidFill>
              </a:rPr>
              <a:t>All union campaigns use a worker strategy</a:t>
            </a:r>
            <a:endParaRPr lang="en-US" sz="3800">
              <a:solidFill>
                <a:srgbClr val="349737"/>
              </a:solidFill>
            </a:endParaRPr>
          </a:p>
        </p:txBody>
      </p:sp>
    </p:spTree>
    <p:extLst>
      <p:ext uri="{BB962C8B-B14F-4D97-AF65-F5344CB8AC3E}">
        <p14:creationId xmlns:p14="http://schemas.microsoft.com/office/powerpoint/2010/main" val="420536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45722409"/>
              </p:ext>
            </p:extLst>
          </p:nvPr>
        </p:nvGraphicFramePr>
        <p:xfrm>
          <a:off x="420220" y="591272"/>
          <a:ext cx="8266580" cy="5765078"/>
        </p:xfrm>
        <a:graphic>
          <a:graphicData uri="http://schemas.openxmlformats.org/drawingml/2006/table">
            <a:tbl>
              <a:tblPr firstRow="1" bandRow="1">
                <a:tableStyleId>{F5AB1C69-6EDB-4FF4-983F-18BD219EF322}</a:tableStyleId>
              </a:tblPr>
              <a:tblGrid>
                <a:gridCol w="1766315">
                  <a:extLst>
                    <a:ext uri="{9D8B030D-6E8A-4147-A177-3AD203B41FA5}">
                      <a16:colId xmlns:a16="http://schemas.microsoft.com/office/drawing/2014/main" val="20000"/>
                    </a:ext>
                  </a:extLst>
                </a:gridCol>
                <a:gridCol w="2237821">
                  <a:extLst>
                    <a:ext uri="{9D8B030D-6E8A-4147-A177-3AD203B41FA5}">
                      <a16:colId xmlns:a16="http://schemas.microsoft.com/office/drawing/2014/main" val="20001"/>
                    </a:ext>
                  </a:extLst>
                </a:gridCol>
                <a:gridCol w="4262444">
                  <a:extLst>
                    <a:ext uri="{9D8B030D-6E8A-4147-A177-3AD203B41FA5}">
                      <a16:colId xmlns:a16="http://schemas.microsoft.com/office/drawing/2014/main" val="20002"/>
                    </a:ext>
                  </a:extLst>
                </a:gridCol>
              </a:tblGrid>
              <a:tr h="484910">
                <a:tc>
                  <a:txBody>
                    <a:bodyPr/>
                    <a:lstStyle/>
                    <a:p>
                      <a:pPr algn="l"/>
                      <a:r>
                        <a:rPr lang="en-US" sz="2000" dirty="0" smtClean="0"/>
                        <a:t>Strategy type</a:t>
                      </a:r>
                      <a:endParaRPr lang="en-US" sz="2000" dirty="0"/>
                    </a:p>
                  </a:txBody>
                  <a:tcPr>
                    <a:solidFill>
                      <a:srgbClr val="349737"/>
                    </a:solidFill>
                  </a:tcPr>
                </a:tc>
                <a:tc>
                  <a:txBody>
                    <a:bodyPr/>
                    <a:lstStyle/>
                    <a:p>
                      <a:pPr algn="l"/>
                      <a:r>
                        <a:rPr lang="en-US" sz="2000" dirty="0" smtClean="0"/>
                        <a:t>Description</a:t>
                      </a:r>
                      <a:endParaRPr lang="en-US" sz="2000" dirty="0"/>
                    </a:p>
                  </a:txBody>
                  <a:tcPr>
                    <a:solidFill>
                      <a:srgbClr val="349737"/>
                    </a:solidFill>
                  </a:tcPr>
                </a:tc>
                <a:tc>
                  <a:txBody>
                    <a:bodyPr/>
                    <a:lstStyle/>
                    <a:p>
                      <a:pPr algn="l"/>
                      <a:r>
                        <a:rPr lang="en-US" sz="2000" dirty="0" smtClean="0"/>
                        <a:t>Examples of tactics</a:t>
                      </a:r>
                      <a:endParaRPr lang="en-US" sz="2000" dirty="0"/>
                    </a:p>
                  </a:txBody>
                  <a:tcPr>
                    <a:solidFill>
                      <a:srgbClr val="349737"/>
                    </a:solidFill>
                  </a:tcPr>
                </a:tc>
                <a:extLst>
                  <a:ext uri="{0D108BD9-81ED-4DB2-BD59-A6C34878D82A}">
                    <a16:rowId xmlns:a16="http://schemas.microsoft.com/office/drawing/2014/main" val="10000"/>
                  </a:ext>
                </a:extLst>
              </a:tr>
              <a:tr h="19303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Customer /</a:t>
                      </a:r>
                      <a:r>
                        <a:rPr lang="en-GB" sz="2000" baseline="0" dirty="0" smtClean="0"/>
                        <a:t> </a:t>
                      </a:r>
                      <a:r>
                        <a:rPr lang="en-GB" sz="2000" dirty="0" smtClean="0"/>
                        <a:t>Service User strategy.</a:t>
                      </a:r>
                      <a:endParaRPr lang="en-US" sz="2000" dirty="0">
                        <a:solidFill>
                          <a:srgbClr val="376092"/>
                        </a:solidFill>
                      </a:endParaRPr>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Appealing to the customers, clients, or passengers of a target.</a:t>
                      </a:r>
                      <a:endParaRPr lang="en-US" sz="2000" dirty="0" smtClean="0">
                        <a:solidFill>
                          <a:srgbClr val="376092"/>
                        </a:solidFill>
                      </a:endParaRPr>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376092"/>
                        </a:solidFill>
                      </a:endParaRPr>
                    </a:p>
                  </a:txBody>
                  <a:tcPr>
                    <a:solidFill>
                      <a:srgbClr val="349737">
                        <a:alpha val="40000"/>
                      </a:srgbClr>
                    </a:solidFill>
                  </a:tcPr>
                </a:tc>
                <a:extLst>
                  <a:ext uri="{0D108BD9-81ED-4DB2-BD59-A6C34878D82A}">
                    <a16:rowId xmlns:a16="http://schemas.microsoft.com/office/drawing/2014/main" val="10001"/>
                  </a:ext>
                </a:extLst>
              </a:tr>
              <a:tr h="13624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Media strategy.</a:t>
                      </a:r>
                    </a:p>
                    <a:p>
                      <a:endParaRPr lang="en-US" sz="2000" dirty="0"/>
                    </a:p>
                  </a:txBody>
                  <a:tcPr>
                    <a:solidFill>
                      <a:srgbClr val="349737">
                        <a:alpha val="60000"/>
                      </a:srgbClr>
                    </a:solidFill>
                  </a:tcPr>
                </a:tc>
                <a:tc>
                  <a:txBody>
                    <a:bodyPr/>
                    <a:lstStyle/>
                    <a:p>
                      <a:r>
                        <a:rPr lang="en-US" sz="2000" dirty="0" smtClean="0"/>
                        <a:t>Using media to expose the target’s vulnerabilities.</a:t>
                      </a:r>
                      <a:endParaRPr lang="en-US" sz="2000" dirty="0"/>
                    </a:p>
                  </a:txBody>
                  <a:tcPr>
                    <a:solidFill>
                      <a:srgbClr val="349737">
                        <a:alpha val="60000"/>
                      </a:srgbClr>
                    </a:solidFill>
                  </a:tcPr>
                </a:tc>
                <a:tc>
                  <a:txBody>
                    <a:bodyPr/>
                    <a:lstStyle/>
                    <a:p>
                      <a:endParaRPr lang="en-US" sz="2000" baseline="0" dirty="0" smtClean="0"/>
                    </a:p>
                  </a:txBody>
                  <a:tcPr>
                    <a:solidFill>
                      <a:srgbClr val="349737">
                        <a:alpha val="60000"/>
                      </a:srgbClr>
                    </a:solidFill>
                  </a:tcPr>
                </a:tc>
                <a:extLst>
                  <a:ext uri="{0D108BD9-81ED-4DB2-BD59-A6C34878D82A}">
                    <a16:rowId xmlns:a16="http://schemas.microsoft.com/office/drawing/2014/main" val="10002"/>
                  </a:ext>
                </a:extLst>
              </a:tr>
              <a:tr h="19873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Public / Civil Society strategy.</a:t>
                      </a:r>
                    </a:p>
                    <a:p>
                      <a:endParaRPr lang="en-US" sz="2000" dirty="0">
                        <a:solidFill>
                          <a:srgbClr val="376092"/>
                        </a:solidFill>
                      </a:endParaRPr>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Key</a:t>
                      </a:r>
                      <a:r>
                        <a:rPr lang="en-GB" sz="2000" baseline="0" dirty="0" smtClean="0"/>
                        <a:t> </a:t>
                      </a:r>
                      <a:r>
                        <a:rPr lang="en-GB" sz="2000" dirty="0" smtClean="0"/>
                        <a:t>community and opinion leaders pressure the target.</a:t>
                      </a:r>
                    </a:p>
                    <a:p>
                      <a:endParaRPr lang="en-US" sz="2000" dirty="0">
                        <a:solidFill>
                          <a:srgbClr val="376092"/>
                        </a:solidFill>
                      </a:endParaRPr>
                    </a:p>
                  </a:txBody>
                  <a:tcPr>
                    <a:solidFill>
                      <a:srgbClr val="349737">
                        <a:alpha val="40000"/>
                      </a:srgbClr>
                    </a:solidFill>
                  </a:tcPr>
                </a:tc>
                <a:tc>
                  <a:txBody>
                    <a:bodyPr/>
                    <a:lstStyle/>
                    <a:p>
                      <a:endParaRPr lang="en-US" sz="2000" dirty="0">
                        <a:solidFill>
                          <a:srgbClr val="376092"/>
                        </a:solidFill>
                      </a:endParaRPr>
                    </a:p>
                  </a:txBody>
                  <a:tcPr>
                    <a:solidFill>
                      <a:srgbClr val="349737">
                        <a:alpha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5153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07593030"/>
              </p:ext>
            </p:extLst>
          </p:nvPr>
        </p:nvGraphicFramePr>
        <p:xfrm>
          <a:off x="441086" y="600363"/>
          <a:ext cx="8266580" cy="5765078"/>
        </p:xfrm>
        <a:graphic>
          <a:graphicData uri="http://schemas.openxmlformats.org/drawingml/2006/table">
            <a:tbl>
              <a:tblPr firstRow="1" bandRow="1">
                <a:tableStyleId>{F5AB1C69-6EDB-4FF4-983F-18BD219EF322}</a:tableStyleId>
              </a:tblPr>
              <a:tblGrid>
                <a:gridCol w="1766315">
                  <a:extLst>
                    <a:ext uri="{9D8B030D-6E8A-4147-A177-3AD203B41FA5}">
                      <a16:colId xmlns:a16="http://schemas.microsoft.com/office/drawing/2014/main" val="20000"/>
                    </a:ext>
                  </a:extLst>
                </a:gridCol>
                <a:gridCol w="2237821">
                  <a:extLst>
                    <a:ext uri="{9D8B030D-6E8A-4147-A177-3AD203B41FA5}">
                      <a16:colId xmlns:a16="http://schemas.microsoft.com/office/drawing/2014/main" val="20001"/>
                    </a:ext>
                  </a:extLst>
                </a:gridCol>
                <a:gridCol w="4262444">
                  <a:extLst>
                    <a:ext uri="{9D8B030D-6E8A-4147-A177-3AD203B41FA5}">
                      <a16:colId xmlns:a16="http://schemas.microsoft.com/office/drawing/2014/main" val="20002"/>
                    </a:ext>
                  </a:extLst>
                </a:gridCol>
              </a:tblGrid>
              <a:tr h="484910">
                <a:tc>
                  <a:txBody>
                    <a:bodyPr/>
                    <a:lstStyle/>
                    <a:p>
                      <a:pPr algn="l"/>
                      <a:r>
                        <a:rPr lang="en-US" sz="2000" dirty="0" smtClean="0"/>
                        <a:t>Strategy type</a:t>
                      </a:r>
                      <a:endParaRPr lang="en-US" sz="2000" dirty="0"/>
                    </a:p>
                  </a:txBody>
                  <a:tcPr>
                    <a:solidFill>
                      <a:srgbClr val="349737"/>
                    </a:solidFill>
                  </a:tcPr>
                </a:tc>
                <a:tc>
                  <a:txBody>
                    <a:bodyPr/>
                    <a:lstStyle/>
                    <a:p>
                      <a:pPr algn="l"/>
                      <a:r>
                        <a:rPr lang="en-US" sz="2000" dirty="0" smtClean="0"/>
                        <a:t>Description</a:t>
                      </a:r>
                      <a:endParaRPr lang="en-US" sz="2000" dirty="0"/>
                    </a:p>
                  </a:txBody>
                  <a:tcPr>
                    <a:solidFill>
                      <a:srgbClr val="349737"/>
                    </a:solidFill>
                  </a:tcPr>
                </a:tc>
                <a:tc>
                  <a:txBody>
                    <a:bodyPr/>
                    <a:lstStyle/>
                    <a:p>
                      <a:pPr algn="l"/>
                      <a:r>
                        <a:rPr lang="en-US" sz="2000" dirty="0" smtClean="0"/>
                        <a:t>Examples of tactics</a:t>
                      </a:r>
                      <a:endParaRPr lang="en-US" sz="2000" dirty="0"/>
                    </a:p>
                  </a:txBody>
                  <a:tcPr>
                    <a:solidFill>
                      <a:srgbClr val="349737"/>
                    </a:solidFill>
                  </a:tcPr>
                </a:tc>
                <a:extLst>
                  <a:ext uri="{0D108BD9-81ED-4DB2-BD59-A6C34878D82A}">
                    <a16:rowId xmlns:a16="http://schemas.microsoft.com/office/drawing/2014/main" val="10000"/>
                  </a:ext>
                </a:extLst>
              </a:tr>
              <a:tr h="19303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Customer / Service User strategy.</a:t>
                      </a:r>
                      <a:endParaRPr lang="en-US" sz="2000" dirty="0">
                        <a:solidFill>
                          <a:srgbClr val="376092"/>
                        </a:solidFill>
                      </a:endParaRPr>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Appealing to the customers, clients, or passengers of a target.</a:t>
                      </a:r>
                      <a:endParaRPr lang="en-US" sz="2000" dirty="0" smtClean="0">
                        <a:solidFill>
                          <a:srgbClr val="376092"/>
                        </a:solidFill>
                      </a:endParaRPr>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Outreach to key customers, leafleting retail outlets,</a:t>
                      </a:r>
                      <a:r>
                        <a:rPr lang="en-GB" sz="2000" baseline="0" dirty="0" smtClean="0"/>
                        <a:t> warning passengers about potential delays or product and service deficiencies.</a:t>
                      </a:r>
                      <a:endParaRPr lang="en-US" sz="2000" dirty="0">
                        <a:solidFill>
                          <a:srgbClr val="376092"/>
                        </a:solidFill>
                      </a:endParaRPr>
                    </a:p>
                  </a:txBody>
                  <a:tcPr>
                    <a:solidFill>
                      <a:srgbClr val="349737">
                        <a:alpha val="40000"/>
                      </a:srgbClr>
                    </a:solidFill>
                  </a:tcPr>
                </a:tc>
                <a:extLst>
                  <a:ext uri="{0D108BD9-81ED-4DB2-BD59-A6C34878D82A}">
                    <a16:rowId xmlns:a16="http://schemas.microsoft.com/office/drawing/2014/main" val="10001"/>
                  </a:ext>
                </a:extLst>
              </a:tr>
              <a:tr h="13624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Media strategy.</a:t>
                      </a:r>
                    </a:p>
                    <a:p>
                      <a:endParaRPr lang="en-US" sz="2000" dirty="0"/>
                    </a:p>
                  </a:txBody>
                  <a:tcPr>
                    <a:solidFill>
                      <a:srgbClr val="349737">
                        <a:alpha val="60000"/>
                      </a:srgbClr>
                    </a:solidFill>
                  </a:tcPr>
                </a:tc>
                <a:tc>
                  <a:txBody>
                    <a:bodyPr/>
                    <a:lstStyle/>
                    <a:p>
                      <a:r>
                        <a:rPr lang="en-US" sz="2000" dirty="0" smtClean="0"/>
                        <a:t>Using media to expose the target’s vulnerabilities.</a:t>
                      </a:r>
                      <a:endParaRPr lang="en-US" sz="2000" dirty="0"/>
                    </a:p>
                  </a:txBody>
                  <a:tcPr>
                    <a:solidFill>
                      <a:srgbClr val="349737">
                        <a:alpha val="60000"/>
                      </a:srgbClr>
                    </a:solidFill>
                  </a:tcPr>
                </a:tc>
                <a:tc>
                  <a:txBody>
                    <a:bodyPr/>
                    <a:lstStyle/>
                    <a:p>
                      <a:r>
                        <a:rPr lang="en-US" sz="2000" dirty="0" smtClean="0"/>
                        <a:t>Using</a:t>
                      </a:r>
                      <a:r>
                        <a:rPr lang="en-US" sz="2000" baseline="0" dirty="0" smtClean="0"/>
                        <a:t> social and news media against the target.</a:t>
                      </a:r>
                    </a:p>
                  </a:txBody>
                  <a:tcPr>
                    <a:solidFill>
                      <a:srgbClr val="349737">
                        <a:alpha val="60000"/>
                      </a:srgbClr>
                    </a:solidFill>
                  </a:tcPr>
                </a:tc>
                <a:extLst>
                  <a:ext uri="{0D108BD9-81ED-4DB2-BD59-A6C34878D82A}">
                    <a16:rowId xmlns:a16="http://schemas.microsoft.com/office/drawing/2014/main" val="10002"/>
                  </a:ext>
                </a:extLst>
              </a:tr>
              <a:tr h="19873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Public / Civil Society strategy.</a:t>
                      </a:r>
                    </a:p>
                    <a:p>
                      <a:endParaRPr lang="en-US" sz="2000" dirty="0">
                        <a:solidFill>
                          <a:srgbClr val="376092"/>
                        </a:solidFill>
                      </a:endParaRPr>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Key</a:t>
                      </a:r>
                      <a:r>
                        <a:rPr lang="en-GB" sz="2000" baseline="0" dirty="0" smtClean="0"/>
                        <a:t> </a:t>
                      </a:r>
                      <a:r>
                        <a:rPr lang="en-GB" sz="2000" dirty="0" smtClean="0"/>
                        <a:t>community and opinion leaders pressure the target.</a:t>
                      </a:r>
                    </a:p>
                    <a:p>
                      <a:endParaRPr lang="en-US" sz="2000" dirty="0">
                        <a:solidFill>
                          <a:srgbClr val="376092"/>
                        </a:solidFill>
                      </a:endParaRPr>
                    </a:p>
                  </a:txBody>
                  <a:tcPr>
                    <a:solidFill>
                      <a:srgbClr val="349737">
                        <a:alpha val="40000"/>
                      </a:srgbClr>
                    </a:solidFill>
                  </a:tcPr>
                </a:tc>
                <a:tc>
                  <a:txBody>
                    <a:bodyPr/>
                    <a:lstStyle/>
                    <a:p>
                      <a:r>
                        <a:rPr lang="en-GB" sz="2000" dirty="0" smtClean="0"/>
                        <a:t>Neighbourhood,</a:t>
                      </a:r>
                      <a:r>
                        <a:rPr lang="en-GB" sz="2000" baseline="0" dirty="0" smtClean="0"/>
                        <a:t> r</a:t>
                      </a:r>
                      <a:r>
                        <a:rPr lang="en-GB" sz="2000" dirty="0" smtClean="0"/>
                        <a:t>eligious, women's, civil rights, parent, immigrant, environmental, senior,</a:t>
                      </a:r>
                      <a:r>
                        <a:rPr lang="en-GB" sz="2000" baseline="0" dirty="0" smtClean="0"/>
                        <a:t> LGBT</a:t>
                      </a:r>
                      <a:r>
                        <a:rPr lang="en-GB" sz="2000" dirty="0" smtClean="0"/>
                        <a:t>, human rights groups take action.</a:t>
                      </a:r>
                      <a:endParaRPr lang="en-US" sz="2000" dirty="0">
                        <a:solidFill>
                          <a:srgbClr val="376092"/>
                        </a:solidFill>
                      </a:endParaRPr>
                    </a:p>
                  </a:txBody>
                  <a:tcPr>
                    <a:solidFill>
                      <a:srgbClr val="349737">
                        <a:alpha val="40000"/>
                      </a:srgbClr>
                    </a:solidFill>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12</a:t>
            </a:fld>
            <a:endParaRPr lang="en-US"/>
          </a:p>
        </p:txBody>
      </p:sp>
    </p:spTree>
    <p:extLst>
      <p:ext uri="{BB962C8B-B14F-4D97-AF65-F5344CB8AC3E}">
        <p14:creationId xmlns:p14="http://schemas.microsoft.com/office/powerpoint/2010/main" val="311914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04956583"/>
              </p:ext>
            </p:extLst>
          </p:nvPr>
        </p:nvGraphicFramePr>
        <p:xfrm>
          <a:off x="457200" y="471523"/>
          <a:ext cx="8229599" cy="5330364"/>
        </p:xfrm>
        <a:graphic>
          <a:graphicData uri="http://schemas.openxmlformats.org/drawingml/2006/table">
            <a:tbl>
              <a:tblPr firstRow="1" bandRow="1">
                <a:tableStyleId>{93296810-A885-4BE3-A3E7-6D5BEEA58F35}</a:tableStyleId>
              </a:tblPr>
              <a:tblGrid>
                <a:gridCol w="1826599">
                  <a:extLst>
                    <a:ext uri="{9D8B030D-6E8A-4147-A177-3AD203B41FA5}">
                      <a16:colId xmlns:a16="http://schemas.microsoft.com/office/drawing/2014/main" val="20000"/>
                    </a:ext>
                  </a:extLst>
                </a:gridCol>
                <a:gridCol w="2689837">
                  <a:extLst>
                    <a:ext uri="{9D8B030D-6E8A-4147-A177-3AD203B41FA5}">
                      <a16:colId xmlns:a16="http://schemas.microsoft.com/office/drawing/2014/main" val="20001"/>
                    </a:ext>
                  </a:extLst>
                </a:gridCol>
                <a:gridCol w="3713163">
                  <a:extLst>
                    <a:ext uri="{9D8B030D-6E8A-4147-A177-3AD203B41FA5}">
                      <a16:colId xmlns:a16="http://schemas.microsoft.com/office/drawing/2014/main" val="20002"/>
                    </a:ext>
                  </a:extLst>
                </a:gridCol>
              </a:tblGrid>
              <a:tr h="486734">
                <a:tc>
                  <a:txBody>
                    <a:bodyPr/>
                    <a:lstStyle/>
                    <a:p>
                      <a:pPr algn="l"/>
                      <a:r>
                        <a:rPr lang="en-US" sz="2000" dirty="0" smtClean="0"/>
                        <a:t>Strategy type</a:t>
                      </a:r>
                      <a:endParaRPr lang="en-US" sz="2000" dirty="0"/>
                    </a:p>
                  </a:txBody>
                  <a:tcPr>
                    <a:solidFill>
                      <a:srgbClr val="349737"/>
                    </a:solidFill>
                  </a:tcPr>
                </a:tc>
                <a:tc>
                  <a:txBody>
                    <a:bodyPr/>
                    <a:lstStyle/>
                    <a:p>
                      <a:pPr algn="l"/>
                      <a:r>
                        <a:rPr lang="en-US" sz="2000" dirty="0" smtClean="0"/>
                        <a:t>Description</a:t>
                      </a:r>
                      <a:endParaRPr lang="en-US" sz="2000" dirty="0"/>
                    </a:p>
                  </a:txBody>
                  <a:tcPr>
                    <a:solidFill>
                      <a:srgbClr val="349737"/>
                    </a:solidFill>
                  </a:tcPr>
                </a:tc>
                <a:tc>
                  <a:txBody>
                    <a:bodyPr/>
                    <a:lstStyle/>
                    <a:p>
                      <a:pPr algn="l"/>
                      <a:r>
                        <a:rPr lang="en-US" sz="2000" dirty="0" smtClean="0"/>
                        <a:t>Examples of tactics</a:t>
                      </a:r>
                      <a:endParaRPr lang="en-US" sz="2000" dirty="0"/>
                    </a:p>
                  </a:txBody>
                  <a:tcPr>
                    <a:solidFill>
                      <a:srgbClr val="349737"/>
                    </a:solidFill>
                  </a:tcPr>
                </a:tc>
                <a:extLst>
                  <a:ext uri="{0D108BD9-81ED-4DB2-BD59-A6C34878D82A}">
                    <a16:rowId xmlns:a16="http://schemas.microsoft.com/office/drawing/2014/main" val="10000"/>
                  </a:ext>
                </a:extLst>
              </a:tr>
              <a:tr h="20908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Other companies in same Industry or market strategy.</a:t>
                      </a:r>
                      <a:endParaRPr lang="en-US" sz="2000" dirty="0"/>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 company in the same industry or market pressures the target.</a:t>
                      </a:r>
                      <a:endParaRPr lang="en-US" sz="2000" dirty="0"/>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p>
                  </a:txBody>
                  <a:tcPr>
                    <a:solidFill>
                      <a:srgbClr val="349737">
                        <a:alpha val="60000"/>
                      </a:srgbClr>
                    </a:solidFill>
                  </a:tcPr>
                </a:tc>
                <a:extLst>
                  <a:ext uri="{0D108BD9-81ED-4DB2-BD59-A6C34878D82A}">
                    <a16:rowId xmlns:a16="http://schemas.microsoft.com/office/drawing/2014/main" val="10001"/>
                  </a:ext>
                </a:extLst>
              </a:tr>
              <a:tr h="14217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Parent / Subsidiary strategy.</a:t>
                      </a:r>
                    </a:p>
                    <a:p>
                      <a:endParaRPr lang="en-US" sz="2000" dirty="0">
                        <a:solidFill>
                          <a:schemeClr val="accent1">
                            <a:lumMod val="75000"/>
                          </a:schemeClr>
                        </a:solidFill>
                      </a:endParaRPr>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 company’s parent or subsidiaries pressure a target.</a:t>
                      </a:r>
                      <a:endParaRPr lang="en-US" sz="2000" dirty="0">
                        <a:solidFill>
                          <a:schemeClr val="accent1">
                            <a:lumMod val="75000"/>
                          </a:schemeClr>
                        </a:solidFill>
                      </a:endParaRPr>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solidFill>
                          <a:schemeClr val="accent1">
                            <a:lumMod val="75000"/>
                          </a:schemeClr>
                        </a:solidFill>
                      </a:endParaRPr>
                    </a:p>
                  </a:txBody>
                  <a:tcPr>
                    <a:solidFill>
                      <a:srgbClr val="349737">
                        <a:alpha val="40000"/>
                      </a:srgbClr>
                    </a:solidFill>
                  </a:tcPr>
                </a:tc>
                <a:extLst>
                  <a:ext uri="{0D108BD9-81ED-4DB2-BD59-A6C34878D82A}">
                    <a16:rowId xmlns:a16="http://schemas.microsoft.com/office/drawing/2014/main" val="10002"/>
                  </a:ext>
                </a:extLst>
              </a:tr>
              <a:tr h="13310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Owners / Shareholder strategy.</a:t>
                      </a:r>
                      <a:endParaRPr lang="en-US" sz="2000" dirty="0"/>
                    </a:p>
                  </a:txBody>
                  <a:tcPr>
                    <a:solidFill>
                      <a:srgbClr val="349737">
                        <a:alpha val="60000"/>
                      </a:srgbClr>
                    </a:solidFill>
                  </a:tcPr>
                </a:tc>
                <a:tc>
                  <a:txBody>
                    <a:bodyPr/>
                    <a:lstStyle/>
                    <a:p>
                      <a:r>
                        <a:rPr lang="en-US" sz="2000" dirty="0" smtClean="0"/>
                        <a:t>Owners or shareholders pressure the target.</a:t>
                      </a:r>
                      <a:endParaRPr lang="en-US" sz="2000" dirty="0"/>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2000" dirty="0" smtClean="0"/>
                    </a:p>
                  </a:txBody>
                  <a:tcPr>
                    <a:solidFill>
                      <a:srgbClr val="349737">
                        <a:alpha val="60000"/>
                      </a:srgbClr>
                    </a:solidFill>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13</a:t>
            </a:fld>
            <a:endParaRPr lang="en-US"/>
          </a:p>
        </p:txBody>
      </p:sp>
    </p:spTree>
    <p:extLst>
      <p:ext uri="{BB962C8B-B14F-4D97-AF65-F5344CB8AC3E}">
        <p14:creationId xmlns:p14="http://schemas.microsoft.com/office/powerpoint/2010/main" val="299349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91011287"/>
              </p:ext>
            </p:extLst>
          </p:nvPr>
        </p:nvGraphicFramePr>
        <p:xfrm>
          <a:off x="531091" y="511921"/>
          <a:ext cx="8155709" cy="5310918"/>
        </p:xfrm>
        <a:graphic>
          <a:graphicData uri="http://schemas.openxmlformats.org/drawingml/2006/table">
            <a:tbl>
              <a:tblPr firstRow="1" bandRow="1">
                <a:tableStyleId>{93296810-A885-4BE3-A3E7-6D5BEEA58F35}</a:tableStyleId>
              </a:tblPr>
              <a:tblGrid>
                <a:gridCol w="1738906">
                  <a:extLst>
                    <a:ext uri="{9D8B030D-6E8A-4147-A177-3AD203B41FA5}">
                      <a16:colId xmlns:a16="http://schemas.microsoft.com/office/drawing/2014/main" val="20000"/>
                    </a:ext>
                  </a:extLst>
                </a:gridCol>
                <a:gridCol w="2424670">
                  <a:extLst>
                    <a:ext uri="{9D8B030D-6E8A-4147-A177-3AD203B41FA5}">
                      <a16:colId xmlns:a16="http://schemas.microsoft.com/office/drawing/2014/main" val="20001"/>
                    </a:ext>
                  </a:extLst>
                </a:gridCol>
                <a:gridCol w="3992133">
                  <a:extLst>
                    <a:ext uri="{9D8B030D-6E8A-4147-A177-3AD203B41FA5}">
                      <a16:colId xmlns:a16="http://schemas.microsoft.com/office/drawing/2014/main" val="20002"/>
                    </a:ext>
                  </a:extLst>
                </a:gridCol>
              </a:tblGrid>
              <a:tr h="515624">
                <a:tc>
                  <a:txBody>
                    <a:bodyPr/>
                    <a:lstStyle/>
                    <a:p>
                      <a:pPr algn="l"/>
                      <a:r>
                        <a:rPr lang="en-US" sz="2000" dirty="0" smtClean="0"/>
                        <a:t>Strategy type</a:t>
                      </a:r>
                      <a:endParaRPr lang="en-US" sz="2000" dirty="0"/>
                    </a:p>
                  </a:txBody>
                  <a:tcPr>
                    <a:solidFill>
                      <a:srgbClr val="349737"/>
                    </a:solidFill>
                  </a:tcPr>
                </a:tc>
                <a:tc>
                  <a:txBody>
                    <a:bodyPr/>
                    <a:lstStyle/>
                    <a:p>
                      <a:pPr algn="l"/>
                      <a:r>
                        <a:rPr lang="en-US" sz="2000" dirty="0" smtClean="0"/>
                        <a:t>Description</a:t>
                      </a:r>
                      <a:endParaRPr lang="en-US" sz="2000" dirty="0"/>
                    </a:p>
                  </a:txBody>
                  <a:tcPr>
                    <a:solidFill>
                      <a:srgbClr val="349737"/>
                    </a:solidFill>
                  </a:tcPr>
                </a:tc>
                <a:tc>
                  <a:txBody>
                    <a:bodyPr/>
                    <a:lstStyle/>
                    <a:p>
                      <a:pPr algn="l"/>
                      <a:r>
                        <a:rPr lang="en-US" sz="2000" dirty="0" smtClean="0"/>
                        <a:t>Examples of tactics</a:t>
                      </a:r>
                      <a:endParaRPr lang="en-US" sz="2000" dirty="0"/>
                    </a:p>
                  </a:txBody>
                  <a:tcPr>
                    <a:solidFill>
                      <a:srgbClr val="349737"/>
                    </a:solidFill>
                  </a:tcPr>
                </a:tc>
                <a:extLst>
                  <a:ext uri="{0D108BD9-81ED-4DB2-BD59-A6C34878D82A}">
                    <a16:rowId xmlns:a16="http://schemas.microsoft.com/office/drawing/2014/main" val="10000"/>
                  </a:ext>
                </a:extLst>
              </a:tr>
              <a:tr h="20705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Other Companies in Same Industry or Market strategy.</a:t>
                      </a:r>
                      <a:endParaRPr lang="en-US" sz="2000" dirty="0"/>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 company in the same industry or market pressures the target.</a:t>
                      </a:r>
                      <a:endParaRPr lang="en-US" sz="2000" dirty="0"/>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Research</a:t>
                      </a:r>
                      <a:r>
                        <a:rPr lang="en-GB" sz="2000" baseline="0" dirty="0" smtClean="0"/>
                        <a:t> </a:t>
                      </a:r>
                      <a:r>
                        <a:rPr lang="en-GB" sz="2000" dirty="0" smtClean="0"/>
                        <a:t>paper exposing the target’s</a:t>
                      </a:r>
                      <a:r>
                        <a:rPr lang="en-GB" sz="2000" baseline="0" dirty="0" smtClean="0"/>
                        <a:t> vulnerabilities within the i</a:t>
                      </a:r>
                      <a:r>
                        <a:rPr lang="en-GB" sz="2000" dirty="0" smtClean="0"/>
                        <a:t>ndustry,</a:t>
                      </a:r>
                      <a:r>
                        <a:rPr lang="en-GB" sz="2000" baseline="0" dirty="0" smtClean="0"/>
                        <a:t> c</a:t>
                      </a:r>
                      <a:r>
                        <a:rPr lang="en-GB" sz="2000" dirty="0" smtClean="0"/>
                        <a:t>omparison with</a:t>
                      </a:r>
                      <a:r>
                        <a:rPr lang="en-GB" sz="2000" baseline="0" dirty="0" smtClean="0"/>
                        <a:t> competitors on price, quality or service, actions at industry events, support for rival companies.</a:t>
                      </a:r>
                      <a:endParaRPr lang="en-US" sz="2000" dirty="0" smtClean="0"/>
                    </a:p>
                  </a:txBody>
                  <a:tcPr>
                    <a:solidFill>
                      <a:srgbClr val="349737">
                        <a:alpha val="60000"/>
                      </a:srgbClr>
                    </a:solidFill>
                  </a:tcPr>
                </a:tc>
                <a:extLst>
                  <a:ext uri="{0D108BD9-81ED-4DB2-BD59-A6C34878D82A}">
                    <a16:rowId xmlns:a16="http://schemas.microsoft.com/office/drawing/2014/main" val="10001"/>
                  </a:ext>
                </a:extLst>
              </a:tr>
              <a:tr h="12122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Parent / Subsidiary strategy.</a:t>
                      </a:r>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 company’s parent or subsidiaries pressure a target.</a:t>
                      </a:r>
                      <a:endParaRPr lang="en-US" sz="2000" dirty="0">
                        <a:solidFill>
                          <a:schemeClr val="accent1">
                            <a:lumMod val="75000"/>
                          </a:schemeClr>
                        </a:solidFill>
                      </a:endParaRPr>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Actions</a:t>
                      </a:r>
                      <a:r>
                        <a:rPr lang="en-GB" sz="2000" baseline="0" dirty="0" smtClean="0"/>
                        <a:t> at </a:t>
                      </a:r>
                      <a:r>
                        <a:rPr lang="en-GB" sz="2000" dirty="0" smtClean="0"/>
                        <a:t>corporate headquarters, global actions</a:t>
                      </a:r>
                      <a:r>
                        <a:rPr lang="en-GB" sz="2000" baseline="0" dirty="0" smtClean="0"/>
                        <a:t> </a:t>
                      </a:r>
                      <a:r>
                        <a:rPr lang="en-GB" sz="2000" dirty="0" smtClean="0"/>
                        <a:t>against multinational companies.</a:t>
                      </a:r>
                      <a:endParaRPr lang="en-US" sz="2000" dirty="0" smtClean="0">
                        <a:solidFill>
                          <a:schemeClr val="accent1">
                            <a:lumMod val="75000"/>
                          </a:schemeClr>
                        </a:solidFill>
                      </a:endParaRPr>
                    </a:p>
                  </a:txBody>
                  <a:tcPr>
                    <a:solidFill>
                      <a:srgbClr val="349737">
                        <a:alpha val="40000"/>
                      </a:srgbClr>
                    </a:solidFill>
                  </a:tcPr>
                </a:tc>
                <a:extLst>
                  <a:ext uri="{0D108BD9-81ED-4DB2-BD59-A6C34878D82A}">
                    <a16:rowId xmlns:a16="http://schemas.microsoft.com/office/drawing/2014/main" val="10002"/>
                  </a:ext>
                </a:extLst>
              </a:tr>
              <a:tr h="15124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Owner / Shareholder strategy.</a:t>
                      </a:r>
                      <a:endParaRPr lang="en-US" sz="2000" dirty="0"/>
                    </a:p>
                  </a:txBody>
                  <a:tcPr>
                    <a:solidFill>
                      <a:srgbClr val="349737">
                        <a:alpha val="60000"/>
                      </a:srgbClr>
                    </a:solidFill>
                  </a:tcPr>
                </a:tc>
                <a:tc>
                  <a:txBody>
                    <a:bodyPr/>
                    <a:lstStyle/>
                    <a:p>
                      <a:r>
                        <a:rPr lang="en-US" sz="2000" dirty="0" smtClean="0"/>
                        <a:t>Owners or shareholders pressure the target.</a:t>
                      </a:r>
                      <a:endParaRPr lang="en-US" sz="2000" dirty="0"/>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Actions</a:t>
                      </a:r>
                      <a:r>
                        <a:rPr lang="en-GB" sz="2000" baseline="0" dirty="0" smtClean="0"/>
                        <a:t> and resolutions at shareholder meetings.  Exposing the problems of workers to owners and financial media.</a:t>
                      </a:r>
                      <a:endParaRPr lang="en-GB" sz="2000" dirty="0" smtClean="0"/>
                    </a:p>
                  </a:txBody>
                  <a:tcPr>
                    <a:solidFill>
                      <a:srgbClr val="349737">
                        <a:alpha val="60000"/>
                      </a:srgbClr>
                    </a:solidFill>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14</a:t>
            </a:fld>
            <a:endParaRPr lang="en-US"/>
          </a:p>
        </p:txBody>
      </p:sp>
    </p:spTree>
    <p:extLst>
      <p:ext uri="{BB962C8B-B14F-4D97-AF65-F5344CB8AC3E}">
        <p14:creationId xmlns:p14="http://schemas.microsoft.com/office/powerpoint/2010/main" val="312933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97675235"/>
              </p:ext>
            </p:extLst>
          </p:nvPr>
        </p:nvGraphicFramePr>
        <p:xfrm>
          <a:off x="457200" y="421301"/>
          <a:ext cx="8227651" cy="4894368"/>
        </p:xfrm>
        <a:graphic>
          <a:graphicData uri="http://schemas.openxmlformats.org/drawingml/2006/table">
            <a:tbl>
              <a:tblPr firstRow="1" bandRow="1">
                <a:tableStyleId>{93296810-A885-4BE3-A3E7-6D5BEEA58F35}</a:tableStyleId>
              </a:tblPr>
              <a:tblGrid>
                <a:gridCol w="1961174">
                  <a:extLst>
                    <a:ext uri="{9D8B030D-6E8A-4147-A177-3AD203B41FA5}">
                      <a16:colId xmlns:a16="http://schemas.microsoft.com/office/drawing/2014/main" val="20000"/>
                    </a:ext>
                  </a:extLst>
                </a:gridCol>
                <a:gridCol w="2600892">
                  <a:extLst>
                    <a:ext uri="{9D8B030D-6E8A-4147-A177-3AD203B41FA5}">
                      <a16:colId xmlns:a16="http://schemas.microsoft.com/office/drawing/2014/main" val="20001"/>
                    </a:ext>
                  </a:extLst>
                </a:gridCol>
                <a:gridCol w="3665585">
                  <a:extLst>
                    <a:ext uri="{9D8B030D-6E8A-4147-A177-3AD203B41FA5}">
                      <a16:colId xmlns:a16="http://schemas.microsoft.com/office/drawing/2014/main" val="20002"/>
                    </a:ext>
                  </a:extLst>
                </a:gridCol>
              </a:tblGrid>
              <a:tr h="470858">
                <a:tc>
                  <a:txBody>
                    <a:bodyPr/>
                    <a:lstStyle/>
                    <a:p>
                      <a:pPr algn="l"/>
                      <a:r>
                        <a:rPr lang="en-US" sz="2000" dirty="0" smtClean="0"/>
                        <a:t>Strategy type</a:t>
                      </a:r>
                    </a:p>
                    <a:p>
                      <a:pPr algn="ctr"/>
                      <a:endParaRPr lang="en-US" sz="800" dirty="0"/>
                    </a:p>
                  </a:txBody>
                  <a:tcPr>
                    <a:solidFill>
                      <a:srgbClr val="349737"/>
                    </a:solidFill>
                  </a:tcPr>
                </a:tc>
                <a:tc>
                  <a:txBody>
                    <a:bodyPr/>
                    <a:lstStyle/>
                    <a:p>
                      <a:pPr algn="l"/>
                      <a:r>
                        <a:rPr lang="en-US" sz="2000" dirty="0" smtClean="0"/>
                        <a:t>Description</a:t>
                      </a:r>
                      <a:endParaRPr lang="en-US" sz="2000" dirty="0"/>
                    </a:p>
                  </a:txBody>
                  <a:tcPr>
                    <a:solidFill>
                      <a:srgbClr val="349737"/>
                    </a:solidFill>
                  </a:tcPr>
                </a:tc>
                <a:tc>
                  <a:txBody>
                    <a:bodyPr/>
                    <a:lstStyle/>
                    <a:p>
                      <a:pPr algn="l"/>
                      <a:r>
                        <a:rPr lang="en-US" sz="2000" dirty="0" smtClean="0"/>
                        <a:t>Examples of tactics</a:t>
                      </a:r>
                      <a:endParaRPr lang="en-US" sz="2000" dirty="0"/>
                    </a:p>
                  </a:txBody>
                  <a:tcPr>
                    <a:solidFill>
                      <a:srgbClr val="349737"/>
                    </a:solidFill>
                  </a:tcPr>
                </a:tc>
                <a:extLst>
                  <a:ext uri="{0D108BD9-81ED-4DB2-BD59-A6C34878D82A}">
                    <a16:rowId xmlns:a16="http://schemas.microsoft.com/office/drawing/2014/main" val="10000"/>
                  </a:ext>
                </a:extLst>
              </a:tr>
              <a:tr h="14679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Management /Executives / Directors  strategy.</a:t>
                      </a:r>
                    </a:p>
                    <a:p>
                      <a:endParaRPr lang="en-US" sz="2000" dirty="0">
                        <a:solidFill>
                          <a:srgbClr val="376092"/>
                        </a:solidFill>
                      </a:endParaRPr>
                    </a:p>
                  </a:txBody>
                  <a:tcPr>
                    <a:solidFill>
                      <a:srgbClr val="349737">
                        <a:alpha val="60000"/>
                      </a:srgbClr>
                    </a:solidFill>
                  </a:tcPr>
                </a:tc>
                <a:tc>
                  <a:txBody>
                    <a:bodyPr/>
                    <a:lstStyle/>
                    <a:p>
                      <a:r>
                        <a:rPr lang="en-GB" sz="2000" dirty="0" smtClean="0"/>
                        <a:t>Executives,</a:t>
                      </a:r>
                      <a:r>
                        <a:rPr lang="en-GB" sz="2000" baseline="0" dirty="0" smtClean="0"/>
                        <a:t> </a:t>
                      </a:r>
                      <a:r>
                        <a:rPr lang="en-GB" sz="2000" dirty="0" smtClean="0"/>
                        <a:t>middle management or directors</a:t>
                      </a:r>
                      <a:r>
                        <a:rPr lang="en-GB" sz="2000" baseline="0" dirty="0" smtClean="0"/>
                        <a:t>  held accountable.</a:t>
                      </a:r>
                      <a:endParaRPr lang="en-GB" sz="2000" dirty="0" smtClean="0"/>
                    </a:p>
                    <a:p>
                      <a:endParaRPr lang="en-GB" sz="2000" dirty="0" smtClean="0">
                        <a:solidFill>
                          <a:srgbClr val="376092"/>
                        </a:solidFill>
                      </a:endParaRPr>
                    </a:p>
                  </a:txBody>
                  <a:tcPr>
                    <a:solidFill>
                      <a:srgbClr val="349737">
                        <a:alpha val="60000"/>
                      </a:srgbClr>
                    </a:solidFill>
                  </a:tcPr>
                </a:tc>
                <a:tc>
                  <a:txBody>
                    <a:bodyPr/>
                    <a:lstStyle/>
                    <a:p>
                      <a:pPr marL="0" indent="0">
                        <a:buNone/>
                      </a:pPr>
                      <a:endParaRPr lang="en-US" sz="2400" dirty="0">
                        <a:solidFill>
                          <a:srgbClr val="376092"/>
                        </a:solidFill>
                      </a:endParaRPr>
                    </a:p>
                  </a:txBody>
                  <a:tcPr>
                    <a:solidFill>
                      <a:srgbClr val="349737">
                        <a:alpha val="60000"/>
                      </a:srgbClr>
                    </a:solidFill>
                  </a:tcPr>
                </a:tc>
                <a:extLst>
                  <a:ext uri="{0D108BD9-81ED-4DB2-BD59-A6C34878D82A}">
                    <a16:rowId xmlns:a16="http://schemas.microsoft.com/office/drawing/2014/main" val="10001"/>
                  </a:ext>
                </a:extLst>
              </a:tr>
              <a:tr h="11165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Financial Institution strategy.</a:t>
                      </a:r>
                      <a:endParaRPr lang="en-US" sz="2000" dirty="0"/>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Expose</a:t>
                      </a:r>
                      <a:r>
                        <a:rPr lang="en-GB" sz="2000" baseline="0" dirty="0" smtClean="0"/>
                        <a:t> problems </a:t>
                      </a:r>
                      <a:br>
                        <a:rPr lang="en-GB" sz="2000" baseline="0" dirty="0" smtClean="0"/>
                      </a:br>
                      <a:r>
                        <a:rPr lang="en-GB" sz="2000" baseline="0" dirty="0" smtClean="0"/>
                        <a:t>to </a:t>
                      </a:r>
                      <a:r>
                        <a:rPr lang="en-GB" sz="2000" dirty="0" smtClean="0"/>
                        <a:t>investors and lenders.</a:t>
                      </a:r>
                      <a:endParaRPr lang="en-US" sz="2000" dirty="0"/>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solidFill>
                      <a:srgbClr val="349737">
                        <a:alpha val="40000"/>
                      </a:srgbClr>
                    </a:solidFill>
                  </a:tcPr>
                </a:tc>
                <a:extLst>
                  <a:ext uri="{0D108BD9-81ED-4DB2-BD59-A6C34878D82A}">
                    <a16:rowId xmlns:a16="http://schemas.microsoft.com/office/drawing/2014/main" val="10002"/>
                  </a:ext>
                </a:extLst>
              </a:tr>
              <a:tr h="16442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Government / Regulators strategy.</a:t>
                      </a:r>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Assisting government agencies that enforce laws and regulations.</a:t>
                      </a:r>
                      <a:endParaRPr lang="en-US" sz="2000" dirty="0">
                        <a:solidFill>
                          <a:srgbClr val="376092"/>
                        </a:solidFill>
                      </a:endParaRPr>
                    </a:p>
                  </a:txBody>
                  <a:tcPr>
                    <a:solidFill>
                      <a:srgbClr val="349737">
                        <a:alpha val="60000"/>
                      </a:srgbClr>
                    </a:solidFill>
                  </a:tcPr>
                </a:tc>
                <a:tc>
                  <a:txBody>
                    <a:bodyPr/>
                    <a:lstStyle/>
                    <a:p>
                      <a:endParaRPr lang="en-US" sz="2400" dirty="0">
                        <a:solidFill>
                          <a:srgbClr val="376092"/>
                        </a:solidFill>
                      </a:endParaRPr>
                    </a:p>
                  </a:txBody>
                  <a:tcPr>
                    <a:solidFill>
                      <a:srgbClr val="349737">
                        <a:alpha val="60000"/>
                      </a:srgbClr>
                    </a:solidFill>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15</a:t>
            </a:fld>
            <a:endParaRPr lang="en-US"/>
          </a:p>
        </p:txBody>
      </p:sp>
    </p:spTree>
    <p:extLst>
      <p:ext uri="{BB962C8B-B14F-4D97-AF65-F5344CB8AC3E}">
        <p14:creationId xmlns:p14="http://schemas.microsoft.com/office/powerpoint/2010/main" val="354329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91431806"/>
              </p:ext>
            </p:extLst>
          </p:nvPr>
        </p:nvGraphicFramePr>
        <p:xfrm>
          <a:off x="457201" y="510390"/>
          <a:ext cx="8229599" cy="5056626"/>
        </p:xfrm>
        <a:graphic>
          <a:graphicData uri="http://schemas.openxmlformats.org/drawingml/2006/table">
            <a:tbl>
              <a:tblPr firstRow="1" bandRow="1">
                <a:tableStyleId>{93296810-A885-4BE3-A3E7-6D5BEEA58F35}</a:tableStyleId>
              </a:tblPr>
              <a:tblGrid>
                <a:gridCol w="1804086">
                  <a:extLst>
                    <a:ext uri="{9D8B030D-6E8A-4147-A177-3AD203B41FA5}">
                      <a16:colId xmlns:a16="http://schemas.microsoft.com/office/drawing/2014/main" val="20000"/>
                    </a:ext>
                  </a:extLst>
                </a:gridCol>
                <a:gridCol w="2261287">
                  <a:extLst>
                    <a:ext uri="{9D8B030D-6E8A-4147-A177-3AD203B41FA5}">
                      <a16:colId xmlns:a16="http://schemas.microsoft.com/office/drawing/2014/main" val="20001"/>
                    </a:ext>
                  </a:extLst>
                </a:gridCol>
                <a:gridCol w="4164226">
                  <a:extLst>
                    <a:ext uri="{9D8B030D-6E8A-4147-A177-3AD203B41FA5}">
                      <a16:colId xmlns:a16="http://schemas.microsoft.com/office/drawing/2014/main" val="20002"/>
                    </a:ext>
                  </a:extLst>
                </a:gridCol>
              </a:tblGrid>
              <a:tr h="497878">
                <a:tc>
                  <a:txBody>
                    <a:bodyPr/>
                    <a:lstStyle/>
                    <a:p>
                      <a:pPr algn="l"/>
                      <a:r>
                        <a:rPr lang="en-US" sz="2000" dirty="0" smtClean="0"/>
                        <a:t>Strategy type</a:t>
                      </a:r>
                    </a:p>
                    <a:p>
                      <a:pPr algn="ctr"/>
                      <a:endParaRPr lang="en-US" sz="800" dirty="0"/>
                    </a:p>
                  </a:txBody>
                  <a:tcPr>
                    <a:solidFill>
                      <a:srgbClr val="349737"/>
                    </a:solidFill>
                  </a:tcPr>
                </a:tc>
                <a:tc>
                  <a:txBody>
                    <a:bodyPr/>
                    <a:lstStyle/>
                    <a:p>
                      <a:pPr algn="l"/>
                      <a:r>
                        <a:rPr lang="en-US" sz="2000" dirty="0" smtClean="0"/>
                        <a:t>Description</a:t>
                      </a:r>
                      <a:endParaRPr lang="en-US" sz="2000" dirty="0"/>
                    </a:p>
                  </a:txBody>
                  <a:tcPr>
                    <a:solidFill>
                      <a:srgbClr val="349737"/>
                    </a:solidFill>
                  </a:tcPr>
                </a:tc>
                <a:tc>
                  <a:txBody>
                    <a:bodyPr/>
                    <a:lstStyle/>
                    <a:p>
                      <a:pPr algn="l"/>
                      <a:r>
                        <a:rPr lang="en-US" sz="2000" dirty="0" smtClean="0"/>
                        <a:t>Examples of tactics</a:t>
                      </a:r>
                      <a:endParaRPr lang="en-US" sz="2000" dirty="0"/>
                    </a:p>
                  </a:txBody>
                  <a:tcPr>
                    <a:solidFill>
                      <a:srgbClr val="349737"/>
                    </a:solidFill>
                  </a:tcPr>
                </a:tc>
                <a:extLst>
                  <a:ext uri="{0D108BD9-81ED-4DB2-BD59-A6C34878D82A}">
                    <a16:rowId xmlns:a16="http://schemas.microsoft.com/office/drawing/2014/main" val="10000"/>
                  </a:ext>
                </a:extLst>
              </a:tr>
              <a:tr h="15876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Management /Executive / Director  strategy.</a:t>
                      </a:r>
                    </a:p>
                    <a:p>
                      <a:endParaRPr lang="en-US" sz="2000" dirty="0">
                        <a:solidFill>
                          <a:srgbClr val="376092"/>
                        </a:solidFill>
                      </a:endParaRPr>
                    </a:p>
                  </a:txBody>
                  <a:tcPr>
                    <a:solidFill>
                      <a:srgbClr val="349737">
                        <a:alpha val="60000"/>
                      </a:srgbClr>
                    </a:solidFill>
                  </a:tcPr>
                </a:tc>
                <a:tc>
                  <a:txBody>
                    <a:bodyPr/>
                    <a:lstStyle/>
                    <a:p>
                      <a:r>
                        <a:rPr lang="en-GB" sz="2000" dirty="0" smtClean="0"/>
                        <a:t>Executives,</a:t>
                      </a:r>
                      <a:r>
                        <a:rPr lang="en-GB" sz="2000" baseline="0" dirty="0" smtClean="0"/>
                        <a:t> </a:t>
                      </a:r>
                      <a:r>
                        <a:rPr lang="en-GB" sz="2000" dirty="0" smtClean="0"/>
                        <a:t>middle management or directors</a:t>
                      </a:r>
                      <a:r>
                        <a:rPr lang="en-GB" sz="2000" baseline="0" dirty="0" smtClean="0"/>
                        <a:t>  held accountable.</a:t>
                      </a:r>
                      <a:endParaRPr lang="en-GB" sz="2000" dirty="0" smtClean="0"/>
                    </a:p>
                    <a:p>
                      <a:endParaRPr lang="en-GB" sz="2000" dirty="0" smtClean="0">
                        <a:solidFill>
                          <a:srgbClr val="376092"/>
                        </a:solidFill>
                      </a:endParaRPr>
                    </a:p>
                  </a:txBody>
                  <a:tcPr>
                    <a:solidFill>
                      <a:srgbClr val="349737">
                        <a:alpha val="60000"/>
                      </a:srgbClr>
                    </a:solidFill>
                  </a:tcPr>
                </a:tc>
                <a:tc>
                  <a:txBody>
                    <a:bodyPr/>
                    <a:lstStyle/>
                    <a:p>
                      <a:pPr marL="0" indent="0">
                        <a:buNone/>
                      </a:pPr>
                      <a:r>
                        <a:rPr lang="en-GB" sz="2000" dirty="0" smtClean="0"/>
                        <a:t>Charges against individual directors, managers and</a:t>
                      </a:r>
                      <a:r>
                        <a:rPr lang="en-GB" sz="2000" baseline="0" dirty="0" smtClean="0"/>
                        <a:t> executives</a:t>
                      </a:r>
                      <a:endParaRPr lang="en-GB" sz="2000" dirty="0" smtClean="0"/>
                    </a:p>
                    <a:p>
                      <a:pPr marL="0" indent="0">
                        <a:buNone/>
                      </a:pPr>
                      <a:r>
                        <a:rPr lang="en-GB" sz="2000" dirty="0" smtClean="0"/>
                        <a:t>Pressure the directors’ other companies where they hold positions.</a:t>
                      </a:r>
                      <a:endParaRPr lang="en-US" sz="2000" dirty="0">
                        <a:solidFill>
                          <a:srgbClr val="376092"/>
                        </a:solidFill>
                      </a:endParaRPr>
                    </a:p>
                  </a:txBody>
                  <a:tcPr>
                    <a:solidFill>
                      <a:srgbClr val="349737">
                        <a:alpha val="60000"/>
                      </a:srgbClr>
                    </a:solidFill>
                  </a:tcPr>
                </a:tc>
                <a:extLst>
                  <a:ext uri="{0D108BD9-81ED-4DB2-BD59-A6C34878D82A}">
                    <a16:rowId xmlns:a16="http://schemas.microsoft.com/office/drawing/2014/main" val="10001"/>
                  </a:ext>
                </a:extLst>
              </a:tr>
              <a:tr h="11890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Financial Institution strategy.</a:t>
                      </a:r>
                      <a:endParaRPr lang="en-US" sz="2000" dirty="0"/>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Expose</a:t>
                      </a:r>
                      <a:r>
                        <a:rPr lang="en-GB" sz="2000" baseline="0" dirty="0" smtClean="0"/>
                        <a:t> problems to </a:t>
                      </a:r>
                      <a:r>
                        <a:rPr lang="en-GB" sz="2000" dirty="0" smtClean="0"/>
                        <a:t>investors and lenders.</a:t>
                      </a:r>
                      <a:endParaRPr lang="en-US" sz="2000" dirty="0"/>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Communication to lenders</a:t>
                      </a:r>
                      <a:r>
                        <a:rPr lang="en-GB" sz="2000" baseline="0" dirty="0" smtClean="0"/>
                        <a:t>, financial analysts and investors, </a:t>
                      </a:r>
                      <a:r>
                        <a:rPr lang="en-GB" sz="2000" dirty="0" smtClean="0"/>
                        <a:t>leaflet customers of financial institutions.</a:t>
                      </a:r>
                      <a:endParaRPr lang="en-US" sz="2000" dirty="0"/>
                    </a:p>
                  </a:txBody>
                  <a:tcPr>
                    <a:solidFill>
                      <a:srgbClr val="349737">
                        <a:alpha val="40000"/>
                      </a:srgbClr>
                    </a:solidFill>
                  </a:tcPr>
                </a:tc>
                <a:extLst>
                  <a:ext uri="{0D108BD9-81ED-4DB2-BD59-A6C34878D82A}">
                    <a16:rowId xmlns:a16="http://schemas.microsoft.com/office/drawing/2014/main" val="10002"/>
                  </a:ext>
                </a:extLst>
              </a:tr>
              <a:tr h="17339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Government / Regulators strategy.</a:t>
                      </a:r>
                    </a:p>
                    <a:p>
                      <a:endParaRPr lang="en-US" sz="2000" dirty="0">
                        <a:solidFill>
                          <a:srgbClr val="376092"/>
                        </a:solidFill>
                      </a:endParaRPr>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Assisting government agencies that enforce laws and regulations.</a:t>
                      </a:r>
                      <a:endParaRPr lang="en-US" sz="2000" dirty="0">
                        <a:solidFill>
                          <a:srgbClr val="376092"/>
                        </a:solidFill>
                      </a:endParaRPr>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Collective filing and/or publicising of official complaints.</a:t>
                      </a:r>
                      <a:endParaRPr lang="en-US" sz="2000" dirty="0" smtClean="0">
                        <a:solidFill>
                          <a:srgbClr val="376092"/>
                        </a:solidFill>
                      </a:endParaRPr>
                    </a:p>
                  </a:txBody>
                  <a:tcPr>
                    <a:solidFill>
                      <a:srgbClr val="349737">
                        <a:alpha val="6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459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97947110"/>
              </p:ext>
            </p:extLst>
          </p:nvPr>
        </p:nvGraphicFramePr>
        <p:xfrm>
          <a:off x="457199" y="517356"/>
          <a:ext cx="8220047" cy="3633262"/>
        </p:xfrm>
        <a:graphic>
          <a:graphicData uri="http://schemas.openxmlformats.org/drawingml/2006/table">
            <a:tbl>
              <a:tblPr firstRow="1" bandRow="1">
                <a:tableStyleId>{93296810-A885-4BE3-A3E7-6D5BEEA58F35}</a:tableStyleId>
              </a:tblPr>
              <a:tblGrid>
                <a:gridCol w="2780225">
                  <a:extLst>
                    <a:ext uri="{9D8B030D-6E8A-4147-A177-3AD203B41FA5}">
                      <a16:colId xmlns:a16="http://schemas.microsoft.com/office/drawing/2014/main" val="20000"/>
                    </a:ext>
                  </a:extLst>
                </a:gridCol>
                <a:gridCol w="2780225">
                  <a:extLst>
                    <a:ext uri="{9D8B030D-6E8A-4147-A177-3AD203B41FA5}">
                      <a16:colId xmlns:a16="http://schemas.microsoft.com/office/drawing/2014/main" val="20001"/>
                    </a:ext>
                  </a:extLst>
                </a:gridCol>
                <a:gridCol w="2659597">
                  <a:extLst>
                    <a:ext uri="{9D8B030D-6E8A-4147-A177-3AD203B41FA5}">
                      <a16:colId xmlns:a16="http://schemas.microsoft.com/office/drawing/2014/main" val="20002"/>
                    </a:ext>
                  </a:extLst>
                </a:gridCol>
              </a:tblGrid>
              <a:tr h="533101">
                <a:tc>
                  <a:txBody>
                    <a:bodyPr/>
                    <a:lstStyle/>
                    <a:p>
                      <a:pPr algn="l"/>
                      <a:r>
                        <a:rPr lang="en-US" sz="2000" dirty="0" smtClean="0"/>
                        <a:t>Strategy type</a:t>
                      </a:r>
                      <a:endParaRPr lang="en-US" sz="2000" dirty="0"/>
                    </a:p>
                  </a:txBody>
                  <a:tcPr>
                    <a:solidFill>
                      <a:srgbClr val="349737"/>
                    </a:solidFill>
                  </a:tcPr>
                </a:tc>
                <a:tc>
                  <a:txBody>
                    <a:bodyPr/>
                    <a:lstStyle/>
                    <a:p>
                      <a:pPr algn="l"/>
                      <a:r>
                        <a:rPr lang="en-US" sz="2000" dirty="0" smtClean="0"/>
                        <a:t>Description</a:t>
                      </a:r>
                      <a:endParaRPr lang="en-US" sz="2000" dirty="0"/>
                    </a:p>
                  </a:txBody>
                  <a:tcPr>
                    <a:solidFill>
                      <a:srgbClr val="349737"/>
                    </a:solidFill>
                  </a:tcPr>
                </a:tc>
                <a:tc>
                  <a:txBody>
                    <a:bodyPr/>
                    <a:lstStyle/>
                    <a:p>
                      <a:pPr algn="l"/>
                      <a:r>
                        <a:rPr lang="en-US" sz="2000" dirty="0" smtClean="0"/>
                        <a:t>Examples of tactics</a:t>
                      </a:r>
                      <a:endParaRPr lang="en-US" sz="2000" dirty="0"/>
                    </a:p>
                  </a:txBody>
                  <a:tcPr>
                    <a:solidFill>
                      <a:srgbClr val="349737"/>
                    </a:solidFill>
                  </a:tcPr>
                </a:tc>
                <a:extLst>
                  <a:ext uri="{0D108BD9-81ED-4DB2-BD59-A6C34878D82A}">
                    <a16:rowId xmlns:a16="http://schemas.microsoft.com/office/drawing/2014/main" val="10000"/>
                  </a:ext>
                </a:extLst>
              </a:tr>
              <a:tr h="12239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Political strategy.</a:t>
                      </a:r>
                    </a:p>
                    <a:p>
                      <a:endParaRPr lang="en-US" sz="2000" dirty="0"/>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The political and electoral process used </a:t>
                      </a:r>
                      <a:br>
                        <a:rPr lang="en-GB" sz="2000" dirty="0" smtClean="0"/>
                      </a:br>
                      <a:r>
                        <a:rPr lang="en-GB" sz="2000" dirty="0" smtClean="0"/>
                        <a:t>to pressure the target.</a:t>
                      </a:r>
                      <a:endParaRPr lang="en-US" sz="2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dirty="0" smtClean="0"/>
                    </a:p>
                  </a:txBody>
                  <a:tcPr>
                    <a:solidFill>
                      <a:srgbClr val="349737">
                        <a:alpha val="60000"/>
                      </a:srgbClr>
                    </a:solidFill>
                  </a:tcPr>
                </a:tc>
                <a:extLst>
                  <a:ext uri="{0D108BD9-81ED-4DB2-BD59-A6C34878D82A}">
                    <a16:rowId xmlns:a16="http://schemas.microsoft.com/office/drawing/2014/main" val="10001"/>
                  </a:ext>
                </a:extLst>
              </a:tr>
              <a:tr h="17895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Suppliers / Donors / Subcontractors / Vendor strategy.</a:t>
                      </a:r>
                      <a:endParaRPr lang="en-US" sz="2000" dirty="0" smtClean="0"/>
                    </a:p>
                    <a:p>
                      <a:endParaRPr lang="en-US" sz="2000" dirty="0"/>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Important suppliers vendors, donors are</a:t>
                      </a:r>
                      <a:r>
                        <a:rPr lang="en-GB" sz="2000" baseline="0" dirty="0" smtClean="0"/>
                        <a:t> held to account for the target’s behaviour.</a:t>
                      </a:r>
                      <a:endParaRPr lang="en-US" sz="2000" dirty="0" smtClean="0"/>
                    </a:p>
                    <a:p>
                      <a:endParaRPr lang="en-US" sz="2000" dirty="0"/>
                    </a:p>
                  </a:txBody>
                  <a:tcPr>
                    <a:solidFill>
                      <a:srgbClr val="349737">
                        <a:alpha val="40000"/>
                      </a:srgbClr>
                    </a:solidFill>
                  </a:tcPr>
                </a:tc>
                <a:tc>
                  <a:txBody>
                    <a:bodyPr/>
                    <a:lstStyle/>
                    <a:p>
                      <a:endParaRPr lang="en-US" sz="2400" dirty="0"/>
                    </a:p>
                  </a:txBody>
                  <a:tcPr>
                    <a:solidFill>
                      <a:srgbClr val="349737">
                        <a:alpha val="4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38171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18</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406847320"/>
              </p:ext>
            </p:extLst>
          </p:nvPr>
        </p:nvGraphicFramePr>
        <p:xfrm>
          <a:off x="509532" y="540172"/>
          <a:ext cx="8122085" cy="4649373"/>
        </p:xfrm>
        <a:graphic>
          <a:graphicData uri="http://schemas.openxmlformats.org/drawingml/2006/table">
            <a:tbl>
              <a:tblPr firstRow="1" bandRow="1">
                <a:tableStyleId>{93296810-A885-4BE3-A3E7-6D5BEEA58F35}</a:tableStyleId>
              </a:tblPr>
              <a:tblGrid>
                <a:gridCol w="2763762">
                  <a:extLst>
                    <a:ext uri="{9D8B030D-6E8A-4147-A177-3AD203B41FA5}">
                      <a16:colId xmlns:a16="http://schemas.microsoft.com/office/drawing/2014/main" val="20000"/>
                    </a:ext>
                  </a:extLst>
                </a:gridCol>
                <a:gridCol w="2763762">
                  <a:extLst>
                    <a:ext uri="{9D8B030D-6E8A-4147-A177-3AD203B41FA5}">
                      <a16:colId xmlns:a16="http://schemas.microsoft.com/office/drawing/2014/main" val="20001"/>
                    </a:ext>
                  </a:extLst>
                </a:gridCol>
                <a:gridCol w="2594561">
                  <a:extLst>
                    <a:ext uri="{9D8B030D-6E8A-4147-A177-3AD203B41FA5}">
                      <a16:colId xmlns:a16="http://schemas.microsoft.com/office/drawing/2014/main" val="20002"/>
                    </a:ext>
                  </a:extLst>
                </a:gridCol>
              </a:tblGrid>
              <a:tr h="504093">
                <a:tc>
                  <a:txBody>
                    <a:bodyPr/>
                    <a:lstStyle/>
                    <a:p>
                      <a:pPr algn="l"/>
                      <a:r>
                        <a:rPr lang="en-US" sz="2000" dirty="0" smtClean="0"/>
                        <a:t>Strategy type</a:t>
                      </a:r>
                      <a:endParaRPr lang="en-US" sz="2000" dirty="0"/>
                    </a:p>
                  </a:txBody>
                  <a:tcPr>
                    <a:solidFill>
                      <a:srgbClr val="349737"/>
                    </a:solidFill>
                  </a:tcPr>
                </a:tc>
                <a:tc>
                  <a:txBody>
                    <a:bodyPr/>
                    <a:lstStyle/>
                    <a:p>
                      <a:pPr algn="l"/>
                      <a:r>
                        <a:rPr lang="en-US" sz="2000" dirty="0" smtClean="0"/>
                        <a:t>Description</a:t>
                      </a:r>
                      <a:endParaRPr lang="en-US" sz="2000" dirty="0"/>
                    </a:p>
                  </a:txBody>
                  <a:tcPr>
                    <a:solidFill>
                      <a:srgbClr val="349737"/>
                    </a:solidFill>
                  </a:tcPr>
                </a:tc>
                <a:tc>
                  <a:txBody>
                    <a:bodyPr/>
                    <a:lstStyle/>
                    <a:p>
                      <a:pPr algn="l"/>
                      <a:r>
                        <a:rPr lang="en-US" sz="2000" dirty="0" smtClean="0"/>
                        <a:t>Examples of tactics</a:t>
                      </a:r>
                      <a:endParaRPr lang="en-US" sz="2000" dirty="0"/>
                    </a:p>
                  </a:txBody>
                  <a:tcPr>
                    <a:solidFill>
                      <a:srgbClr val="349737"/>
                    </a:solidFill>
                  </a:tcPr>
                </a:tc>
                <a:extLst>
                  <a:ext uri="{0D108BD9-81ED-4DB2-BD59-A6C34878D82A}">
                    <a16:rowId xmlns:a16="http://schemas.microsoft.com/office/drawing/2014/main" val="10000"/>
                  </a:ext>
                </a:extLst>
              </a:tr>
              <a:tr h="12068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Political Strategy.</a:t>
                      </a:r>
                    </a:p>
                    <a:p>
                      <a:endParaRPr lang="en-US" sz="2000" dirty="0"/>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The political and electoral process used to pressure the target.</a:t>
                      </a:r>
                      <a:endParaRPr lang="en-US" sz="2000" dirty="0" smtClean="0"/>
                    </a:p>
                    <a:p>
                      <a:endParaRPr lang="en-US" sz="2000" dirty="0"/>
                    </a:p>
                  </a:txBody>
                  <a:tcPr>
                    <a:solidFill>
                      <a:srgbClr val="349737">
                        <a:alpha val="6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Introducing</a:t>
                      </a:r>
                      <a:r>
                        <a:rPr lang="en-GB" sz="2000" baseline="0" dirty="0" smtClean="0"/>
                        <a:t> legislation, </a:t>
                      </a:r>
                      <a:r>
                        <a:rPr lang="en-GB" sz="2000" dirty="0" smtClean="0"/>
                        <a:t>mass lobbying, voter turnout, ballot initiatives.</a:t>
                      </a:r>
                      <a:endParaRPr lang="en-US" sz="2000" dirty="0" smtClean="0"/>
                    </a:p>
                  </a:txBody>
                  <a:tcPr>
                    <a:solidFill>
                      <a:srgbClr val="349737">
                        <a:alpha val="60000"/>
                      </a:srgbClr>
                    </a:solidFill>
                  </a:tcPr>
                </a:tc>
                <a:extLst>
                  <a:ext uri="{0D108BD9-81ED-4DB2-BD59-A6C34878D82A}">
                    <a16:rowId xmlns:a16="http://schemas.microsoft.com/office/drawing/2014/main" val="10001"/>
                  </a:ext>
                </a:extLst>
              </a:tr>
              <a:tr h="24287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Suppliers / Donors / Subcontractors / Vendor Strategy.</a:t>
                      </a:r>
                      <a:endParaRPr lang="en-US" sz="2000" dirty="0" smtClean="0"/>
                    </a:p>
                    <a:p>
                      <a:endParaRPr lang="en-US" sz="2000" dirty="0"/>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Important suppliers vendors, donors are</a:t>
                      </a:r>
                      <a:r>
                        <a:rPr lang="en-GB" sz="2000" baseline="0" dirty="0" smtClean="0"/>
                        <a:t> held to account for the target’s behaviour.</a:t>
                      </a:r>
                      <a:endParaRPr lang="en-US" sz="2000" dirty="0" smtClean="0"/>
                    </a:p>
                    <a:p>
                      <a:endParaRPr lang="en-US" sz="2000" dirty="0"/>
                    </a:p>
                  </a:txBody>
                  <a:tcPr>
                    <a:solidFill>
                      <a:srgbClr val="349737">
                        <a:alpha val="4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Picketing deliveries. Leafleting customers of key vendors, suppliers</a:t>
                      </a:r>
                      <a:r>
                        <a:rPr lang="en-GB" sz="2000" baseline="0" dirty="0" smtClean="0"/>
                        <a:t>, or donors.</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aseline="0" dirty="0" smtClean="0"/>
                        <a:t>Actions at donor events.</a:t>
                      </a:r>
                      <a:endParaRPr lang="en-GB" sz="2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Exposure of the costs of subcontracting.</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2000" dirty="0" smtClean="0"/>
                    </a:p>
                  </a:txBody>
                  <a:tcPr>
                    <a:solidFill>
                      <a:srgbClr val="349737">
                        <a:alpha val="4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59875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349737">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261616"/>
          </a:xfrm>
        </p:spPr>
        <p:txBody>
          <a:bodyPr>
            <a:normAutofit/>
          </a:bodyPr>
          <a:lstStyle/>
          <a:p>
            <a:pPr algn="l"/>
            <a:r>
              <a:rPr lang="en-US" sz="3800" b="1" dirty="0">
                <a:solidFill>
                  <a:srgbClr val="349737"/>
                </a:solidFill>
              </a:rPr>
              <a:t>Activity: Choosing your strategy</a:t>
            </a:r>
            <a:endParaRPr lang="en-US" sz="3800" b="1">
              <a:solidFill>
                <a:srgbClr val="349737"/>
              </a:solidFill>
            </a:endParaRPr>
          </a:p>
        </p:txBody>
      </p:sp>
      <p:sp>
        <p:nvSpPr>
          <p:cNvPr id="3" name="Content Placeholder 2"/>
          <p:cNvSpPr>
            <a:spLocks noGrp="1"/>
          </p:cNvSpPr>
          <p:nvPr>
            <p:ph idx="1"/>
          </p:nvPr>
        </p:nvSpPr>
        <p:spPr>
          <a:xfrm>
            <a:off x="457200" y="1612305"/>
            <a:ext cx="8229600" cy="4744045"/>
          </a:xfrm>
        </p:spPr>
        <p:txBody>
          <a:bodyPr>
            <a:noAutofit/>
          </a:bodyPr>
          <a:lstStyle/>
          <a:p>
            <a:pPr marL="0" indent="0">
              <a:buNone/>
            </a:pPr>
            <a:r>
              <a:rPr lang="en-GB" sz="2800" b="1" dirty="0">
                <a:solidFill>
                  <a:srgbClr val="349737"/>
                </a:solidFill>
                <a:latin typeface="Calibri"/>
                <a:cs typeface="Calibri"/>
              </a:rPr>
              <a:t>Aim: </a:t>
            </a:r>
            <a:r>
              <a:rPr lang="en-GB" sz="2800" dirty="0">
                <a:latin typeface="Calibri"/>
                <a:cs typeface="Calibri"/>
              </a:rPr>
              <a:t>Decide your campaign strategy</a:t>
            </a:r>
          </a:p>
          <a:p>
            <a:pPr marL="0" indent="0">
              <a:buNone/>
            </a:pPr>
            <a:r>
              <a:rPr lang="en-GB" sz="2800" b="1" dirty="0">
                <a:solidFill>
                  <a:srgbClr val="349737"/>
                </a:solidFill>
                <a:latin typeface="Calibri"/>
                <a:cs typeface="Calibri"/>
              </a:rPr>
              <a:t>Tasks:</a:t>
            </a:r>
            <a:r>
              <a:rPr lang="en-GB" sz="2800" b="1" dirty="0">
                <a:solidFill>
                  <a:srgbClr val="800080"/>
                </a:solidFill>
                <a:latin typeface="Calibri"/>
                <a:cs typeface="Calibri"/>
              </a:rPr>
              <a:t>	 </a:t>
            </a:r>
            <a:r>
              <a:rPr lang="en-GB" sz="2800" dirty="0">
                <a:latin typeface="Calibri"/>
                <a:cs typeface="Calibri"/>
              </a:rPr>
              <a:t>Select a facilitator </a:t>
            </a:r>
            <a:r>
              <a:rPr lang="en-GB" sz="2800">
                <a:latin typeface="Calibri"/>
                <a:cs typeface="Calibri"/>
              </a:rPr>
              <a:t>and timekeeper</a:t>
            </a:r>
            <a:endParaRPr lang="en-GB" sz="2800" dirty="0">
              <a:latin typeface="Calibri"/>
              <a:cs typeface="Calibri"/>
            </a:endParaRPr>
          </a:p>
          <a:p>
            <a:pPr marL="0" indent="0">
              <a:buNone/>
            </a:pPr>
            <a:endParaRPr lang="en-GB" sz="500" dirty="0">
              <a:latin typeface="Calibri"/>
              <a:cs typeface="Calibri"/>
            </a:endParaRPr>
          </a:p>
          <a:p>
            <a:r>
              <a:rPr lang="en-GB" sz="2800" dirty="0"/>
              <a:t>Review your diagram of employer relationships.  </a:t>
            </a:r>
            <a:endParaRPr lang="en-US" sz="1200" dirty="0"/>
          </a:p>
          <a:p>
            <a:r>
              <a:rPr lang="en-GB" sz="2800" dirty="0"/>
              <a:t>Decide which 1-3 strategy types will create the most impact on your direct and indirect targets.</a:t>
            </a:r>
            <a:r>
              <a:rPr lang="en-US" sz="2800" dirty="0"/>
              <a:t> </a:t>
            </a:r>
            <a:endParaRPr lang="en-US" sz="1200" dirty="0"/>
          </a:p>
          <a:p>
            <a:r>
              <a:rPr lang="en-GB" sz="2800" dirty="0"/>
              <a:t>Think from the employer’s perspective. </a:t>
            </a:r>
            <a:endParaRPr lang="en-GB" sz="1200" dirty="0"/>
          </a:p>
          <a:p>
            <a:r>
              <a:rPr lang="en-GB" sz="2800" dirty="0"/>
              <a:t>Make sure that you include a worker strategy.</a:t>
            </a:r>
            <a:endParaRPr lang="en-US" sz="2800" dirty="0"/>
          </a:p>
          <a:p>
            <a:pPr marL="0" indent="0">
              <a:buNone/>
            </a:pPr>
            <a:endParaRPr lang="en-US" sz="2800" dirty="0"/>
          </a:p>
        </p:txBody>
      </p:sp>
      <p:sp>
        <p:nvSpPr>
          <p:cNvPr id="4" name="Footer Placeholder 3"/>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rPr lang="en-US"/>
              <a:t>19</a:t>
            </a:fld>
            <a:endParaRPr lang="en-US"/>
          </a:p>
        </p:txBody>
      </p:sp>
    </p:spTree>
    <p:extLst>
      <p:ext uri="{BB962C8B-B14F-4D97-AF65-F5344CB8AC3E}">
        <p14:creationId xmlns:p14="http://schemas.microsoft.com/office/powerpoint/2010/main" val="3495235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800" b="1" dirty="0">
                <a:solidFill>
                  <a:srgbClr val="349737"/>
                </a:solidFill>
              </a:rPr>
              <a:t>What is a strategy?</a:t>
            </a:r>
            <a:endParaRPr lang="en-US" sz="3800">
              <a:solidFill>
                <a:srgbClr val="349737"/>
              </a:solidFill>
            </a:endParaRPr>
          </a:p>
        </p:txBody>
      </p:sp>
      <p:sp>
        <p:nvSpPr>
          <p:cNvPr id="4" name="Footer Placeholder 3"/>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2</a:t>
            </a:fld>
            <a:endParaRPr lang="en-US"/>
          </a:p>
        </p:txBody>
      </p:sp>
      <p:sp>
        <p:nvSpPr>
          <p:cNvPr id="5" name="Content Placeholder 4"/>
          <p:cNvSpPr>
            <a:spLocks noGrp="1"/>
          </p:cNvSpPr>
          <p:nvPr>
            <p:ph idx="1"/>
          </p:nvPr>
        </p:nvSpPr>
        <p:spPr/>
        <p:txBody>
          <a:bodyPr/>
          <a:lstStyle/>
          <a:p>
            <a:pPr marL="0" indent="0">
              <a:buNone/>
            </a:pPr>
            <a:r>
              <a:rPr lang="en-GB" dirty="0"/>
              <a:t>The overall plan for how to win a campaign</a:t>
            </a:r>
            <a:endParaRPr lang="en-GB" sz="800" dirty="0"/>
          </a:p>
        </p:txBody>
      </p:sp>
    </p:spTree>
    <p:extLst>
      <p:ext uri="{BB962C8B-B14F-4D97-AF65-F5344CB8AC3E}">
        <p14:creationId xmlns:p14="http://schemas.microsoft.com/office/powerpoint/2010/main" val="167147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12452" y="650509"/>
            <a:ext cx="3011561" cy="2167919"/>
          </a:xfrm>
          <a:prstGeom prst="rect">
            <a:avLst/>
          </a:prstGeom>
          <a:solidFill>
            <a:schemeClr val="bg1"/>
          </a:solidFill>
          <a:ln>
            <a:solidFill>
              <a:srgbClr val="3497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mployer_relationships_green.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5275" y="366664"/>
            <a:ext cx="3451690" cy="2439139"/>
          </a:xfrm>
          <a:prstGeom prst="rect">
            <a:avLst/>
          </a:prstGeom>
        </p:spPr>
      </p:pic>
      <p:sp>
        <p:nvSpPr>
          <p:cNvPr id="2" name="Title 1"/>
          <p:cNvSpPr>
            <a:spLocks noGrp="1"/>
          </p:cNvSpPr>
          <p:nvPr>
            <p:ph type="title"/>
          </p:nvPr>
        </p:nvSpPr>
        <p:spPr>
          <a:xfrm>
            <a:off x="457200" y="274638"/>
            <a:ext cx="4911894" cy="1085338"/>
          </a:xfrm>
        </p:spPr>
        <p:txBody>
          <a:bodyPr>
            <a:normAutofit/>
          </a:bodyPr>
          <a:lstStyle/>
          <a:p>
            <a:pPr algn="l"/>
            <a:r>
              <a:rPr lang="en-GB" sz="3800" b="1" dirty="0" smtClean="0">
                <a:solidFill>
                  <a:srgbClr val="349737"/>
                </a:solidFill>
              </a:rPr>
              <a:t>List of strategy types</a:t>
            </a:r>
            <a:endParaRPr lang="en-US" sz="3800">
              <a:solidFill>
                <a:srgbClr val="349737"/>
              </a:solidFill>
            </a:endParaRPr>
          </a:p>
        </p:txBody>
      </p:sp>
      <p:sp>
        <p:nvSpPr>
          <p:cNvPr id="5" name="Footer Placeholder 4"/>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3</a:t>
            </a:fld>
            <a:endParaRPr lang="en-US"/>
          </a:p>
        </p:txBody>
      </p:sp>
      <p:sp>
        <p:nvSpPr>
          <p:cNvPr id="4" name="TextBox 3"/>
          <p:cNvSpPr txBox="1"/>
          <p:nvPr/>
        </p:nvSpPr>
        <p:spPr>
          <a:xfrm>
            <a:off x="457201" y="1580580"/>
            <a:ext cx="8229600" cy="5140895"/>
          </a:xfrm>
          <a:prstGeom prst="rect">
            <a:avLst/>
          </a:prstGeom>
          <a:noFill/>
        </p:spPr>
        <p:txBody>
          <a:bodyPr wrap="square" rtlCol="0">
            <a:spAutoFit/>
          </a:bodyPr>
          <a:lstStyle/>
          <a:p>
            <a:pPr lvl="0">
              <a:lnSpc>
                <a:spcPct val="90000"/>
              </a:lnSpc>
            </a:pPr>
            <a:r>
              <a:rPr lang="en-GB" sz="2800" dirty="0"/>
              <a:t>Worker / Union strategy</a:t>
            </a:r>
            <a:endParaRPr lang="en-US" sz="2800" dirty="0"/>
          </a:p>
          <a:p>
            <a:pPr>
              <a:lnSpc>
                <a:spcPct val="90000"/>
              </a:lnSpc>
            </a:pPr>
            <a:r>
              <a:rPr lang="en-GB" sz="2800" dirty="0">
                <a:solidFill>
                  <a:srgbClr val="349737"/>
                </a:solidFill>
              </a:rPr>
              <a:t>Customer / Service user strategy</a:t>
            </a:r>
          </a:p>
          <a:p>
            <a:pPr>
              <a:lnSpc>
                <a:spcPct val="90000"/>
              </a:lnSpc>
            </a:pPr>
            <a:r>
              <a:rPr lang="en-GB" sz="2800" dirty="0"/>
              <a:t>Media strategy</a:t>
            </a:r>
          </a:p>
          <a:p>
            <a:pPr>
              <a:lnSpc>
                <a:spcPct val="90000"/>
              </a:lnSpc>
            </a:pPr>
            <a:r>
              <a:rPr lang="en-GB" sz="2800" dirty="0">
                <a:solidFill>
                  <a:srgbClr val="349737"/>
                </a:solidFill>
              </a:rPr>
              <a:t>Public / Civil society strategy</a:t>
            </a:r>
          </a:p>
          <a:p>
            <a:pPr>
              <a:lnSpc>
                <a:spcPct val="90000"/>
              </a:lnSpc>
            </a:pPr>
            <a:r>
              <a:rPr lang="en-GB" sz="2800" dirty="0"/>
              <a:t>Other companies in same industry or market strategy</a:t>
            </a:r>
            <a:endParaRPr lang="en-US" sz="2800" dirty="0"/>
          </a:p>
          <a:p>
            <a:pPr lvl="0">
              <a:lnSpc>
                <a:spcPct val="90000"/>
              </a:lnSpc>
            </a:pPr>
            <a:r>
              <a:rPr lang="en-GB" sz="2800" dirty="0">
                <a:solidFill>
                  <a:srgbClr val="349737"/>
                </a:solidFill>
              </a:rPr>
              <a:t>Parent / Subsidiary strategy</a:t>
            </a:r>
          </a:p>
          <a:p>
            <a:pPr lvl="0">
              <a:lnSpc>
                <a:spcPct val="90000"/>
              </a:lnSpc>
            </a:pPr>
            <a:r>
              <a:rPr lang="en-GB" sz="2800" dirty="0"/>
              <a:t>Owner / Shareholder strategy</a:t>
            </a:r>
          </a:p>
          <a:p>
            <a:pPr lvl="0">
              <a:lnSpc>
                <a:spcPct val="90000"/>
              </a:lnSpc>
            </a:pPr>
            <a:r>
              <a:rPr lang="en-GB" sz="2800" dirty="0">
                <a:solidFill>
                  <a:srgbClr val="349737"/>
                </a:solidFill>
              </a:rPr>
              <a:t>Management executive / Director strategy</a:t>
            </a:r>
          </a:p>
          <a:p>
            <a:pPr lvl="0">
              <a:lnSpc>
                <a:spcPct val="90000"/>
              </a:lnSpc>
            </a:pPr>
            <a:r>
              <a:rPr lang="en-GB" sz="2800" dirty="0"/>
              <a:t>Financial institution strategy</a:t>
            </a:r>
            <a:endParaRPr lang="en-US" sz="2800" dirty="0"/>
          </a:p>
          <a:p>
            <a:pPr lvl="0">
              <a:lnSpc>
                <a:spcPct val="90000"/>
              </a:lnSpc>
            </a:pPr>
            <a:r>
              <a:rPr lang="en-GB" sz="2800" dirty="0">
                <a:solidFill>
                  <a:srgbClr val="349737"/>
                </a:solidFill>
              </a:rPr>
              <a:t>Government / Regulatory strategy</a:t>
            </a:r>
          </a:p>
          <a:p>
            <a:pPr lvl="0">
              <a:lnSpc>
                <a:spcPct val="90000"/>
              </a:lnSpc>
            </a:pPr>
            <a:r>
              <a:rPr lang="en-GB" sz="2800" dirty="0"/>
              <a:t>Political strategy</a:t>
            </a:r>
          </a:p>
          <a:p>
            <a:pPr lvl="0">
              <a:lnSpc>
                <a:spcPct val="90000"/>
              </a:lnSpc>
            </a:pPr>
            <a:r>
              <a:rPr lang="en-GB" sz="2800" dirty="0">
                <a:solidFill>
                  <a:srgbClr val="349737"/>
                </a:solidFill>
              </a:rPr>
              <a:t>Supplier / Donor / Subcontractor / Vendor strategy</a:t>
            </a:r>
            <a:endParaRPr lang="en-US" sz="2800" dirty="0">
              <a:solidFill>
                <a:srgbClr val="349737"/>
              </a:solidFill>
            </a:endParaRPr>
          </a:p>
          <a:p>
            <a:pPr>
              <a:lnSpc>
                <a:spcPct val="90000"/>
              </a:lnSpc>
            </a:pPr>
            <a:endParaRPr lang="en-US" sz="2800"/>
          </a:p>
        </p:txBody>
      </p:sp>
      <p:sp>
        <p:nvSpPr>
          <p:cNvPr id="6" name="TextBox 5"/>
          <p:cNvSpPr txBox="1"/>
          <p:nvPr/>
        </p:nvSpPr>
        <p:spPr>
          <a:xfrm>
            <a:off x="5680896" y="2465021"/>
            <a:ext cx="2722571" cy="307777"/>
          </a:xfrm>
          <a:prstGeom prst="rect">
            <a:avLst/>
          </a:prstGeom>
          <a:noFill/>
        </p:spPr>
        <p:txBody>
          <a:bodyPr wrap="square" rtlCol="0">
            <a:spAutoFit/>
          </a:bodyPr>
          <a:lstStyle/>
          <a:p>
            <a:r>
              <a:rPr lang="en-US" sz="1400"/>
              <a:t>Diagram of employer relationships</a:t>
            </a:r>
          </a:p>
        </p:txBody>
      </p:sp>
    </p:spTree>
    <p:extLst>
      <p:ext uri="{BB962C8B-B14F-4D97-AF65-F5344CB8AC3E}">
        <p14:creationId xmlns:p14="http://schemas.microsoft.com/office/powerpoint/2010/main" val="1948917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800" b="1" dirty="0">
                <a:solidFill>
                  <a:srgbClr val="349737"/>
                </a:solidFill>
              </a:rPr>
              <a:t>Identifying the strategy</a:t>
            </a:r>
            <a:endParaRPr lang="en-US" sz="3800">
              <a:solidFill>
                <a:srgbClr val="349737"/>
              </a:solidFill>
            </a:endParaRPr>
          </a:p>
        </p:txBody>
      </p:sp>
      <p:sp>
        <p:nvSpPr>
          <p:cNvPr id="3" name="Content Placeholder 2"/>
          <p:cNvSpPr>
            <a:spLocks noGrp="1"/>
          </p:cNvSpPr>
          <p:nvPr>
            <p:ph idx="1"/>
          </p:nvPr>
        </p:nvSpPr>
        <p:spPr>
          <a:xfrm>
            <a:off x="457199" y="1624263"/>
            <a:ext cx="8097630" cy="4501900"/>
          </a:xfrm>
        </p:spPr>
        <p:txBody>
          <a:bodyPr>
            <a:normAutofit/>
          </a:bodyPr>
          <a:lstStyle/>
          <a:p>
            <a:r>
              <a:rPr lang="en-GB" sz="2800" dirty="0"/>
              <a:t>Good strategies are based on good information</a:t>
            </a:r>
          </a:p>
          <a:p>
            <a:endParaRPr lang="en-GB" sz="1400" dirty="0"/>
          </a:p>
          <a:p>
            <a:r>
              <a:rPr lang="en-GB" sz="2800" dirty="0"/>
              <a:t>The vulnerabilities of the targets drive the strategy</a:t>
            </a:r>
          </a:p>
        </p:txBody>
      </p:sp>
      <p:sp>
        <p:nvSpPr>
          <p:cNvPr id="5" name="Footer Placeholder 4"/>
          <p:cNvSpPr>
            <a:spLocks noGrp="1"/>
          </p:cNvSpPr>
          <p:nvPr>
            <p:ph type="ftr" sz="quarter" idx="11"/>
          </p:nvPr>
        </p:nvSpPr>
        <p:spPr/>
        <p:txBody>
          <a:bodyPr/>
          <a:lstStyle/>
          <a:p>
            <a:r>
              <a:rPr lang="en-US"/>
              <a:t>ITF: DEVELOPING STRATEGIC CAMPAIGNS</a:t>
            </a:r>
          </a:p>
        </p:txBody>
      </p:sp>
      <p:sp>
        <p:nvSpPr>
          <p:cNvPr id="4" name="Slide Number Placeholder 3"/>
          <p:cNvSpPr>
            <a:spLocks noGrp="1"/>
          </p:cNvSpPr>
          <p:nvPr>
            <p:ph type="sldNum" sz="quarter" idx="12"/>
          </p:nvPr>
        </p:nvSpPr>
        <p:spPr/>
        <p:txBody>
          <a:bodyPr/>
          <a:lstStyle/>
          <a:p>
            <a:fld id="{E9CD726D-A8DA-1943-A225-BB9823A7FDC5}" type="slidenum">
              <a:rPr lang="en-US"/>
              <a:t>4</a:t>
            </a:fld>
            <a:endParaRPr lang="en-US"/>
          </a:p>
        </p:txBody>
      </p:sp>
    </p:spTree>
    <p:extLst>
      <p:ext uri="{BB962C8B-B14F-4D97-AF65-F5344CB8AC3E}">
        <p14:creationId xmlns:p14="http://schemas.microsoft.com/office/powerpoint/2010/main" val="1900442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416"/>
            <a:ext cx="8229600" cy="1143000"/>
          </a:xfrm>
        </p:spPr>
        <p:txBody>
          <a:bodyPr>
            <a:noAutofit/>
          </a:bodyPr>
          <a:lstStyle/>
          <a:p>
            <a:pPr algn="l"/>
            <a:r>
              <a:rPr lang="en-GB" sz="3800" b="1" dirty="0" smtClean="0">
                <a:solidFill>
                  <a:srgbClr val="349737"/>
                </a:solidFill>
              </a:rPr>
              <a:t>LAN Peru aviation mechanics – campaign strategy</a:t>
            </a:r>
            <a:endParaRPr lang="en-US" sz="3800">
              <a:solidFill>
                <a:srgbClr val="349737"/>
              </a:solidFill>
            </a:endParaRPr>
          </a:p>
        </p:txBody>
      </p:sp>
      <p:sp>
        <p:nvSpPr>
          <p:cNvPr id="4" name="Footer Placeholder 3"/>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5</a:t>
            </a:fld>
            <a:endParaRPr lang="en-US"/>
          </a:p>
        </p:txBody>
      </p:sp>
      <p:sp>
        <p:nvSpPr>
          <p:cNvPr id="6" name="Content Placeholder 5"/>
          <p:cNvSpPr>
            <a:spLocks noGrp="1"/>
          </p:cNvSpPr>
          <p:nvPr>
            <p:ph idx="1"/>
          </p:nvPr>
        </p:nvSpPr>
        <p:spPr>
          <a:xfrm>
            <a:off x="457200" y="1726383"/>
            <a:ext cx="8229600" cy="4399780"/>
          </a:xfrm>
        </p:spPr>
        <p:txBody>
          <a:bodyPr/>
          <a:lstStyle/>
          <a:p>
            <a:r>
              <a:rPr lang="en-US" sz="2800" dirty="0"/>
              <a:t>Worker/ Union strategy</a:t>
            </a:r>
          </a:p>
          <a:p>
            <a:r>
              <a:rPr lang="en-US" sz="2800" dirty="0"/>
              <a:t>Customer/Passenger strategy</a:t>
            </a:r>
          </a:p>
          <a:p>
            <a:endParaRPr lang="en-US"/>
          </a:p>
        </p:txBody>
      </p:sp>
      <p:pic>
        <p:nvPicPr>
          <p:cNvPr id="7" name="Picture 6" descr="Miami Tennis leaflet Peru Mech and Teamsters 3.29.1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299628"/>
            <a:ext cx="6019800" cy="2340013"/>
          </a:xfrm>
          <a:prstGeom prst="rect">
            <a:avLst/>
          </a:prstGeom>
        </p:spPr>
      </p:pic>
      <p:pic>
        <p:nvPicPr>
          <p:cNvPr id="8" name="Picture 7" descr="image.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3394" y="3299628"/>
            <a:ext cx="4120606" cy="2340013"/>
          </a:xfrm>
          <a:prstGeom prst="rect">
            <a:avLst/>
          </a:prstGeom>
        </p:spPr>
      </p:pic>
    </p:spTree>
    <p:extLst>
      <p:ext uri="{BB962C8B-B14F-4D97-AF65-F5344CB8AC3E}">
        <p14:creationId xmlns:p14="http://schemas.microsoft.com/office/powerpoint/2010/main" val="98068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800" b="1" dirty="0" smtClean="0">
                <a:solidFill>
                  <a:srgbClr val="349737"/>
                </a:solidFill>
              </a:rPr>
              <a:t>Strategy</a:t>
            </a:r>
            <a:endParaRPr lang="en-US" sz="3800">
              <a:solidFill>
                <a:srgbClr val="349737"/>
              </a:solidFill>
            </a:endParaRPr>
          </a:p>
        </p:txBody>
      </p:sp>
      <p:sp>
        <p:nvSpPr>
          <p:cNvPr id="4" name="Footer Placeholder 3"/>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6</a:t>
            </a:fld>
            <a:endParaRPr lang="en-US"/>
          </a:p>
        </p:txBody>
      </p:sp>
      <p:sp>
        <p:nvSpPr>
          <p:cNvPr id="6" name="Content Placeholder 5"/>
          <p:cNvSpPr>
            <a:spLocks noGrp="1"/>
          </p:cNvSpPr>
          <p:nvPr>
            <p:ph idx="1"/>
          </p:nvPr>
        </p:nvSpPr>
        <p:spPr>
          <a:xfrm>
            <a:off x="457200" y="1600200"/>
            <a:ext cx="8229600" cy="4598047"/>
          </a:xfrm>
        </p:spPr>
        <p:txBody>
          <a:bodyPr>
            <a:normAutofit/>
          </a:bodyPr>
          <a:lstStyle/>
          <a:p>
            <a:pPr>
              <a:buSzPct val="140000"/>
            </a:pPr>
            <a:r>
              <a:rPr lang="en-GB" dirty="0"/>
              <a:t>Overall plan to win the campaign</a:t>
            </a:r>
          </a:p>
          <a:p>
            <a:pPr>
              <a:buSzPct val="140000"/>
            </a:pPr>
            <a:endParaRPr lang="en-GB" dirty="0"/>
          </a:p>
          <a:p>
            <a:pPr marL="0" indent="0">
              <a:buSzPct val="140000"/>
              <a:buNone/>
            </a:pPr>
            <a:r>
              <a:rPr lang="en-GB" sz="3800" b="1" dirty="0">
                <a:solidFill>
                  <a:srgbClr val="349737"/>
                </a:solidFill>
              </a:rPr>
              <a:t>Tactics</a:t>
            </a:r>
            <a:endParaRPr lang="en-GB" sz="3800" dirty="0">
              <a:solidFill>
                <a:srgbClr val="349737"/>
              </a:solidFill>
            </a:endParaRPr>
          </a:p>
          <a:p>
            <a:pPr>
              <a:buSzPct val="140000"/>
            </a:pPr>
            <a:r>
              <a:rPr lang="en-GB" dirty="0"/>
              <a:t>Individual elements of a strategy </a:t>
            </a:r>
          </a:p>
          <a:p>
            <a:pPr>
              <a:buSzPct val="140000"/>
            </a:pPr>
            <a:endParaRPr lang="en-GB" sz="300" dirty="0"/>
          </a:p>
          <a:p>
            <a:pPr>
              <a:buSzPct val="140000"/>
            </a:pPr>
            <a:r>
              <a:rPr lang="en-GB" dirty="0"/>
              <a:t>Specific activities, usually collective</a:t>
            </a:r>
          </a:p>
          <a:p>
            <a:pPr>
              <a:buSzPct val="140000"/>
            </a:pPr>
            <a:endParaRPr lang="en-GB" sz="800" dirty="0"/>
          </a:p>
          <a:p>
            <a:pPr>
              <a:buSzPct val="140000"/>
            </a:pPr>
            <a:r>
              <a:rPr lang="en-GB" dirty="0"/>
              <a:t>Have a date and location</a:t>
            </a:r>
          </a:p>
          <a:p>
            <a:pPr>
              <a:buSzPct val="140000"/>
            </a:pPr>
            <a:endParaRPr lang="en-GB" dirty="0"/>
          </a:p>
        </p:txBody>
      </p:sp>
    </p:spTree>
    <p:extLst>
      <p:ext uri="{BB962C8B-B14F-4D97-AF65-F5344CB8AC3E}">
        <p14:creationId xmlns:p14="http://schemas.microsoft.com/office/powerpoint/2010/main" val="3576939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8" name="Title 1"/>
          <p:cNvSpPr>
            <a:spLocks noGrp="1"/>
          </p:cNvSpPr>
          <p:nvPr>
            <p:ph type="title"/>
          </p:nvPr>
        </p:nvSpPr>
        <p:spPr>
          <a:xfrm>
            <a:off x="457200" y="558972"/>
            <a:ext cx="8229600" cy="1325563"/>
          </a:xfrm>
        </p:spPr>
        <p:txBody>
          <a:bodyPr>
            <a:normAutofit/>
          </a:bodyPr>
          <a:lstStyle/>
          <a:p>
            <a:pPr algn="l"/>
            <a:r>
              <a:rPr lang="en-GB" sz="4000" b="1" dirty="0">
                <a:solidFill>
                  <a:srgbClr val="349737"/>
                </a:solidFill>
              </a:rPr>
              <a:t>Thinking tactically – not strategically</a:t>
            </a:r>
            <a:endParaRPr lang="en-US" sz="3800">
              <a:solidFill>
                <a:srgbClr val="349737"/>
              </a:solidFill>
            </a:endParaRPr>
          </a:p>
        </p:txBody>
      </p:sp>
      <p:sp>
        <p:nvSpPr>
          <p:cNvPr id="2" name="Content Placeholder 1"/>
          <p:cNvSpPr>
            <a:spLocks noGrp="1"/>
          </p:cNvSpPr>
          <p:nvPr>
            <p:ph idx="1"/>
          </p:nvPr>
        </p:nvSpPr>
        <p:spPr>
          <a:xfrm>
            <a:off x="457200" y="1971389"/>
            <a:ext cx="8229600" cy="4154774"/>
          </a:xfrm>
        </p:spPr>
        <p:txBody>
          <a:bodyPr>
            <a:normAutofit/>
          </a:bodyPr>
          <a:lstStyle/>
          <a:p>
            <a:pPr marL="0" lvl="1" indent="357188">
              <a:buSzPct val="140000"/>
              <a:buFont typeface="Arial"/>
              <a:buChar char="•"/>
            </a:pPr>
            <a:r>
              <a:rPr lang="en-GB" dirty="0"/>
              <a:t>Not looking at what will best impact the target</a:t>
            </a:r>
          </a:p>
          <a:p>
            <a:pPr marL="0" lvl="1" indent="357188">
              <a:buSzPct val="140000"/>
              <a:buFont typeface="Arial"/>
              <a:buChar char="•"/>
            </a:pPr>
            <a:r>
              <a:rPr lang="en-GB" dirty="0"/>
              <a:t>Instead focusing on familiar tactics</a:t>
            </a:r>
          </a:p>
        </p:txBody>
      </p:sp>
      <p:sp>
        <p:nvSpPr>
          <p:cNvPr id="3" name="Slide Number Placeholder 2"/>
          <p:cNvSpPr>
            <a:spLocks noGrp="1"/>
          </p:cNvSpPr>
          <p:nvPr>
            <p:ph type="sldNum" sz="quarter" idx="12"/>
          </p:nvPr>
        </p:nvSpPr>
        <p:spPr/>
        <p:txBody>
          <a:bodyPr/>
          <a:lstStyle/>
          <a:p>
            <a:fld id="{E9CD726D-A8DA-1943-A225-BB9823A7FDC5}" type="slidenum">
              <a:rPr lang="en-US"/>
              <a:t>7</a:t>
            </a:fld>
            <a:endParaRPr lang="en-US"/>
          </a:p>
        </p:txBody>
      </p:sp>
    </p:spTree>
    <p:extLst>
      <p:ext uri="{BB962C8B-B14F-4D97-AF65-F5344CB8AC3E}">
        <p14:creationId xmlns:p14="http://schemas.microsoft.com/office/powerpoint/2010/main" val="1483317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dirty="0">
                <a:solidFill>
                  <a:srgbClr val="349737"/>
                </a:solidFill>
              </a:rPr>
              <a:t>Strategy</a:t>
            </a:r>
            <a:endParaRPr lang="en-US" sz="3800" b="1">
              <a:solidFill>
                <a:srgbClr val="349737"/>
              </a:solidFill>
            </a:endParaRPr>
          </a:p>
        </p:txBody>
      </p:sp>
      <p:sp>
        <p:nvSpPr>
          <p:cNvPr id="3" name="Content Placeholder 2"/>
          <p:cNvSpPr>
            <a:spLocks noGrp="1"/>
          </p:cNvSpPr>
          <p:nvPr>
            <p:ph idx="1"/>
          </p:nvPr>
        </p:nvSpPr>
        <p:spPr/>
        <p:txBody>
          <a:bodyPr>
            <a:normAutofit/>
          </a:bodyPr>
          <a:lstStyle/>
          <a:p>
            <a:pPr marL="457200" lvl="1" indent="-457200">
              <a:buSzPct val="140000"/>
              <a:buFont typeface="Arial"/>
              <a:buChar char="•"/>
            </a:pPr>
            <a:r>
              <a:rPr lang="en-GB" dirty="0"/>
              <a:t>First choose the strategy which will have the most impact on the target</a:t>
            </a:r>
          </a:p>
          <a:p>
            <a:pPr marL="457200" lvl="1" indent="-457200">
              <a:buSzPct val="140000"/>
              <a:buFont typeface="Arial"/>
              <a:buChar char="•"/>
            </a:pPr>
            <a:r>
              <a:rPr lang="en-GB" dirty="0"/>
              <a:t>Then plan your tactics</a:t>
            </a:r>
          </a:p>
          <a:p>
            <a:pPr marL="457200" lvl="1" indent="-457200">
              <a:buSzPct val="140000"/>
              <a:buFont typeface="Arial"/>
              <a:buChar char="•"/>
            </a:pPr>
            <a:r>
              <a:rPr lang="en-GB" dirty="0"/>
              <a:t>Stay within your chosen strategy until you make the maximum impact</a:t>
            </a:r>
            <a:endParaRPr lang="en-US" dirty="0"/>
          </a:p>
          <a:p>
            <a:pPr marL="0" indent="0"/>
            <a:endParaRPr lang="en-US" sz="2800"/>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8</a:t>
            </a:fld>
            <a:endParaRPr lang="en-US"/>
          </a:p>
        </p:txBody>
      </p:sp>
    </p:spTree>
    <p:extLst>
      <p:ext uri="{BB962C8B-B14F-4D97-AF65-F5344CB8AC3E}">
        <p14:creationId xmlns:p14="http://schemas.microsoft.com/office/powerpoint/2010/main" val="125869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1944"/>
            <a:ext cx="8229600" cy="5624219"/>
          </a:xfrm>
        </p:spPr>
        <p:txBody>
          <a:bodyPr/>
          <a:lstStyle/>
          <a:p>
            <a:pPr marL="0" indent="0">
              <a:buSzPct val="140000"/>
              <a:buNone/>
            </a:pPr>
            <a:r>
              <a:rPr lang="en-GB" sz="3800" b="1" dirty="0">
                <a:solidFill>
                  <a:srgbClr val="349737"/>
                </a:solidFill>
              </a:rPr>
              <a:t>Don</a:t>
            </a:r>
            <a:r>
              <a:rPr lang="fr-FR" sz="3800" b="1" dirty="0">
                <a:solidFill>
                  <a:srgbClr val="349737"/>
                </a:solidFill>
              </a:rPr>
              <a:t>’</a:t>
            </a:r>
            <a:r>
              <a:rPr lang="en-GB" sz="3800" b="1" dirty="0">
                <a:solidFill>
                  <a:srgbClr val="349737"/>
                </a:solidFill>
              </a:rPr>
              <a:t>t get stuck with a strategy simply because it is familiar </a:t>
            </a:r>
          </a:p>
          <a:p>
            <a:pPr marL="0" indent="0">
              <a:buSzPct val="140000"/>
              <a:buNone/>
            </a:pPr>
            <a:endParaRPr lang="en-GB" sz="3800" b="1" dirty="0">
              <a:solidFill>
                <a:srgbClr val="349737"/>
              </a:solidFill>
            </a:endParaRPr>
          </a:p>
          <a:p>
            <a:pPr marL="0" indent="0">
              <a:buSzPct val="140000"/>
              <a:buNone/>
            </a:pPr>
            <a:r>
              <a:rPr lang="en-GB" sz="3800" b="1" dirty="0">
                <a:solidFill>
                  <a:srgbClr val="349737"/>
                </a:solidFill>
              </a:rPr>
              <a:t>The strengths and vulnerabilities of your target should drive the strategy</a:t>
            </a:r>
          </a:p>
          <a:p>
            <a:endParaRPr lang="en-US"/>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9</a:t>
            </a:fld>
            <a:endParaRPr lang="en-US"/>
          </a:p>
        </p:txBody>
      </p:sp>
    </p:spTree>
    <p:extLst>
      <p:ext uri="{BB962C8B-B14F-4D97-AF65-F5344CB8AC3E}">
        <p14:creationId xmlns:p14="http://schemas.microsoft.com/office/powerpoint/2010/main" val="2672014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TotalTime>
  <Words>1823</Words>
  <Application>Microsoft Office PowerPoint</Application>
  <PresentationFormat>On-screen Show (4:3)</PresentationFormat>
  <Paragraphs>253</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ＭＳ Ｐゴシック</vt:lpstr>
      <vt:lpstr>Arial</vt:lpstr>
      <vt:lpstr>Calibri</vt:lpstr>
      <vt:lpstr>Office Theme</vt:lpstr>
      <vt:lpstr>PowerPoint Presentation</vt:lpstr>
      <vt:lpstr>What is a strategy?</vt:lpstr>
      <vt:lpstr>List of strategy types</vt:lpstr>
      <vt:lpstr>Identifying the strategy</vt:lpstr>
      <vt:lpstr>LAN Peru aviation mechanics – campaign strategy</vt:lpstr>
      <vt:lpstr>Strategy</vt:lpstr>
      <vt:lpstr>Thinking tactically – not strategically</vt:lpstr>
      <vt:lpstr>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Choosing your strategy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Ali Howes</cp:lastModifiedBy>
  <cp:revision>35</cp:revision>
  <dcterms:created xsi:type="dcterms:W3CDTF">2015-01-13T13:13:29Z</dcterms:created>
  <dcterms:modified xsi:type="dcterms:W3CDTF">2019-08-27T10:57:56Z</dcterms:modified>
</cp:coreProperties>
</file>