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63" r:id="rId3"/>
    <p:sldId id="257" r:id="rId4"/>
    <p:sldId id="258" r:id="rId5"/>
    <p:sldId id="259" r:id="rId6"/>
    <p:sldId id="260" r:id="rId7"/>
    <p:sldId id="261" r:id="rId8"/>
    <p:sldId id="264" r:id="rId9"/>
    <p:sldId id="265" r:id="rId10"/>
    <p:sldId id="266" r:id="rId11"/>
    <p:sldId id="267" r:id="rId12"/>
    <p:sldId id="268" r:id="rId13"/>
    <p:sldId id="269" r:id="rId14"/>
    <p:sldId id="262"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93C"/>
    <a:srgbClr val="800080"/>
    <a:srgbClr val="BB1121"/>
    <a:srgbClr val="B3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7544" autoAdjust="0"/>
  </p:normalViewPr>
  <p:slideViewPr>
    <p:cSldViewPr snapToGrid="0" snapToObjects="1">
      <p:cViewPr>
        <p:scale>
          <a:sx n="110" d="100"/>
          <a:sy n="110" d="100"/>
        </p:scale>
        <p:origin x="-1416"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7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1865-17EC-7B44-9960-C72A82A90E94}" type="datetime1">
              <a:t>28/04/2015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D83DFA-8E79-AD4F-9791-9A40AAAB8553}" type="slidenum">
              <a:t>‹#›</a:t>
            </a:fld>
            <a:endParaRPr lang="en-US"/>
          </a:p>
        </p:txBody>
      </p:sp>
    </p:spTree>
    <p:extLst>
      <p:ext uri="{BB962C8B-B14F-4D97-AF65-F5344CB8AC3E}">
        <p14:creationId xmlns:p14="http://schemas.microsoft.com/office/powerpoint/2010/main" val="1865207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2ACF-812F-7049-A561-8AC6605BED56}" type="datetime1">
              <a:t>28/04/2015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DF474-F743-DC41-A332-52C4601B89D5}" type="slidenum">
              <a:t>‹#›</a:t>
            </a:fld>
            <a:endParaRPr lang="en-US"/>
          </a:p>
        </p:txBody>
      </p:sp>
    </p:spTree>
    <p:extLst>
      <p:ext uri="{BB962C8B-B14F-4D97-AF65-F5344CB8AC3E}">
        <p14:creationId xmlns:p14="http://schemas.microsoft.com/office/powerpoint/2010/main" val="2767840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Objectives:  </a:t>
            </a:r>
          </a:p>
          <a:p>
            <a:r>
              <a:rPr lang="en-US" b="0" dirty="0" smtClean="0"/>
              <a:t>Define and discuss the difference between</a:t>
            </a:r>
            <a:r>
              <a:rPr lang="en-US" b="0" baseline="0" dirty="0" smtClean="0"/>
              <a:t> direct, indirect targets and allies.</a:t>
            </a:r>
          </a:p>
          <a:p>
            <a:r>
              <a:rPr lang="en-US" b="0" baseline="0" dirty="0" smtClean="0"/>
              <a:t>Identify direct, indirect targets and allies for your campaign.</a:t>
            </a:r>
          </a:p>
          <a:p>
            <a:endParaRPr lang="en-US" b="0" baseline="0" dirty="0" smtClean="0"/>
          </a:p>
          <a:p>
            <a:r>
              <a:rPr lang="en-US" b="1" dirty="0" smtClean="0"/>
              <a:t>Materials:     </a:t>
            </a:r>
          </a:p>
          <a:p>
            <a:r>
              <a:rPr lang="en-US" b="0" dirty="0" smtClean="0"/>
              <a:t>Diagram of the campaign employer</a:t>
            </a:r>
            <a:r>
              <a:rPr lang="en-US" b="0" baseline="0" dirty="0" smtClean="0"/>
              <a:t> relationships that was completed in the module “Employer Relationships”</a:t>
            </a:r>
          </a:p>
          <a:p>
            <a:r>
              <a:rPr lang="en-US" b="0" baseline="0" dirty="0" smtClean="0"/>
              <a:t>Copies of the “Campaign Summary Form” and the activity slides.</a:t>
            </a:r>
          </a:p>
          <a:p>
            <a:endParaRPr lang="en-US" b="1" dirty="0" smtClean="0"/>
          </a:p>
          <a:p>
            <a:r>
              <a:rPr lang="en-US" b="1" dirty="0" smtClean="0"/>
              <a:t>Notes:</a:t>
            </a:r>
          </a:p>
          <a:p>
            <a:r>
              <a:rPr lang="en-US" b="0" dirty="0" smtClean="0"/>
              <a:t>Make</a:t>
            </a:r>
            <a:r>
              <a:rPr lang="en-US" b="0" baseline="0" dirty="0" smtClean="0"/>
              <a:t> sure that participants have completed the module on “Employer Relationships” and that they have the diagrams they drew during this module.</a:t>
            </a:r>
          </a:p>
          <a:p>
            <a:r>
              <a:rPr lang="en-US" b="0" baseline="0" dirty="0" smtClean="0"/>
              <a:t>There are two activity slides, one for targets and one for allies.</a:t>
            </a:r>
          </a:p>
          <a:p>
            <a:r>
              <a:rPr lang="en-US" b="0" baseline="0" dirty="0" smtClean="0"/>
              <a:t>In addition, there is a third optional activity, in which participants create a brief speech asking a specific ally group for support.  </a:t>
            </a:r>
          </a:p>
        </p:txBody>
      </p:sp>
      <p:sp>
        <p:nvSpPr>
          <p:cNvPr id="4" name="Slide Number Placeholder 3"/>
          <p:cNvSpPr>
            <a:spLocks noGrp="1"/>
          </p:cNvSpPr>
          <p:nvPr>
            <p:ph type="sldNum" sz="quarter" idx="10"/>
          </p:nvPr>
        </p:nvSpPr>
        <p:spPr/>
        <p:txBody>
          <a:bodyPr/>
          <a:lstStyle/>
          <a:p>
            <a:fld id="{478DF474-F743-DC41-A332-52C4601B89D5}" type="slidenum">
              <a:t>1</a:t>
            </a:fld>
            <a:endParaRPr lang="en-US"/>
          </a:p>
        </p:txBody>
      </p:sp>
    </p:spTree>
    <p:extLst>
      <p:ext uri="{BB962C8B-B14F-4D97-AF65-F5344CB8AC3E}">
        <p14:creationId xmlns:p14="http://schemas.microsoft.com/office/powerpoint/2010/main" val="118411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Identify other entities that could be allies or targets, depending on the campaign.</a:t>
            </a:r>
          </a:p>
          <a:p>
            <a:endParaRPr lang="en-US" baseline="0" dirty="0" smtClean="0"/>
          </a:p>
          <a:p>
            <a:r>
              <a:rPr lang="en-US" sz="1200" kern="1200" dirty="0" smtClean="0">
                <a:solidFill>
                  <a:schemeClr val="tx1"/>
                </a:solidFill>
                <a:effectLst/>
                <a:latin typeface="+mn-lt"/>
                <a:ea typeface="+mn-ea"/>
                <a:cs typeface="+mn-cs"/>
              </a:rPr>
              <a:t>For example, the Catholic Church could be an ally, an indirect target or a direct target depending on your campaign and which particular part of the Catholic Church we are discussing.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Catholic Church is</a:t>
            </a:r>
            <a:r>
              <a:rPr lang="en-US" sz="1200" kern="1200" baseline="0" dirty="0" smtClean="0">
                <a:solidFill>
                  <a:schemeClr val="tx1"/>
                </a:solidFill>
                <a:effectLst/>
                <a:latin typeface="+mn-lt"/>
                <a:ea typeface="+mn-ea"/>
                <a:cs typeface="+mn-cs"/>
              </a:rPr>
              <a:t> an entity</a:t>
            </a:r>
            <a:r>
              <a:rPr lang="en-US" sz="1200" kern="1200" dirty="0" smtClean="0">
                <a:solidFill>
                  <a:schemeClr val="tx1"/>
                </a:solidFill>
                <a:effectLst/>
                <a:latin typeface="+mn-lt"/>
                <a:ea typeface="+mn-ea"/>
                <a:cs typeface="+mn-cs"/>
              </a:rPr>
              <a:t> which may become your adversary in the campaign they are a target, either your main direct target</a:t>
            </a:r>
            <a:r>
              <a:rPr lang="en-US" sz="1200" kern="1200" baseline="0" dirty="0" smtClean="0">
                <a:solidFill>
                  <a:schemeClr val="tx1"/>
                </a:solidFill>
                <a:effectLst/>
                <a:latin typeface="+mn-lt"/>
                <a:ea typeface="+mn-ea"/>
                <a:cs typeface="+mn-cs"/>
              </a:rPr>
              <a:t> which</a:t>
            </a:r>
            <a:r>
              <a:rPr lang="en-US" sz="1200" kern="1200" dirty="0" smtClean="0">
                <a:solidFill>
                  <a:schemeClr val="tx1"/>
                </a:solidFill>
                <a:effectLst/>
                <a:latin typeface="+mn-lt"/>
                <a:ea typeface="+mn-ea"/>
                <a:cs typeface="+mn-cs"/>
              </a:rPr>
              <a:t> can grant your campaign demands, or an indirect target.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Catholic Church shares your interests and you would want to share your strategy with them, they are your allies.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port authority is another example of an entity which could be a target or an ally, depending on your campaign.</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10</a:t>
            </a:fld>
            <a:endParaRPr lang="en-US"/>
          </a:p>
        </p:txBody>
      </p:sp>
    </p:spTree>
    <p:extLst>
      <p:ext uri="{BB962C8B-B14F-4D97-AF65-F5344CB8AC3E}">
        <p14:creationId xmlns:p14="http://schemas.microsoft.com/office/powerpoint/2010/main" val="172625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participants for examples of allies who are usual </a:t>
            </a:r>
            <a:r>
              <a:rPr lang="en-GB" dirty="0" smtClean="0"/>
              <a:t>suspects (other unions, union-friendly</a:t>
            </a:r>
            <a:r>
              <a:rPr lang="en-GB" baseline="0" dirty="0" smtClean="0"/>
              <a:t> community groups)</a:t>
            </a:r>
            <a:r>
              <a:rPr lang="en-GB" dirty="0" smtClean="0"/>
              <a:t> </a:t>
            </a:r>
            <a:r>
              <a:rPr lang="en-GB" dirty="0"/>
              <a:t>and </a:t>
            </a:r>
            <a:r>
              <a:rPr lang="en-GB" dirty="0" smtClean="0"/>
              <a:t>examples</a:t>
            </a:r>
            <a:r>
              <a:rPr lang="en-GB" baseline="0" dirty="0" smtClean="0"/>
              <a:t> of </a:t>
            </a:r>
            <a:r>
              <a:rPr lang="en-GB" dirty="0" smtClean="0"/>
              <a:t> some </a:t>
            </a:r>
            <a:r>
              <a:rPr lang="en-GB" dirty="0"/>
              <a:t>strategic allies</a:t>
            </a:r>
            <a:r>
              <a:rPr lang="en-GB" dirty="0" smtClean="0"/>
              <a:t>.</a:t>
            </a:r>
          </a:p>
          <a:p>
            <a:endParaRPr lang="en-GB" dirty="0" smtClean="0"/>
          </a:p>
          <a:p>
            <a:r>
              <a:rPr lang="en-GB" dirty="0" smtClean="0"/>
              <a:t>Find</a:t>
            </a:r>
            <a:r>
              <a:rPr lang="en-GB" baseline="0" dirty="0" smtClean="0"/>
              <a:t> the strategic allies by looking at who can pressure the targets on your diagram of employer relationships.</a:t>
            </a:r>
            <a:endParaRPr lang="en-GB" dirty="0"/>
          </a:p>
          <a:p>
            <a:endParaRPr lang="en-GB" dirty="0" smtClean="0"/>
          </a:p>
          <a:p>
            <a:r>
              <a:rPr lang="en-GB" dirty="0" smtClean="0"/>
              <a:t>In the LAN Peru mechanics campaign example,</a:t>
            </a:r>
            <a:r>
              <a:rPr lang="en-GB" baseline="0" dirty="0" smtClean="0"/>
              <a:t> the company did not expect to have the level of international support for the small mechanics union. Even though the allies were all unions, in this case, they were not the “usual” allies that the company would have expected.</a:t>
            </a:r>
          </a:p>
          <a:p>
            <a:endParaRPr lang="en-GB" baseline="0" dirty="0" smtClean="0"/>
          </a:p>
          <a:p>
            <a:r>
              <a:rPr lang="en-GB" baseline="0" dirty="0" smtClean="0"/>
              <a:t>The reason that we look for “unusual” allies is that this expands our power beyond what the company thinks we have.</a:t>
            </a:r>
            <a:endParaRPr lang="en-GB" dirty="0"/>
          </a:p>
        </p:txBody>
      </p:sp>
      <p:sp>
        <p:nvSpPr>
          <p:cNvPr id="4" name="Slide Number Placeholder 3"/>
          <p:cNvSpPr>
            <a:spLocks noGrp="1"/>
          </p:cNvSpPr>
          <p:nvPr>
            <p:ph type="sldNum" sz="quarter" idx="10"/>
          </p:nvPr>
        </p:nvSpPr>
        <p:spPr/>
        <p:txBody>
          <a:bodyPr/>
          <a:lstStyle/>
          <a:p>
            <a:fld id="{478DF474-F743-DC41-A332-52C4601B89D5}" type="slidenum">
              <a:rPr lang="en-US"/>
              <a:t>11</a:t>
            </a:fld>
            <a:endParaRPr lang="en-US"/>
          </a:p>
        </p:txBody>
      </p:sp>
    </p:spTree>
    <p:extLst>
      <p:ext uri="{BB962C8B-B14F-4D97-AF65-F5344CB8AC3E}">
        <p14:creationId xmlns:p14="http://schemas.microsoft.com/office/powerpoint/2010/main" val="30352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You might want to create a written or verbal survey asking which</a:t>
            </a:r>
            <a:r>
              <a:rPr lang="en-GB" baseline="0" dirty="0" smtClean="0"/>
              <a:t> </a:t>
            </a:r>
            <a:r>
              <a:rPr lang="en-GB" dirty="0" smtClean="0"/>
              <a:t>community</a:t>
            </a:r>
            <a:r>
              <a:rPr lang="en-GB" baseline="0" dirty="0" smtClean="0"/>
              <a:t>, church and political groups workers are active in.</a:t>
            </a:r>
            <a:endParaRPr lang="en-GB" dirty="0"/>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12</a:t>
            </a:fld>
            <a:endParaRPr lang="en-US"/>
          </a:p>
        </p:txBody>
      </p:sp>
    </p:spTree>
    <p:extLst>
      <p:ext uri="{BB962C8B-B14F-4D97-AF65-F5344CB8AC3E}">
        <p14:creationId xmlns:p14="http://schemas.microsoft.com/office/powerpoint/2010/main" val="297986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how</a:t>
            </a:r>
            <a:r>
              <a:rPr lang="en-US" dirty="0" smtClean="0"/>
              <a:t> potential allies are connected to your campaign targets</a:t>
            </a:r>
            <a:r>
              <a:rPr lang="en-US" baseline="0" dirty="0" smtClean="0"/>
              <a:t> and</a:t>
            </a:r>
            <a:r>
              <a:rPr lang="en-US" dirty="0" smtClean="0"/>
              <a:t> issues.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Understand your allies.  Know their priorities and what goals they share with you.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 a relationship with them and be clear about what kind of relationship you are seeking.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Listen and learn about their situation.  Look beyond your own issues, priorities and timeframe.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Allies can help you in many different ways.   You will want to develop deep working relationships with some allies.  With other allies you might only ask for something as simple as a signature. </a:t>
            </a:r>
          </a:p>
        </p:txBody>
      </p:sp>
      <p:sp>
        <p:nvSpPr>
          <p:cNvPr id="4" name="Slide Number Placeholder 3"/>
          <p:cNvSpPr>
            <a:spLocks noGrp="1"/>
          </p:cNvSpPr>
          <p:nvPr>
            <p:ph type="sldNum" sz="quarter" idx="10"/>
          </p:nvPr>
        </p:nvSpPr>
        <p:spPr/>
        <p:txBody>
          <a:bodyPr/>
          <a:lstStyle/>
          <a:p>
            <a:fld id="{478DF474-F743-DC41-A332-52C4601B89D5}" type="slidenum">
              <a:rPr lang="en-US"/>
              <a:t>13</a:t>
            </a:fld>
            <a:endParaRPr lang="en-US"/>
          </a:p>
        </p:txBody>
      </p:sp>
    </p:spTree>
    <p:extLst>
      <p:ext uri="{BB962C8B-B14F-4D97-AF65-F5344CB8AC3E}">
        <p14:creationId xmlns:p14="http://schemas.microsoft.com/office/powerpoint/2010/main" val="63674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Participants</a:t>
            </a:r>
            <a:r>
              <a:rPr lang="en-US" sz="1200" baseline="0" dirty="0" smtClean="0"/>
              <a:t> might want to use other colour markers to distinguish allies from direct and indirect targets on their diagram of employer relationships.</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Fill out the</a:t>
            </a:r>
            <a:r>
              <a:rPr lang="en-US" sz="1200" baseline="0" dirty="0" smtClean="0"/>
              <a:t> “Campaign Strategy Form” section on targets and allies.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t>If participants need to do </a:t>
            </a:r>
            <a:r>
              <a:rPr lang="en-GB" sz="1200" dirty="0" smtClean="0"/>
              <a:t>more research on any of the allies or targets, identify who will do it</a:t>
            </a:r>
            <a:r>
              <a:rPr lang="en-GB" sz="1200" baseline="0" dirty="0" smtClean="0"/>
              <a:t> and when.</a:t>
            </a:r>
            <a:endParaRPr lang="en-GB" sz="1200" dirty="0" smtClean="0"/>
          </a:p>
        </p:txBody>
      </p:sp>
      <p:sp>
        <p:nvSpPr>
          <p:cNvPr id="4" name="Slide Number Placeholder 3"/>
          <p:cNvSpPr>
            <a:spLocks noGrp="1"/>
          </p:cNvSpPr>
          <p:nvPr>
            <p:ph type="sldNum" sz="quarter" idx="10"/>
          </p:nvPr>
        </p:nvSpPr>
        <p:spPr/>
        <p:txBody>
          <a:bodyPr/>
          <a:lstStyle/>
          <a:p>
            <a:fld id="{478DF474-F743-DC41-A332-52C4601B89D5}" type="slidenum">
              <a:t>14</a:t>
            </a:fld>
            <a:endParaRPr lang="en-US"/>
          </a:p>
        </p:txBody>
      </p:sp>
    </p:spTree>
    <p:extLst>
      <p:ext uri="{BB962C8B-B14F-4D97-AF65-F5344CB8AC3E}">
        <p14:creationId xmlns:p14="http://schemas.microsoft.com/office/powerpoint/2010/main" val="186894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Before you begin the exercise, make sure that the allies and the “ask” are clearly identified.</a:t>
            </a:r>
          </a:p>
          <a:p>
            <a:pPr marL="0" indent="0">
              <a:buNone/>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Depending on who you are speaking to – other unions, community allies, customers or service users – you will have different approaches and different asks.</a:t>
            </a:r>
          </a:p>
          <a:p>
            <a:pPr marL="0" indent="0">
              <a:buNone/>
            </a:pPr>
            <a:endParaRPr lang="en-US" sz="1200" dirty="0" smtClean="0"/>
          </a:p>
          <a:p>
            <a:pPr marL="0" indent="0">
              <a:buNone/>
            </a:pPr>
            <a:r>
              <a:rPr lang="en-US" sz="1200" dirty="0" smtClean="0"/>
              <a:t>By</a:t>
            </a:r>
            <a:r>
              <a:rPr lang="en-US" sz="1200" baseline="0" dirty="0" smtClean="0"/>
              <a:t> answering the questions in this outline, participants will be able to create a short speech asking for support.</a:t>
            </a:r>
          </a:p>
          <a:p>
            <a:pPr marL="0" indent="0">
              <a:buNone/>
            </a:pPr>
            <a:endParaRPr lang="en-US" sz="1200" baseline="0" dirty="0" smtClean="0"/>
          </a:p>
          <a:p>
            <a:pPr marL="0" indent="0">
              <a:buNone/>
            </a:pPr>
            <a:r>
              <a:rPr lang="en-US" sz="1200" baseline="0" dirty="0" smtClean="0"/>
              <a:t>If there is time, you might want to have each campaign share their short speech and give each other feedback.</a:t>
            </a:r>
            <a:endParaRPr lang="en-US" sz="1200" dirty="0" smtClean="0"/>
          </a:p>
        </p:txBody>
      </p:sp>
      <p:sp>
        <p:nvSpPr>
          <p:cNvPr id="4" name="Slide Number Placeholder 3"/>
          <p:cNvSpPr>
            <a:spLocks noGrp="1"/>
          </p:cNvSpPr>
          <p:nvPr>
            <p:ph type="sldNum" sz="quarter" idx="10"/>
          </p:nvPr>
        </p:nvSpPr>
        <p:spPr/>
        <p:txBody>
          <a:bodyPr/>
          <a:lstStyle/>
          <a:p>
            <a:fld id="{478DF474-F743-DC41-A332-52C4601B89D5}" type="slidenum">
              <a:rPr lang="en-US"/>
              <a:t>15</a:t>
            </a:fld>
            <a:endParaRPr lang="en-US"/>
          </a:p>
        </p:txBody>
      </p:sp>
    </p:spTree>
    <p:extLst>
      <p:ext uri="{BB962C8B-B14F-4D97-AF65-F5344CB8AC3E}">
        <p14:creationId xmlns:p14="http://schemas.microsoft.com/office/powerpoint/2010/main" val="277722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Before you begin the exercise, make sure that the allies and the “ask” are clearly identified.</a:t>
            </a:r>
          </a:p>
          <a:p>
            <a:pPr marL="0" indent="0">
              <a:buNone/>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Depending on who you are speaking to – other unions, community allies, customers or service users – you will have different approaches and different asks.</a:t>
            </a:r>
          </a:p>
          <a:p>
            <a:pPr marL="0" indent="0">
              <a:buNone/>
            </a:pPr>
            <a:endParaRPr lang="en-US" sz="1200" dirty="0" smtClean="0"/>
          </a:p>
          <a:p>
            <a:pPr marL="0" indent="0">
              <a:buNone/>
            </a:pPr>
            <a:r>
              <a:rPr lang="en-US" sz="1200" dirty="0" smtClean="0"/>
              <a:t>By</a:t>
            </a:r>
            <a:r>
              <a:rPr lang="en-US" sz="1200" baseline="0" dirty="0" smtClean="0"/>
              <a:t> answering the questions in this outline, participants will be able to create a short speech asking for support.</a:t>
            </a:r>
          </a:p>
          <a:p>
            <a:pPr marL="0" indent="0">
              <a:buNone/>
            </a:pPr>
            <a:endParaRPr lang="en-US" sz="1200" baseline="0" dirty="0" smtClean="0"/>
          </a:p>
          <a:p>
            <a:pPr marL="0" indent="0">
              <a:buNone/>
            </a:pPr>
            <a:r>
              <a:rPr lang="en-US" sz="1200" baseline="0" dirty="0" smtClean="0"/>
              <a:t>If there is time, you might want to have each campaign share their short speech and give each other feedback.</a:t>
            </a:r>
            <a:endParaRPr lang="en-US" sz="1200" dirty="0" smtClean="0"/>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16</a:t>
            </a:fld>
            <a:endParaRPr lang="en-US"/>
          </a:p>
        </p:txBody>
      </p:sp>
    </p:spTree>
    <p:extLst>
      <p:ext uri="{BB962C8B-B14F-4D97-AF65-F5344CB8AC3E}">
        <p14:creationId xmlns:p14="http://schemas.microsoft.com/office/powerpoint/2010/main" val="423565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direct target might be the chief of police, or the chair of the local council, or the CEO of a company.</a:t>
            </a:r>
          </a:p>
          <a:p>
            <a:endParaRPr lang="en-GB" baseline="0" dirty="0" smtClean="0"/>
          </a:p>
          <a:p>
            <a:r>
              <a:rPr lang="en-GB" baseline="0" dirty="0" smtClean="0"/>
              <a:t>An indirect target might be a freight customer of a major shipping company with the direct target being the shipping company.</a:t>
            </a:r>
            <a:endParaRPr lang="en-GB" dirty="0"/>
          </a:p>
        </p:txBody>
      </p:sp>
      <p:sp>
        <p:nvSpPr>
          <p:cNvPr id="4" name="Slide Number Placeholder 3"/>
          <p:cNvSpPr>
            <a:spLocks noGrp="1"/>
          </p:cNvSpPr>
          <p:nvPr>
            <p:ph type="sldNum" sz="quarter" idx="10"/>
          </p:nvPr>
        </p:nvSpPr>
        <p:spPr/>
        <p:txBody>
          <a:bodyPr/>
          <a:lstStyle/>
          <a:p>
            <a:fld id="{478DF474-F743-DC41-A332-52C4601B89D5}" type="slidenum">
              <a:rPr lang="en-US"/>
              <a:t>2</a:t>
            </a:fld>
            <a:endParaRPr lang="en-US"/>
          </a:p>
        </p:txBody>
      </p:sp>
    </p:spTree>
    <p:extLst>
      <p:ext uri="{BB962C8B-B14F-4D97-AF65-F5344CB8AC3E}">
        <p14:creationId xmlns:p14="http://schemas.microsoft.com/office/powerpoint/2010/main" val="273181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participants to identify the direct and indirect targets in this diagram. The indirect targets are in blue.   The direct target is the employer or decision maker.</a:t>
            </a:r>
          </a:p>
          <a:p>
            <a:endParaRPr lang="en-GB" baseline="0" dirty="0" smtClean="0"/>
          </a:p>
          <a:p>
            <a:r>
              <a:rPr lang="en-GB" baseline="0" dirty="0" smtClean="0"/>
              <a:t>The workers/unions are not a target, they will be putting pressure on the indirect targets and the direct target.</a:t>
            </a:r>
          </a:p>
          <a:p>
            <a:endParaRPr lang="en-GB" baseline="0" dirty="0" smtClean="0"/>
          </a:p>
          <a:p>
            <a:r>
              <a:rPr lang="en-GB" baseline="0" dirty="0" smtClean="0"/>
              <a:t>This diagram will be familiar, it is from the PowerPoint module about employer relationships.</a:t>
            </a:r>
          </a:p>
        </p:txBody>
      </p:sp>
      <p:sp>
        <p:nvSpPr>
          <p:cNvPr id="4" name="Slide Number Placeholder 3"/>
          <p:cNvSpPr>
            <a:spLocks noGrp="1"/>
          </p:cNvSpPr>
          <p:nvPr>
            <p:ph type="sldNum" sz="quarter" idx="10"/>
          </p:nvPr>
        </p:nvSpPr>
        <p:spPr/>
        <p:txBody>
          <a:bodyPr/>
          <a:lstStyle/>
          <a:p>
            <a:fld id="{478DF474-F743-DC41-A332-52C4601B89D5}" type="slidenum">
              <a:t>3</a:t>
            </a:fld>
            <a:endParaRPr lang="en-US"/>
          </a:p>
        </p:txBody>
      </p:sp>
    </p:spTree>
    <p:extLst>
      <p:ext uri="{BB962C8B-B14F-4D97-AF65-F5344CB8AC3E}">
        <p14:creationId xmlns:p14="http://schemas.microsoft.com/office/powerpoint/2010/main" val="35278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list of the main indirect targets and allies in the LAN Peru mechanics contract campaign.</a:t>
            </a:r>
          </a:p>
          <a:p>
            <a:endParaRPr lang="en-US" baseline="0" dirty="0" smtClean="0"/>
          </a:p>
          <a:p>
            <a:r>
              <a:rPr lang="en-US" baseline="0" dirty="0" smtClean="0"/>
              <a:t>You will be able to locate the targets and allies by going to the diagram of employer relationships.</a:t>
            </a:r>
          </a:p>
          <a:p>
            <a:endParaRPr lang="en-US" baseline="0" dirty="0" smtClean="0"/>
          </a:p>
          <a:p>
            <a:r>
              <a:rPr lang="en-US" baseline="0" dirty="0" smtClean="0"/>
              <a:t>The key relationships are the targets in your campaign.</a:t>
            </a:r>
            <a:endParaRPr lang="en-US" dirty="0"/>
          </a:p>
        </p:txBody>
      </p:sp>
      <p:sp>
        <p:nvSpPr>
          <p:cNvPr id="4" name="Slide Number Placeholder 3"/>
          <p:cNvSpPr>
            <a:spLocks noGrp="1"/>
          </p:cNvSpPr>
          <p:nvPr>
            <p:ph type="sldNum" sz="quarter" idx="10"/>
          </p:nvPr>
        </p:nvSpPr>
        <p:spPr/>
        <p:txBody>
          <a:bodyPr/>
          <a:lstStyle/>
          <a:p>
            <a:fld id="{478DF474-F743-DC41-A332-52C4601B89D5}" type="slidenum">
              <a:t>4</a:t>
            </a:fld>
            <a:endParaRPr lang="en-US"/>
          </a:p>
        </p:txBody>
      </p:sp>
    </p:spTree>
    <p:extLst>
      <p:ext uri="{BB962C8B-B14F-4D97-AF65-F5344CB8AC3E}">
        <p14:creationId xmlns:p14="http://schemas.microsoft.com/office/powerpoint/2010/main" val="25224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dirty="0" smtClean="0"/>
              <a:t>Ask</a:t>
            </a:r>
            <a:r>
              <a:rPr lang="en-GB" baseline="0" dirty="0" smtClean="0"/>
              <a:t> participants to identify the direct and indirect targets in this diagram of the employer relationships of LAN Peru.</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entities whose circles are filled in with colour in</a:t>
            </a:r>
            <a:r>
              <a:rPr lang="en-GB" baseline="0" dirty="0" smtClean="0"/>
              <a:t> </a:t>
            </a:r>
            <a:r>
              <a:rPr lang="en-GB" dirty="0" smtClean="0"/>
              <a:t>the diagram are </a:t>
            </a:r>
            <a:r>
              <a:rPr lang="ja-JP" altLang="en-GB" dirty="0" smtClean="0">
                <a:latin typeface="Arial"/>
              </a:rPr>
              <a:t>“</a:t>
            </a:r>
            <a:r>
              <a:rPr lang="en-GB" dirty="0" smtClean="0"/>
              <a:t>targets</a:t>
            </a:r>
            <a:r>
              <a:rPr lang="ja-JP" altLang="en-GB" dirty="0" smtClean="0">
                <a:latin typeface="Arial"/>
              </a:rPr>
              <a:t>”</a:t>
            </a:r>
            <a:r>
              <a:rPr lang="en-GB" dirty="0" smtClean="0"/>
              <a:t>.  The CEO of LAN and TAM Airlines is the direct target.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entities in red are </a:t>
            </a:r>
            <a:r>
              <a:rPr lang="ja-JP" altLang="en-GB" dirty="0" smtClean="0">
                <a:latin typeface="Arial"/>
              </a:rPr>
              <a:t>“</a:t>
            </a:r>
            <a:r>
              <a:rPr lang="en-GB" dirty="0" smtClean="0"/>
              <a:t>allies</a:t>
            </a:r>
            <a:r>
              <a:rPr lang="ja-JP" altLang="en-GB" dirty="0" smtClean="0">
                <a:latin typeface="Arial"/>
              </a:rPr>
              <a:t>”</a:t>
            </a:r>
            <a:r>
              <a:rPr lang="en-GB" dirty="0" smtClean="0"/>
              <a:t>, which we will be discussing more in a few minutes.</a:t>
            </a:r>
          </a:p>
          <a:p>
            <a:endParaRPr lang="en-GB" baseline="0" dirty="0" smtClean="0"/>
          </a:p>
          <a:p>
            <a:r>
              <a:rPr lang="en-US" dirty="0" smtClean="0"/>
              <a:t>You might want to remind participants that the union’s direct</a:t>
            </a:r>
            <a:r>
              <a:rPr lang="en-US" baseline="0" dirty="0" smtClean="0"/>
              <a:t> target was the CEO of LAN and TAM airlines, even though they worked for LAN Peru.</a:t>
            </a:r>
          </a:p>
        </p:txBody>
      </p:sp>
      <p:sp>
        <p:nvSpPr>
          <p:cNvPr id="4" name="Slide Number Placeholder 3"/>
          <p:cNvSpPr>
            <a:spLocks noGrp="1"/>
          </p:cNvSpPr>
          <p:nvPr>
            <p:ph type="sldNum" sz="quarter" idx="10"/>
          </p:nvPr>
        </p:nvSpPr>
        <p:spPr/>
        <p:txBody>
          <a:bodyPr/>
          <a:lstStyle/>
          <a:p>
            <a:fld id="{478DF474-F743-DC41-A332-52C4601B89D5}" type="slidenum">
              <a:t>5</a:t>
            </a:fld>
            <a:endParaRPr lang="en-US"/>
          </a:p>
        </p:txBody>
      </p:sp>
    </p:spTree>
    <p:extLst>
      <p:ext uri="{BB962C8B-B14F-4D97-AF65-F5344CB8AC3E}">
        <p14:creationId xmlns:p14="http://schemas.microsoft.com/office/powerpoint/2010/main" val="104890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participants will be working with the diagrams that they already in the earlier PowerPoint module on employer relationships.</a:t>
            </a:r>
          </a:p>
          <a:p>
            <a:endParaRPr lang="en-US" baseline="0" dirty="0" smtClean="0"/>
          </a:p>
          <a:p>
            <a:r>
              <a:rPr lang="en-US" baseline="0" dirty="0" smtClean="0"/>
              <a:t>You will be asking them to prioritize the 1-3 most important indirect targets.  If they have too many indirect targets, they will not be able to bring sufficient resources to any particular indirect target to make an impact on the employer or decision maker.</a:t>
            </a:r>
          </a:p>
          <a:p>
            <a:endParaRPr lang="en-US" dirty="0"/>
          </a:p>
        </p:txBody>
      </p:sp>
      <p:sp>
        <p:nvSpPr>
          <p:cNvPr id="4" name="Slide Number Placeholder 3"/>
          <p:cNvSpPr>
            <a:spLocks noGrp="1"/>
          </p:cNvSpPr>
          <p:nvPr>
            <p:ph type="sldNum" sz="quarter" idx="10"/>
          </p:nvPr>
        </p:nvSpPr>
        <p:spPr/>
        <p:txBody>
          <a:bodyPr/>
          <a:lstStyle/>
          <a:p>
            <a:fld id="{478DF474-F743-DC41-A332-52C4601B89D5}" type="slidenum">
              <a:t>6</a:t>
            </a:fld>
            <a:endParaRPr lang="en-US"/>
          </a:p>
        </p:txBody>
      </p:sp>
    </p:spTree>
    <p:extLst>
      <p:ext uri="{BB962C8B-B14F-4D97-AF65-F5344CB8AC3E}">
        <p14:creationId xmlns:p14="http://schemas.microsoft.com/office/powerpoint/2010/main" val="41184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between an ally and a target is that with an ally you share some interest in the campaign and they have some ability to influence</a:t>
            </a:r>
            <a:r>
              <a:rPr lang="en-GB" baseline="0" dirty="0" smtClean="0"/>
              <a:t> a target to grant your demands.</a:t>
            </a:r>
          </a:p>
          <a:p>
            <a:endParaRPr lang="en-GB" baseline="0" dirty="0" smtClean="0"/>
          </a:p>
          <a:p>
            <a:r>
              <a:rPr lang="en-GB" baseline="0" dirty="0" smtClean="0"/>
              <a:t>You may eventually want a long term positive relationship with them.  </a:t>
            </a:r>
          </a:p>
          <a:p>
            <a:endParaRPr lang="en-GB" baseline="0" dirty="0" smtClean="0"/>
          </a:p>
          <a:p>
            <a:r>
              <a:rPr lang="en-GB" baseline="0" dirty="0" smtClean="0"/>
              <a:t>You may want to share information about one or more of your campaign strategies with them.</a:t>
            </a:r>
          </a:p>
        </p:txBody>
      </p:sp>
      <p:sp>
        <p:nvSpPr>
          <p:cNvPr id="4" name="Slide Number Placeholder 3"/>
          <p:cNvSpPr>
            <a:spLocks noGrp="1"/>
          </p:cNvSpPr>
          <p:nvPr>
            <p:ph type="sldNum" sz="quarter" idx="10"/>
          </p:nvPr>
        </p:nvSpPr>
        <p:spPr/>
        <p:txBody>
          <a:bodyPr/>
          <a:lstStyle/>
          <a:p>
            <a:fld id="{478DF474-F743-DC41-A332-52C4601B89D5}" type="slidenum">
              <a:t>7</a:t>
            </a:fld>
            <a:endParaRPr lang="en-US"/>
          </a:p>
        </p:txBody>
      </p:sp>
    </p:spTree>
    <p:extLst>
      <p:ext uri="{BB962C8B-B14F-4D97-AF65-F5344CB8AC3E}">
        <p14:creationId xmlns:p14="http://schemas.microsoft.com/office/powerpoint/2010/main" val="35921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dirty="0" smtClean="0"/>
              <a:t>Ask</a:t>
            </a:r>
            <a:r>
              <a:rPr lang="en-GB" baseline="0" dirty="0" smtClean="0"/>
              <a:t> participants to identify the allies in this diagram of the employer relationships of LAN Peru if they have not already done so.</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entities in red are </a:t>
            </a:r>
            <a:r>
              <a:rPr lang="ja-JP" altLang="en-GB" dirty="0" smtClean="0">
                <a:latin typeface="Arial"/>
              </a:rPr>
              <a:t>“</a:t>
            </a:r>
            <a:r>
              <a:rPr lang="en-GB" dirty="0" smtClean="0"/>
              <a:t>allies”.  These</a:t>
            </a:r>
            <a:r>
              <a:rPr lang="en-GB" baseline="0" dirty="0" smtClean="0"/>
              <a:t> are all entities with which you would want to share campaign strategy and have a long-term positive relationship.</a:t>
            </a:r>
          </a:p>
        </p:txBody>
      </p:sp>
      <p:sp>
        <p:nvSpPr>
          <p:cNvPr id="4" name="Slide Number Placeholder 3"/>
          <p:cNvSpPr>
            <a:spLocks noGrp="1"/>
          </p:cNvSpPr>
          <p:nvPr>
            <p:ph type="sldNum" sz="quarter" idx="10"/>
          </p:nvPr>
        </p:nvSpPr>
        <p:spPr/>
        <p:txBody>
          <a:bodyPr/>
          <a:lstStyle/>
          <a:p>
            <a:fld id="{478DF474-F743-DC41-A332-52C4601B89D5}" type="slidenum">
              <a:rPr lang="en-US"/>
              <a:t>8</a:t>
            </a:fld>
            <a:endParaRPr lang="en-US"/>
          </a:p>
        </p:txBody>
      </p:sp>
    </p:spTree>
    <p:extLst>
      <p:ext uri="{BB962C8B-B14F-4D97-AF65-F5344CB8AC3E}">
        <p14:creationId xmlns:p14="http://schemas.microsoft.com/office/powerpoint/2010/main" val="164823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a:t>
            </a:r>
            <a:r>
              <a:rPr lang="en-GB" baseline="0" dirty="0" smtClean="0"/>
              <a:t> and discuss the difference between allies and indirect targets.</a:t>
            </a:r>
          </a:p>
          <a:p>
            <a:endParaRPr lang="en-GB" baseline="0" dirty="0" smtClean="0"/>
          </a:p>
          <a:p>
            <a:r>
              <a:rPr lang="en-GB" baseline="0" dirty="0" smtClean="0"/>
              <a:t>Ask participants why it is important to know the difference.</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One reason it is important to know the difference between allies and targets is that you do not want to, in the same moment, treat an ally as a target or vice versa.  Always be prepared for the reality that an ally might turn into a target in the future and vice versa.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rPr lang="en-US"/>
              <a:t>9</a:t>
            </a:fld>
            <a:endParaRPr lang="en-US"/>
          </a:p>
        </p:txBody>
      </p:sp>
    </p:spTree>
    <p:extLst>
      <p:ext uri="{BB962C8B-B14F-4D97-AF65-F5344CB8AC3E}">
        <p14:creationId xmlns:p14="http://schemas.microsoft.com/office/powerpoint/2010/main" val="64872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8448D4D-4D61-9245-9AB2-C9F8E1B4CF89}"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60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8F0BE0-43E6-5244-A00A-59027296AD71}"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548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47CD6-4EC3-D54D-A3A3-C297DBEE92D8}"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76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C9FE5F-2259-DA4D-AEF0-5A19AFBA7E94}"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510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C0D45B-FDE8-0243-A67A-9EFC82B06259}" type="datetime1">
              <a:t>28/04/2015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314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647136A-1AE1-7543-9CB4-34C89008BC2F}"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2639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FC7D57-BB9B-A443-8F87-28ACD9A4EBF7}" type="datetime1">
              <a:t>28/04/2015</a:t>
            </a:fld>
            <a:endParaRPr lang="en-US"/>
          </a:p>
        </p:txBody>
      </p:sp>
      <p:sp>
        <p:nvSpPr>
          <p:cNvPr id="8" name="Footer Placeholder 7"/>
          <p:cNvSpPr>
            <a:spLocks noGrp="1"/>
          </p:cNvSpPr>
          <p:nvPr>
            <p:ph type="ftr" sz="quarter" idx="11"/>
          </p:nvPr>
        </p:nvSpPr>
        <p:spPr/>
        <p:txBody>
          <a:bodyPr/>
          <a:lstStyle/>
          <a:p>
            <a:r>
              <a:rPr lang="en-US"/>
              <a:t>ITF: DEVELOPING STRATEGIC CAMPAIGNS</a:t>
            </a:r>
          </a:p>
        </p:txBody>
      </p:sp>
      <p:sp>
        <p:nvSpPr>
          <p:cNvPr id="9" name="Slide Number Placeholder 8"/>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992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FC1FF9A-5FCF-C949-9706-B8CD9CAF273E}" type="datetime1">
              <a:t>28/04/2015</a:t>
            </a:fld>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4005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1D61-EDA9-0D41-9879-FC765D0BDC26}" type="datetime1">
              <a:t>28/04/2015</a:t>
            </a:fld>
            <a:endParaRPr lang="en-US"/>
          </a:p>
        </p:txBody>
      </p:sp>
      <p:sp>
        <p:nvSpPr>
          <p:cNvPr id="3" name="Footer Placeholder 2"/>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6785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F15510-BD69-3B42-954E-FF0D93714415}"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3247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CEB1422-2467-0A40-9B98-B0A2F3AB401B}" type="datetime1">
              <a:t>28/04/2015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82749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A3CF-822E-5144-9AA3-3B35E87EDEFD}" type="datetime1">
              <a:t>28/04/2015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ITF: DEVELOPING STRATEGIC CAMPAIGNS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726D-A8DA-1943-A225-BB9823A7FDC5}" type="slidenum">
              <a:t>‹#›</a:t>
            </a:fld>
            <a:endParaRPr lang="en-US"/>
          </a:p>
        </p:txBody>
      </p:sp>
    </p:spTree>
    <p:extLst>
      <p:ext uri="{BB962C8B-B14F-4D97-AF65-F5344CB8AC3E}">
        <p14:creationId xmlns:p14="http://schemas.microsoft.com/office/powerpoint/2010/main" val="145789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les_yellow.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2937" y="-1029235"/>
            <a:ext cx="8703880" cy="8718508"/>
          </a:xfrm>
          <a:prstGeom prst="rect">
            <a:avLst/>
          </a:prstGeom>
        </p:spPr>
      </p:pic>
      <p:sp>
        <p:nvSpPr>
          <p:cNvPr id="5" name="Rectangle 4"/>
          <p:cNvSpPr/>
          <p:nvPr/>
        </p:nvSpPr>
        <p:spPr>
          <a:xfrm rot="20188237">
            <a:off x="3010268" y="3572763"/>
            <a:ext cx="3935969" cy="1322413"/>
          </a:xfrm>
          <a:prstGeom prst="rect">
            <a:avLst/>
          </a:prstGeom>
        </p:spPr>
        <p:txBody>
          <a:bodyPr wrap="square">
            <a:spAutoFit/>
          </a:bodyPr>
          <a:lstStyle/>
          <a:p>
            <a:pPr>
              <a:lnSpc>
                <a:spcPct val="90000"/>
              </a:lnSpc>
            </a:pPr>
            <a:r>
              <a:rPr lang="en-US" sz="4400" b="1" dirty="0" smtClean="0">
                <a:solidFill>
                  <a:schemeClr val="bg1"/>
                </a:solidFill>
              </a:rPr>
              <a:t>TARGETS </a:t>
            </a:r>
            <a:br>
              <a:rPr lang="en-US" sz="4400" b="1" dirty="0" smtClean="0">
                <a:solidFill>
                  <a:schemeClr val="bg1"/>
                </a:solidFill>
              </a:rPr>
            </a:br>
            <a:r>
              <a:rPr lang="en-US" sz="4400" b="1" dirty="0" smtClean="0">
                <a:solidFill>
                  <a:schemeClr val="bg1"/>
                </a:solidFill>
              </a:rPr>
              <a:t>AND ALLIES</a:t>
            </a:r>
            <a:endParaRPr lang="en-US" sz="4400" b="1">
              <a:solidFill>
                <a:schemeClr val="bg1"/>
              </a:solidFill>
            </a:endParaRPr>
          </a:p>
        </p:txBody>
      </p:sp>
      <p:sp>
        <p:nvSpPr>
          <p:cNvPr id="6" name="Rectangle 5"/>
          <p:cNvSpPr/>
          <p:nvPr/>
        </p:nvSpPr>
        <p:spPr>
          <a:xfrm>
            <a:off x="209522" y="285790"/>
            <a:ext cx="3255380" cy="584776"/>
          </a:xfrm>
          <a:prstGeom prst="rect">
            <a:avLst/>
          </a:prstGeom>
        </p:spPr>
        <p:txBody>
          <a:bodyPr wrap="square">
            <a:spAutoFit/>
          </a:bodyPr>
          <a:lstStyle/>
          <a:p>
            <a:r>
              <a:rPr lang="en-US" sz="1600" b="1" dirty="0">
                <a:cs typeface="Calibri"/>
              </a:rPr>
              <a:t>ITF: Developing strategic campaigns </a:t>
            </a:r>
            <a:r>
              <a:rPr lang="en-US" sz="1600" dirty="0" smtClean="0">
                <a:latin typeface="Calibri"/>
                <a:cs typeface="Calibri"/>
              </a:rPr>
              <a:t>Module Six</a:t>
            </a:r>
            <a:endParaRPr lang="en-US" sz="1600" dirty="0">
              <a:latin typeface="Calibri"/>
              <a:cs typeface="Calibri"/>
            </a:endParaRPr>
          </a:p>
        </p:txBody>
      </p:sp>
      <p:pic>
        <p:nvPicPr>
          <p:cNvPr id="7" name="Picture 6" descr="ITF_Logo_CMYK_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75" y="5886647"/>
            <a:ext cx="689536" cy="689536"/>
          </a:xfrm>
          <a:prstGeom prst="rect">
            <a:avLst/>
          </a:prstGeom>
        </p:spPr>
      </p:pic>
    </p:spTree>
    <p:extLst>
      <p:ext uri="{BB962C8B-B14F-4D97-AF65-F5344CB8AC3E}">
        <p14:creationId xmlns:p14="http://schemas.microsoft.com/office/powerpoint/2010/main" val="24267286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E6A93C"/>
                </a:solidFill>
              </a:rPr>
              <a:t>Targets and allies can look similar</a:t>
            </a:r>
            <a:endParaRPr lang="en-US" sz="3800">
              <a:solidFill>
                <a:srgbClr val="E6A93C"/>
              </a:solidFill>
            </a:endParaRPr>
          </a:p>
        </p:txBody>
      </p:sp>
      <p:sp>
        <p:nvSpPr>
          <p:cNvPr id="3" name="Content Placeholder 2"/>
          <p:cNvSpPr>
            <a:spLocks noGrp="1"/>
          </p:cNvSpPr>
          <p:nvPr>
            <p:ph idx="1"/>
          </p:nvPr>
        </p:nvSpPr>
        <p:spPr/>
        <p:txBody>
          <a:bodyPr>
            <a:normAutofit/>
          </a:bodyPr>
          <a:lstStyle/>
          <a:p>
            <a:pPr marL="0" lvl="1" indent="0">
              <a:buNone/>
            </a:pPr>
            <a:r>
              <a:rPr lang="en-US" b="1" dirty="0">
                <a:solidFill>
                  <a:srgbClr val="E6A93C"/>
                </a:solidFill>
              </a:rPr>
              <a:t>Target</a:t>
            </a:r>
            <a:r>
              <a:rPr lang="en-US" dirty="0">
                <a:solidFill>
                  <a:srgbClr val="E6A93C"/>
                </a:solidFill>
              </a:rPr>
              <a:t>: </a:t>
            </a:r>
            <a:r>
              <a:rPr lang="en-US" dirty="0"/>
              <a:t>might become your adversary</a:t>
            </a:r>
          </a:p>
          <a:p>
            <a:pPr marL="0" lvl="1" indent="0">
              <a:buNone/>
            </a:pPr>
            <a:endParaRPr lang="en-US" dirty="0"/>
          </a:p>
          <a:p>
            <a:pPr marL="0" lvl="1" indent="0">
              <a:buNone/>
            </a:pPr>
            <a:r>
              <a:rPr lang="en-US" b="1" dirty="0">
                <a:solidFill>
                  <a:srgbClr val="E6A93C"/>
                </a:solidFill>
              </a:rPr>
              <a:t>Ally</a:t>
            </a:r>
            <a:r>
              <a:rPr lang="en-US" dirty="0">
                <a:solidFill>
                  <a:srgbClr val="E6A93C"/>
                </a:solidFill>
              </a:rPr>
              <a:t>: </a:t>
            </a:r>
            <a:r>
              <a:rPr lang="en-US" dirty="0"/>
              <a:t>may want a positive relationship and share strategy</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10</a:t>
            </a:fld>
            <a:endParaRPr lang="en-US"/>
          </a:p>
        </p:txBody>
      </p:sp>
    </p:spTree>
    <p:extLst>
      <p:ext uri="{BB962C8B-B14F-4D97-AF65-F5344CB8AC3E}">
        <p14:creationId xmlns:p14="http://schemas.microsoft.com/office/powerpoint/2010/main" val="207159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40000"/>
            </a:pPr>
            <a:r>
              <a:rPr lang="en-GB" sz="2800" dirty="0"/>
              <a:t>Your opponent will expect support from the </a:t>
            </a:r>
            <a:br>
              <a:rPr lang="en-GB" sz="2800" dirty="0"/>
            </a:br>
            <a:r>
              <a:rPr lang="ja-JP" altLang="en-GB" sz="2800" dirty="0"/>
              <a:t>“</a:t>
            </a:r>
            <a:r>
              <a:rPr lang="en-GB" sz="2800" dirty="0"/>
              <a:t>usual</a:t>
            </a:r>
            <a:r>
              <a:rPr lang="ja-JP" altLang="en-GB" sz="2800" dirty="0"/>
              <a:t>”</a:t>
            </a:r>
            <a:r>
              <a:rPr lang="en-GB" altLang="ja-JP" sz="2800" dirty="0"/>
              <a:t> allies</a:t>
            </a:r>
            <a:endParaRPr lang="en-GB" sz="2800" dirty="0"/>
          </a:p>
          <a:p>
            <a:pPr>
              <a:buSzPct val="140000"/>
            </a:pPr>
            <a:r>
              <a:rPr lang="en-GB" sz="2800" dirty="0"/>
              <a:t>Look for </a:t>
            </a:r>
            <a:r>
              <a:rPr lang="en-GB" altLang="ja-JP" sz="2800" dirty="0"/>
              <a:t>un</a:t>
            </a:r>
            <a:r>
              <a:rPr lang="en-GB" sz="2800" dirty="0"/>
              <a:t>usual strategic allies</a:t>
            </a:r>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11</a:t>
            </a:fld>
            <a:endParaRPr lang="en-US"/>
          </a:p>
        </p:txBody>
      </p:sp>
      <p:sp>
        <p:nvSpPr>
          <p:cNvPr id="7" name="Title 1"/>
          <p:cNvSpPr txBox="1">
            <a:spLocks/>
          </p:cNvSpPr>
          <p:nvPr/>
        </p:nvSpPr>
        <p:spPr>
          <a:xfrm>
            <a:off x="457200" y="3914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smtClean="0">
                <a:solidFill>
                  <a:srgbClr val="E6A93C"/>
                </a:solidFill>
              </a:rPr>
              <a:t>Strategic allies</a:t>
            </a:r>
            <a:endParaRPr lang="en-US" sz="3800">
              <a:solidFill>
                <a:srgbClr val="E6A93C"/>
              </a:solidFill>
            </a:endParaRPr>
          </a:p>
        </p:txBody>
      </p:sp>
    </p:spTree>
    <p:extLst>
      <p:ext uri="{BB962C8B-B14F-4D97-AF65-F5344CB8AC3E}">
        <p14:creationId xmlns:p14="http://schemas.microsoft.com/office/powerpoint/2010/main" val="118688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12</a:t>
            </a:fld>
            <a:endParaRPr lang="en-US"/>
          </a:p>
        </p:txBody>
      </p:sp>
      <p:sp>
        <p:nvSpPr>
          <p:cNvPr id="6" name="Content Placeholder 2"/>
          <p:cNvSpPr>
            <a:spLocks noGrp="1"/>
          </p:cNvSpPr>
          <p:nvPr>
            <p:ph idx="1"/>
          </p:nvPr>
        </p:nvSpPr>
        <p:spPr>
          <a:xfrm>
            <a:off x="457200" y="1600200"/>
            <a:ext cx="8229600" cy="4525963"/>
          </a:xfrm>
        </p:spPr>
        <p:txBody>
          <a:bodyPr>
            <a:normAutofit/>
          </a:bodyPr>
          <a:lstStyle/>
          <a:p>
            <a:pPr>
              <a:spcAft>
                <a:spcPts val="600"/>
              </a:spcAft>
              <a:buSzPct val="100000"/>
            </a:pPr>
            <a:r>
              <a:rPr lang="en-GB" sz="2800" dirty="0"/>
              <a:t>Are workers already members of ally groups?</a:t>
            </a:r>
            <a:endParaRPr lang="en-GB" sz="1400" dirty="0"/>
          </a:p>
          <a:p>
            <a:pPr>
              <a:spcAft>
                <a:spcPts val="600"/>
              </a:spcAft>
              <a:buSzPct val="100000"/>
            </a:pPr>
            <a:r>
              <a:rPr lang="en-GB" sz="2800" dirty="0"/>
              <a:t>Do workers know who might be good allies? </a:t>
            </a:r>
          </a:p>
        </p:txBody>
      </p:sp>
      <p:sp>
        <p:nvSpPr>
          <p:cNvPr id="7" name="Title 1"/>
          <p:cNvSpPr txBox="1">
            <a:spLocks/>
          </p:cNvSpPr>
          <p:nvPr/>
        </p:nvSpPr>
        <p:spPr>
          <a:xfrm>
            <a:off x="457200" y="3914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smtClean="0">
                <a:solidFill>
                  <a:srgbClr val="E6A93C"/>
                </a:solidFill>
              </a:rPr>
              <a:t>Survey workers</a:t>
            </a:r>
            <a:endParaRPr lang="en-US" sz="3800">
              <a:solidFill>
                <a:srgbClr val="E6A93C"/>
              </a:solidFill>
            </a:endParaRPr>
          </a:p>
        </p:txBody>
      </p:sp>
    </p:spTree>
    <p:extLst>
      <p:ext uri="{BB962C8B-B14F-4D97-AF65-F5344CB8AC3E}">
        <p14:creationId xmlns:p14="http://schemas.microsoft.com/office/powerpoint/2010/main" val="323228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13</a:t>
            </a:fld>
            <a:endParaRPr lang="en-US"/>
          </a:p>
        </p:txBody>
      </p:sp>
      <p:sp>
        <p:nvSpPr>
          <p:cNvPr id="6" name="Content Placeholder 2"/>
          <p:cNvSpPr>
            <a:spLocks noGrp="1"/>
          </p:cNvSpPr>
          <p:nvPr>
            <p:ph idx="1"/>
          </p:nvPr>
        </p:nvSpPr>
        <p:spPr>
          <a:xfrm>
            <a:off x="457200" y="1600200"/>
            <a:ext cx="8229600" cy="4525963"/>
          </a:xfrm>
        </p:spPr>
        <p:txBody>
          <a:bodyPr>
            <a:normAutofit/>
          </a:bodyPr>
          <a:lstStyle/>
          <a:p>
            <a:r>
              <a:rPr lang="en-US" sz="2800" dirty="0"/>
              <a:t>Start small and build your relationship</a:t>
            </a:r>
          </a:p>
          <a:p>
            <a:r>
              <a:rPr lang="en-US" sz="2800" dirty="0"/>
              <a:t>Be clear and specific when you ask</a:t>
            </a:r>
          </a:p>
          <a:p>
            <a:r>
              <a:rPr lang="en-US" sz="2800" dirty="0"/>
              <a:t>Show respect</a:t>
            </a:r>
          </a:p>
        </p:txBody>
      </p:sp>
      <p:sp>
        <p:nvSpPr>
          <p:cNvPr id="7" name="Title 1"/>
          <p:cNvSpPr txBox="1">
            <a:spLocks/>
          </p:cNvSpPr>
          <p:nvPr/>
        </p:nvSpPr>
        <p:spPr>
          <a:xfrm>
            <a:off x="457200" y="3914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smtClean="0">
                <a:solidFill>
                  <a:srgbClr val="E6A93C"/>
                </a:solidFill>
              </a:rPr>
              <a:t>Get to know your allies</a:t>
            </a:r>
            <a:endParaRPr lang="en-US" sz="3800">
              <a:solidFill>
                <a:srgbClr val="E6A93C"/>
              </a:solidFill>
            </a:endParaRPr>
          </a:p>
        </p:txBody>
      </p:sp>
    </p:spTree>
    <p:extLst>
      <p:ext uri="{BB962C8B-B14F-4D97-AF65-F5344CB8AC3E}">
        <p14:creationId xmlns:p14="http://schemas.microsoft.com/office/powerpoint/2010/main" val="361496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E6A93C">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7"/>
            <a:ext cx="8229600" cy="1265379"/>
          </a:xfrm>
        </p:spPr>
        <p:txBody>
          <a:bodyPr>
            <a:normAutofit/>
          </a:bodyPr>
          <a:lstStyle/>
          <a:p>
            <a:pPr algn="l"/>
            <a:r>
              <a:rPr lang="en-US" sz="3800" b="1" dirty="0">
                <a:solidFill>
                  <a:srgbClr val="E6A93C"/>
                </a:solidFill>
              </a:rPr>
              <a:t>Activity: Finding allies</a:t>
            </a:r>
            <a:endParaRPr lang="en-US" sz="3800" b="1">
              <a:solidFill>
                <a:srgbClr val="E6A93C"/>
              </a:solidFill>
            </a:endParaRPr>
          </a:p>
        </p:txBody>
      </p:sp>
      <p:sp>
        <p:nvSpPr>
          <p:cNvPr id="3" name="Content Placeholder 2"/>
          <p:cNvSpPr>
            <a:spLocks noGrp="1"/>
          </p:cNvSpPr>
          <p:nvPr>
            <p:ph idx="1"/>
          </p:nvPr>
        </p:nvSpPr>
        <p:spPr>
          <a:xfrm>
            <a:off x="457200" y="1715185"/>
            <a:ext cx="8229600" cy="4641166"/>
          </a:xfrm>
        </p:spPr>
        <p:txBody>
          <a:bodyPr>
            <a:noAutofit/>
          </a:bodyPr>
          <a:lstStyle/>
          <a:p>
            <a:pPr marL="0" indent="0">
              <a:buNone/>
            </a:pPr>
            <a:r>
              <a:rPr lang="en-GB" sz="2800" b="1" dirty="0">
                <a:solidFill>
                  <a:srgbClr val="E6A93C"/>
                </a:solidFill>
                <a:latin typeface="Calibri"/>
                <a:cs typeface="Calibri"/>
              </a:rPr>
              <a:t>Aim: </a:t>
            </a:r>
            <a:r>
              <a:rPr lang="en-GB" sz="2800" dirty="0">
                <a:latin typeface="Calibri"/>
                <a:cs typeface="Calibri"/>
              </a:rPr>
              <a:t>To identify 1-3 key allies</a:t>
            </a:r>
          </a:p>
          <a:p>
            <a:pPr marL="0" indent="0">
              <a:buNone/>
            </a:pPr>
            <a:r>
              <a:rPr lang="en-GB" sz="2800" b="1" dirty="0">
                <a:solidFill>
                  <a:srgbClr val="E6A93C"/>
                </a:solidFill>
                <a:latin typeface="Calibri"/>
                <a:cs typeface="Calibri"/>
              </a:rPr>
              <a:t>Tasks:	</a:t>
            </a:r>
            <a:r>
              <a:rPr lang="en-GB" sz="2800" b="1" dirty="0">
                <a:solidFill>
                  <a:srgbClr val="800080"/>
                </a:solidFill>
                <a:latin typeface="Calibri"/>
                <a:cs typeface="Calibri"/>
              </a:rPr>
              <a:t> </a:t>
            </a:r>
            <a:r>
              <a:rPr lang="en-GB" sz="2800" dirty="0">
                <a:latin typeface="Calibri"/>
                <a:cs typeface="Calibri"/>
              </a:rPr>
              <a:t>Select a facilitator </a:t>
            </a:r>
            <a:r>
              <a:rPr lang="en-GB" sz="2800">
                <a:latin typeface="Calibri"/>
                <a:cs typeface="Calibri"/>
              </a:rPr>
              <a:t>and timekeeper</a:t>
            </a:r>
            <a:endParaRPr lang="en-GB" sz="2800" dirty="0">
              <a:latin typeface="Calibri"/>
              <a:cs typeface="Calibri"/>
            </a:endParaRPr>
          </a:p>
          <a:p>
            <a:pPr marL="0" indent="0">
              <a:buNone/>
            </a:pPr>
            <a:endParaRPr lang="en-GB" sz="500" dirty="0">
              <a:latin typeface="Calibri"/>
              <a:cs typeface="Calibri"/>
            </a:endParaRPr>
          </a:p>
          <a:p>
            <a:r>
              <a:rPr lang="en-US" sz="2800" dirty="0"/>
              <a:t>Refer to your diagram of employer relationships.</a:t>
            </a:r>
            <a:endParaRPr lang="en-US" sz="1200" dirty="0"/>
          </a:p>
          <a:p>
            <a:r>
              <a:rPr lang="en-US" sz="2800" dirty="0"/>
              <a:t>For your direct target and each of your indirect targets, identify 1-3 specific allies. </a:t>
            </a:r>
            <a:endParaRPr lang="en-US" sz="1200" dirty="0"/>
          </a:p>
          <a:p>
            <a:r>
              <a:rPr lang="en-US" sz="2800" dirty="0"/>
              <a:t>Do you need more research about any of your key targets or allies? </a:t>
            </a:r>
          </a:p>
          <a:p>
            <a:pPr marL="0" indent="0">
              <a:buNone/>
            </a:pPr>
            <a:endParaRPr lang="en-US" sz="2800" dirty="0"/>
          </a:p>
        </p:txBody>
      </p:sp>
      <p:sp>
        <p:nvSpPr>
          <p:cNvPr id="4" name="Footer Placeholder 3"/>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rPr lang="en-US"/>
              <a:t>14</a:t>
            </a:fld>
            <a:endParaRPr lang="en-US"/>
          </a:p>
        </p:txBody>
      </p:sp>
    </p:spTree>
    <p:extLst>
      <p:ext uri="{BB962C8B-B14F-4D97-AF65-F5344CB8AC3E}">
        <p14:creationId xmlns:p14="http://schemas.microsoft.com/office/powerpoint/2010/main" val="34952354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15</a:t>
            </a:fld>
            <a:endParaRPr lang="en-US"/>
          </a:p>
        </p:txBody>
      </p:sp>
      <p:sp>
        <p:nvSpPr>
          <p:cNvPr id="6" name="Rectangle 5"/>
          <p:cNvSpPr/>
          <p:nvPr/>
        </p:nvSpPr>
        <p:spPr>
          <a:xfrm>
            <a:off x="0" y="0"/>
            <a:ext cx="9144000" cy="6858000"/>
          </a:xfrm>
          <a:prstGeom prst="rect">
            <a:avLst/>
          </a:prstGeom>
          <a:solidFill>
            <a:srgbClr val="E6A93C">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199" y="274637"/>
            <a:ext cx="8557241" cy="1082913"/>
          </a:xfrm>
        </p:spPr>
        <p:txBody>
          <a:bodyPr>
            <a:normAutofit/>
          </a:bodyPr>
          <a:lstStyle/>
          <a:p>
            <a:pPr algn="l"/>
            <a:r>
              <a:rPr lang="en-US" sz="3800" b="1" dirty="0">
                <a:solidFill>
                  <a:srgbClr val="E6A93C"/>
                </a:solidFill>
              </a:rPr>
              <a:t>Optional activity: asking allies for support</a:t>
            </a:r>
            <a:endParaRPr lang="en-US" sz="3800" b="1">
              <a:solidFill>
                <a:srgbClr val="E6A93C"/>
              </a:solidFill>
            </a:endParaRPr>
          </a:p>
        </p:txBody>
      </p:sp>
      <p:sp>
        <p:nvSpPr>
          <p:cNvPr id="8" name="Content Placeholder 2"/>
          <p:cNvSpPr>
            <a:spLocks noGrp="1"/>
          </p:cNvSpPr>
          <p:nvPr>
            <p:ph idx="1"/>
          </p:nvPr>
        </p:nvSpPr>
        <p:spPr>
          <a:xfrm>
            <a:off x="457200" y="1532718"/>
            <a:ext cx="8229600" cy="4823633"/>
          </a:xfrm>
        </p:spPr>
        <p:txBody>
          <a:bodyPr>
            <a:noAutofit/>
          </a:bodyPr>
          <a:lstStyle/>
          <a:p>
            <a:pPr marL="0" indent="0">
              <a:buNone/>
            </a:pPr>
            <a:r>
              <a:rPr lang="en-GB" sz="2800" dirty="0"/>
              <a:t>Before you begin, identify what you will be asking for</a:t>
            </a:r>
            <a:r>
              <a:rPr lang="en-US" sz="2800" dirty="0"/>
              <a:t>.</a:t>
            </a:r>
          </a:p>
          <a:p>
            <a:pPr marL="0" lvl="0" indent="0">
              <a:buNone/>
            </a:pPr>
            <a:r>
              <a:rPr lang="en-GB" sz="2800" b="1" dirty="0"/>
              <a:t>We are</a:t>
            </a:r>
            <a:br>
              <a:rPr lang="en-GB" sz="2800" b="1" dirty="0"/>
            </a:br>
            <a:r>
              <a:rPr lang="en-GB" sz="2800" dirty="0"/>
              <a:t>(How many and what kind of workers? Who are we in relation to the audience?)</a:t>
            </a:r>
            <a:endParaRPr lang="en-US" sz="1100" dirty="0"/>
          </a:p>
          <a:p>
            <a:pPr marL="0" lvl="0" indent="0">
              <a:buNone/>
            </a:pPr>
            <a:r>
              <a:rPr lang="en-GB" sz="2800" b="1" dirty="0"/>
              <a:t>Things were</a:t>
            </a:r>
            <a:br>
              <a:rPr lang="en-GB" sz="2800" b="1" dirty="0"/>
            </a:br>
            <a:r>
              <a:rPr lang="en-GB" sz="2800" dirty="0"/>
              <a:t>(How were things before they turned bad?)</a:t>
            </a:r>
            <a:endParaRPr lang="en-US" sz="1100" dirty="0"/>
          </a:p>
          <a:p>
            <a:pPr marL="0" lvl="0" indent="0">
              <a:buNone/>
            </a:pPr>
            <a:r>
              <a:rPr lang="en-GB" sz="2800" b="1" dirty="0"/>
              <a:t>But now </a:t>
            </a:r>
            <a:br>
              <a:rPr lang="en-GB" sz="2800" b="1" dirty="0"/>
            </a:br>
            <a:r>
              <a:rPr lang="en-GB" sz="2800" dirty="0"/>
              <a:t>(How are things getting worse? or better?)</a:t>
            </a:r>
            <a:endParaRPr lang="en-US" sz="1100" dirty="0"/>
          </a:p>
          <a:p>
            <a:pPr marL="0" lvl="0" indent="0">
              <a:buNone/>
            </a:pPr>
            <a:r>
              <a:rPr lang="en-GB" sz="2800" b="1" dirty="0"/>
              <a:t>Because</a:t>
            </a:r>
            <a:r>
              <a:rPr lang="en-GB" sz="2800" dirty="0"/>
              <a:t> </a:t>
            </a:r>
            <a:r>
              <a:rPr lang="en-GB" sz="2800" b="1" dirty="0"/>
              <a:t/>
            </a:r>
            <a:br>
              <a:rPr lang="en-GB" sz="2800" b="1" dirty="0"/>
            </a:br>
            <a:r>
              <a:rPr lang="en-GB" sz="2800" dirty="0"/>
              <a:t>(Why are things getting worse? or better?)</a:t>
            </a:r>
            <a:endParaRPr lang="en-US" sz="2800" dirty="0"/>
          </a:p>
          <a:p>
            <a:pPr marL="0" indent="0">
              <a:buNone/>
            </a:pPr>
            <a:endParaRPr lang="en-US" sz="1100" dirty="0"/>
          </a:p>
        </p:txBody>
      </p:sp>
      <p:cxnSp>
        <p:nvCxnSpPr>
          <p:cNvPr id="12" name="Straight Connector 11"/>
          <p:cNvCxnSpPr/>
          <p:nvPr/>
        </p:nvCxnSpPr>
        <p:spPr>
          <a:xfrm>
            <a:off x="1707999" y="2437751"/>
            <a:ext cx="6868493"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16016" y="3794429"/>
            <a:ext cx="6160476"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26973" y="4743255"/>
            <a:ext cx="6649519"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46683" y="5670184"/>
            <a:ext cx="6729809"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4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E6A93C">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8623"/>
            <a:ext cx="8229600" cy="4525963"/>
          </a:xfrm>
        </p:spPr>
        <p:txBody>
          <a:bodyPr>
            <a:noAutofit/>
          </a:bodyPr>
          <a:lstStyle/>
          <a:p>
            <a:pPr marL="0" lvl="0" indent="0">
              <a:buNone/>
            </a:pPr>
            <a:r>
              <a:rPr lang="en-GB" sz="2800" b="1" dirty="0"/>
              <a:t>Things will get better when</a:t>
            </a:r>
            <a:br>
              <a:rPr lang="en-GB" sz="2800" b="1" dirty="0"/>
            </a:br>
            <a:r>
              <a:rPr lang="en-GB" sz="2800" dirty="0"/>
              <a:t>What needs to happen to make things better?)</a:t>
            </a:r>
            <a:endParaRPr lang="en-US" sz="2800" dirty="0"/>
          </a:p>
          <a:p>
            <a:pPr marL="0" lvl="0" indent="0">
              <a:buNone/>
            </a:pPr>
            <a:r>
              <a:rPr lang="en-GB" sz="2800" b="1" dirty="0"/>
              <a:t>Together we want</a:t>
            </a:r>
            <a:br>
              <a:rPr lang="en-GB" sz="2800" b="1" dirty="0"/>
            </a:br>
            <a:r>
              <a:rPr lang="en-GB" sz="2800" dirty="0"/>
              <a:t>(What are our public demands, our goals?)</a:t>
            </a:r>
            <a:endParaRPr lang="en-US" sz="2800" dirty="0"/>
          </a:p>
          <a:p>
            <a:pPr marL="0" lvl="0" indent="0">
              <a:buNone/>
            </a:pPr>
            <a:r>
              <a:rPr lang="en-GB" sz="2800" b="1" dirty="0"/>
              <a:t>To accomplish this we must</a:t>
            </a:r>
            <a:r>
              <a:rPr lang="en-GB" sz="2800" dirty="0"/>
              <a:t/>
            </a:r>
            <a:br>
              <a:rPr lang="en-GB" sz="2800" dirty="0"/>
            </a:br>
            <a:r>
              <a:rPr lang="en-GB" sz="2800" dirty="0"/>
              <a:t>(What needs to change to fix the problem.)</a:t>
            </a:r>
            <a:endParaRPr lang="en-US" sz="2800" dirty="0"/>
          </a:p>
          <a:p>
            <a:pPr marL="0" lvl="0" indent="0">
              <a:buNone/>
            </a:pPr>
            <a:r>
              <a:rPr lang="en-GB" sz="2800" b="1" dirty="0"/>
              <a:t>What we are asking you to do</a:t>
            </a:r>
            <a:br>
              <a:rPr lang="en-GB" sz="2800" b="1" dirty="0"/>
            </a:br>
            <a:r>
              <a:rPr lang="en-GB" sz="2800" dirty="0"/>
              <a:t>(What concrete things can this audience do now to help? Be very specific.)</a:t>
            </a:r>
            <a:endParaRPr lang="en-US" sz="2800" dirty="0"/>
          </a:p>
          <a:p>
            <a:pPr marL="0" lvl="0" indent="0">
              <a:buNone/>
            </a:pPr>
            <a:r>
              <a:rPr lang="en-GB" sz="2800" b="1" dirty="0"/>
              <a:t>Together we will</a:t>
            </a:r>
            <a:br>
              <a:rPr lang="en-GB" sz="2800" b="1" dirty="0"/>
            </a:br>
            <a:r>
              <a:rPr lang="en-GB" sz="2800" dirty="0"/>
              <a:t>(What will working together accomplish?)</a:t>
            </a:r>
            <a:endParaRPr lang="en-US" sz="2800" dirty="0"/>
          </a:p>
          <a:p>
            <a:pPr marL="0" indent="0">
              <a:buNone/>
            </a:pPr>
            <a:endParaRPr lang="en-GB" sz="2800" dirty="0"/>
          </a:p>
          <a:p>
            <a:endParaRPr lang="en-US" sz="2800"/>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16</a:t>
            </a:fld>
            <a:endParaRPr lang="en-US"/>
          </a:p>
        </p:txBody>
      </p:sp>
      <p:cxnSp>
        <p:nvCxnSpPr>
          <p:cNvPr id="6" name="Straight Connector 5"/>
          <p:cNvCxnSpPr/>
          <p:nvPr/>
        </p:nvCxnSpPr>
        <p:spPr>
          <a:xfrm>
            <a:off x="4642254" y="780956"/>
            <a:ext cx="4044546"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13810" y="1714313"/>
            <a:ext cx="5372990"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715246" y="2654968"/>
            <a:ext cx="3971554"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029109" y="3611092"/>
            <a:ext cx="3657691"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43742" y="4961343"/>
            <a:ext cx="5643058" cy="0"/>
          </a:xfrm>
          <a:prstGeom prst="line">
            <a:avLst/>
          </a:prstGeom>
          <a:ln>
            <a:solidFill>
              <a:srgbClr val="E6A93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66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E6A93C"/>
                </a:solidFill>
              </a:rPr>
              <a:t>Direct and indirect targets</a:t>
            </a:r>
            <a:endParaRPr lang="en-US" sz="3800">
              <a:solidFill>
                <a:srgbClr val="E6A93C"/>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2</a:t>
            </a:fld>
            <a:endParaRPr lang="en-US"/>
          </a:p>
        </p:txBody>
      </p:sp>
      <p:sp>
        <p:nvSpPr>
          <p:cNvPr id="5" name="Content Placeholder 4"/>
          <p:cNvSpPr>
            <a:spLocks noGrp="1"/>
          </p:cNvSpPr>
          <p:nvPr>
            <p:ph idx="1"/>
          </p:nvPr>
        </p:nvSpPr>
        <p:spPr/>
        <p:txBody>
          <a:bodyPr>
            <a:normAutofit/>
          </a:bodyPr>
          <a:lstStyle/>
          <a:p>
            <a:pPr marL="0" indent="0">
              <a:buNone/>
            </a:pPr>
            <a:r>
              <a:rPr lang="en-US" sz="2800"/>
              <a:t>A </a:t>
            </a:r>
            <a:r>
              <a:rPr lang="en-US" sz="2800" b="1"/>
              <a:t>direct target</a:t>
            </a:r>
            <a:r>
              <a:rPr lang="en-US" sz="2800"/>
              <a:t>:</a:t>
            </a:r>
          </a:p>
          <a:p>
            <a:r>
              <a:rPr lang="en-US" sz="2800"/>
              <a:t>Power to grant your demands.</a:t>
            </a:r>
          </a:p>
          <a:p>
            <a:r>
              <a:rPr lang="en-US" sz="2800"/>
              <a:t>The key decision maker.</a:t>
            </a:r>
          </a:p>
          <a:p>
            <a:endParaRPr lang="en-US" sz="2800"/>
          </a:p>
          <a:p>
            <a:pPr marL="0" indent="0">
              <a:buNone/>
            </a:pPr>
            <a:r>
              <a:rPr lang="en-US" sz="2800"/>
              <a:t>An </a:t>
            </a:r>
            <a:r>
              <a:rPr lang="en-US" sz="2800" b="1"/>
              <a:t>indirect target</a:t>
            </a:r>
            <a:r>
              <a:rPr lang="en-US" sz="2800"/>
              <a:t>:</a:t>
            </a:r>
          </a:p>
          <a:p>
            <a:r>
              <a:rPr lang="en-US" sz="2800"/>
              <a:t>Can influence the direct target to grant your demands.</a:t>
            </a:r>
          </a:p>
        </p:txBody>
      </p:sp>
    </p:spTree>
    <p:extLst>
      <p:ext uri="{BB962C8B-B14F-4D97-AF65-F5344CB8AC3E}">
        <p14:creationId xmlns:p14="http://schemas.microsoft.com/office/powerpoint/2010/main" val="16714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ionship_of_relationships_yellow.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621" y="933394"/>
            <a:ext cx="8302376" cy="5866881"/>
          </a:xfrm>
          <a:prstGeom prst="rect">
            <a:avLst/>
          </a:prstGeom>
        </p:spPr>
      </p:pic>
      <p:sp>
        <p:nvSpPr>
          <p:cNvPr id="2" name="Title 1"/>
          <p:cNvSpPr>
            <a:spLocks noGrp="1"/>
          </p:cNvSpPr>
          <p:nvPr>
            <p:ph type="title"/>
          </p:nvPr>
        </p:nvSpPr>
        <p:spPr/>
        <p:txBody>
          <a:bodyPr>
            <a:normAutofit/>
          </a:bodyPr>
          <a:lstStyle/>
          <a:p>
            <a:pPr algn="l"/>
            <a:r>
              <a:rPr lang="en-GB" sz="3800" b="1" dirty="0" smtClean="0">
                <a:solidFill>
                  <a:srgbClr val="E6A93C"/>
                </a:solidFill>
              </a:rPr>
              <a:t>Relationships of relationships</a:t>
            </a:r>
            <a:endParaRPr lang="en-US" sz="3800">
              <a:solidFill>
                <a:srgbClr val="E6A93C"/>
              </a:solidFill>
            </a:endParaRPr>
          </a:p>
        </p:txBody>
      </p:sp>
      <p:sp>
        <p:nvSpPr>
          <p:cNvPr id="5" name="Footer Placeholder 4"/>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3</a:t>
            </a:fld>
            <a:endParaRPr lang="en-US"/>
          </a:p>
        </p:txBody>
      </p:sp>
    </p:spTree>
    <p:extLst>
      <p:ext uri="{BB962C8B-B14F-4D97-AF65-F5344CB8AC3E}">
        <p14:creationId xmlns:p14="http://schemas.microsoft.com/office/powerpoint/2010/main" val="19489179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800" b="1" dirty="0">
                <a:solidFill>
                  <a:srgbClr val="E6A93C"/>
                </a:solidFill>
              </a:rPr>
              <a:t>LAN Peru aviation mechanics – </a:t>
            </a:r>
            <a:br>
              <a:rPr lang="en-GB" sz="3800" b="1" dirty="0">
                <a:solidFill>
                  <a:srgbClr val="E6A93C"/>
                </a:solidFill>
              </a:rPr>
            </a:br>
            <a:r>
              <a:rPr lang="en-GB" sz="3800" b="1" dirty="0">
                <a:solidFill>
                  <a:srgbClr val="E6A93C"/>
                </a:solidFill>
              </a:rPr>
              <a:t>contract campaign</a:t>
            </a:r>
            <a:endParaRPr lang="en-US" sz="3800">
              <a:solidFill>
                <a:srgbClr val="E6A93C"/>
              </a:solidFill>
            </a:endParaRPr>
          </a:p>
        </p:txBody>
      </p:sp>
      <p:sp>
        <p:nvSpPr>
          <p:cNvPr id="3" name="Content Placeholder 2"/>
          <p:cNvSpPr>
            <a:spLocks noGrp="1"/>
          </p:cNvSpPr>
          <p:nvPr>
            <p:ph idx="1"/>
          </p:nvPr>
        </p:nvSpPr>
        <p:spPr>
          <a:xfrm>
            <a:off x="457199" y="3543399"/>
            <a:ext cx="4263520" cy="2881391"/>
          </a:xfrm>
        </p:spPr>
        <p:txBody>
          <a:bodyPr>
            <a:normAutofit/>
          </a:bodyPr>
          <a:lstStyle/>
          <a:p>
            <a:pPr marL="0" indent="0">
              <a:lnSpc>
                <a:spcPct val="90000"/>
              </a:lnSpc>
              <a:buNone/>
              <a:defRPr/>
            </a:pPr>
            <a:r>
              <a:rPr lang="en-GB" sz="2800" b="1" dirty="0"/>
              <a:t>Targets</a:t>
            </a:r>
          </a:p>
          <a:p>
            <a:pPr>
              <a:lnSpc>
                <a:spcPct val="90000"/>
              </a:lnSpc>
              <a:defRPr/>
            </a:pPr>
            <a:r>
              <a:rPr lang="en-GB" sz="2800" dirty="0"/>
              <a:t>Tennis &amp; World Cup fans</a:t>
            </a:r>
          </a:p>
          <a:p>
            <a:pPr>
              <a:lnSpc>
                <a:spcPct val="90000"/>
              </a:lnSpc>
              <a:defRPr/>
            </a:pPr>
            <a:r>
              <a:rPr lang="en-GB" sz="2800" dirty="0"/>
              <a:t>LAN &amp; TAM passengers </a:t>
            </a:r>
            <a:br>
              <a:rPr lang="en-GB" sz="2800" dirty="0"/>
            </a:br>
            <a:r>
              <a:rPr lang="en-GB" sz="2800" dirty="0"/>
              <a:t>at airports</a:t>
            </a:r>
          </a:p>
          <a:p>
            <a:pPr>
              <a:lnSpc>
                <a:spcPct val="90000"/>
              </a:lnSpc>
              <a:defRPr/>
            </a:pPr>
            <a:r>
              <a:rPr lang="en-GB" sz="2800" dirty="0"/>
              <a:t>Shareholders</a:t>
            </a:r>
          </a:p>
          <a:p>
            <a:pPr>
              <a:lnSpc>
                <a:spcPct val="90000"/>
              </a:lnSpc>
              <a:defRPr/>
            </a:pPr>
            <a:r>
              <a:rPr lang="en-GB" sz="2800" dirty="0"/>
              <a:t>Travel agents</a:t>
            </a:r>
            <a:endParaRPr lang="en-US" sz="2800"/>
          </a:p>
        </p:txBody>
      </p:sp>
      <p:sp>
        <p:nvSpPr>
          <p:cNvPr id="5" name="Footer Placeholder 4"/>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rPr lang="en-US"/>
              <a:t>4</a:t>
            </a:fld>
            <a:endParaRPr lang="en-US"/>
          </a:p>
        </p:txBody>
      </p:sp>
      <p:sp>
        <p:nvSpPr>
          <p:cNvPr id="6" name="Content Placeholder 2"/>
          <p:cNvSpPr txBox="1">
            <a:spLocks/>
          </p:cNvSpPr>
          <p:nvPr/>
        </p:nvSpPr>
        <p:spPr>
          <a:xfrm>
            <a:off x="4720719" y="3543399"/>
            <a:ext cx="3966081" cy="23608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defRPr/>
            </a:pPr>
            <a:r>
              <a:rPr lang="en-GB" sz="2800" b="1" dirty="0"/>
              <a:t>Allies</a:t>
            </a:r>
          </a:p>
          <a:p>
            <a:pPr>
              <a:lnSpc>
                <a:spcPct val="90000"/>
              </a:lnSpc>
              <a:defRPr/>
            </a:pPr>
            <a:r>
              <a:rPr lang="en-GB" sz="2800" dirty="0"/>
              <a:t>ITF LATAM network of unions</a:t>
            </a:r>
          </a:p>
          <a:p>
            <a:pPr>
              <a:lnSpc>
                <a:spcPct val="90000"/>
              </a:lnSpc>
              <a:defRPr/>
            </a:pPr>
            <a:r>
              <a:rPr lang="en-GB" sz="2800" dirty="0"/>
              <a:t>ITF Unions in Miami, Los Angeles and Sydney</a:t>
            </a:r>
            <a:endParaRPr lang="en-US" sz="2800"/>
          </a:p>
        </p:txBody>
      </p:sp>
      <p:pic>
        <p:nvPicPr>
          <p:cNvPr id="7" name="Picture 6" descr="IMG_40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4803" y="1582381"/>
            <a:ext cx="3734737" cy="1873430"/>
          </a:xfrm>
          <a:prstGeom prst="rect">
            <a:avLst/>
          </a:prstGeom>
        </p:spPr>
      </p:pic>
      <p:pic>
        <p:nvPicPr>
          <p:cNvPr id="8" name="Content Placeholder 8" descr="LIma LAN HQ Protest 3.13.1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1582381"/>
            <a:ext cx="3520902" cy="1873429"/>
          </a:xfrm>
          <a:prstGeom prst="rect">
            <a:avLst/>
          </a:prstGeom>
        </p:spPr>
      </p:pic>
    </p:spTree>
    <p:extLst>
      <p:ext uri="{BB962C8B-B14F-4D97-AF65-F5344CB8AC3E}">
        <p14:creationId xmlns:p14="http://schemas.microsoft.com/office/powerpoint/2010/main" val="1900442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16"/>
            <a:ext cx="8229600" cy="1143000"/>
          </a:xfrm>
        </p:spPr>
        <p:txBody>
          <a:bodyPr>
            <a:noAutofit/>
          </a:bodyPr>
          <a:lstStyle/>
          <a:p>
            <a:pPr algn="l"/>
            <a:r>
              <a:rPr lang="en-GB" sz="3800" b="1" dirty="0" smtClean="0">
                <a:solidFill>
                  <a:srgbClr val="E6A93C"/>
                </a:solidFill>
              </a:rPr>
              <a:t>LAN Peru aviation mechanics – </a:t>
            </a:r>
            <a:br>
              <a:rPr lang="en-GB" sz="3800" b="1" dirty="0" smtClean="0">
                <a:solidFill>
                  <a:srgbClr val="E6A93C"/>
                </a:solidFill>
              </a:rPr>
            </a:br>
            <a:r>
              <a:rPr lang="en-GB" sz="3800" b="1" dirty="0" smtClean="0">
                <a:solidFill>
                  <a:srgbClr val="E6A93C"/>
                </a:solidFill>
              </a:rPr>
              <a:t>contract campaign</a:t>
            </a:r>
            <a:endParaRPr lang="en-US" sz="3800">
              <a:solidFill>
                <a:srgbClr val="E6A93C"/>
              </a:solidFill>
            </a:endParaRPr>
          </a:p>
        </p:txBody>
      </p:sp>
      <p:pic>
        <p:nvPicPr>
          <p:cNvPr id="5" name="Content Placeholder 4" descr="LAN_Airlines_diagram.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a:xfrm>
            <a:off x="457200" y="1802408"/>
            <a:ext cx="8229600" cy="4525963"/>
          </a:xfrm>
        </p:spPr>
      </p:pic>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5</a:t>
            </a:fld>
            <a:endParaRPr lang="en-US"/>
          </a:p>
        </p:txBody>
      </p:sp>
    </p:spTree>
    <p:extLst>
      <p:ext uri="{BB962C8B-B14F-4D97-AF65-F5344CB8AC3E}">
        <p14:creationId xmlns:p14="http://schemas.microsoft.com/office/powerpoint/2010/main" val="980689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A93C">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2230"/>
            <a:ext cx="8229600" cy="1167786"/>
          </a:xfrm>
        </p:spPr>
        <p:txBody>
          <a:bodyPr>
            <a:noAutofit/>
          </a:bodyPr>
          <a:lstStyle/>
          <a:p>
            <a:pPr algn="l"/>
            <a:r>
              <a:rPr lang="en-GB" sz="3800" b="1" dirty="0" smtClean="0">
                <a:solidFill>
                  <a:srgbClr val="E6A93C"/>
                </a:solidFill>
              </a:rPr>
              <a:t>Activity: Identifying direct and indirect targets</a:t>
            </a:r>
            <a:endParaRPr lang="en-US" sz="3800">
              <a:solidFill>
                <a:srgbClr val="E6A93C"/>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6</a:t>
            </a:fld>
            <a:endParaRPr lang="en-US"/>
          </a:p>
        </p:txBody>
      </p:sp>
      <p:sp>
        <p:nvSpPr>
          <p:cNvPr id="6" name="Content Placeholder 5"/>
          <p:cNvSpPr>
            <a:spLocks noGrp="1"/>
          </p:cNvSpPr>
          <p:nvPr>
            <p:ph idx="1"/>
          </p:nvPr>
        </p:nvSpPr>
        <p:spPr>
          <a:xfrm>
            <a:off x="457200" y="1715184"/>
            <a:ext cx="8229600" cy="4410979"/>
          </a:xfrm>
        </p:spPr>
        <p:txBody>
          <a:bodyPr>
            <a:noAutofit/>
          </a:bodyPr>
          <a:lstStyle/>
          <a:p>
            <a:pPr marL="0" indent="0">
              <a:buNone/>
            </a:pPr>
            <a:r>
              <a:rPr lang="en-GB" sz="2800" b="1" dirty="0">
                <a:solidFill>
                  <a:srgbClr val="E6A93C"/>
                </a:solidFill>
                <a:latin typeface="Calibri Bold" charset="0"/>
              </a:rPr>
              <a:t>Aim: </a:t>
            </a:r>
            <a:r>
              <a:rPr lang="en-GB" sz="2800" dirty="0">
                <a:latin typeface="Calibri Bold" charset="0"/>
              </a:rPr>
              <a:t>To identify the direct target and 1-3 key indirect targets.</a:t>
            </a:r>
          </a:p>
          <a:p>
            <a:pPr marL="0" indent="0">
              <a:buNone/>
            </a:pPr>
            <a:r>
              <a:rPr lang="en-GB" sz="2800" b="1" dirty="0">
                <a:solidFill>
                  <a:srgbClr val="E6A93C"/>
                </a:solidFill>
                <a:latin typeface="Calibri Bold" charset="0"/>
              </a:rPr>
              <a:t>Tasks: </a:t>
            </a:r>
            <a:r>
              <a:rPr lang="en-GB" sz="2800" dirty="0">
                <a:latin typeface="Calibri" charset="0"/>
              </a:rPr>
              <a:t>Select a facilitator and timekeeper.</a:t>
            </a:r>
          </a:p>
          <a:p>
            <a:pPr>
              <a:lnSpc>
                <a:spcPct val="120000"/>
              </a:lnSpc>
            </a:pPr>
            <a:r>
              <a:rPr lang="en-US" sz="2800" dirty="0"/>
              <a:t>Refer to your diagram of employer relationships.</a:t>
            </a:r>
          </a:p>
          <a:p>
            <a:r>
              <a:rPr lang="en-US" sz="2800" dirty="0"/>
              <a:t>Make sure the direct target is clearly identified.</a:t>
            </a:r>
          </a:p>
          <a:p>
            <a:r>
              <a:rPr lang="en-US" sz="2800" dirty="0"/>
              <a:t>The indirect targets will be the 1-3 key employer relationships.  </a:t>
            </a:r>
          </a:p>
        </p:txBody>
      </p:sp>
    </p:spTree>
    <p:extLst>
      <p:ext uri="{BB962C8B-B14F-4D97-AF65-F5344CB8AC3E}">
        <p14:creationId xmlns:p14="http://schemas.microsoft.com/office/powerpoint/2010/main" val="3576939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914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b="1" dirty="0" smtClean="0">
                <a:solidFill>
                  <a:srgbClr val="E6A93C"/>
                </a:solidFill>
              </a:rPr>
              <a:t>Allies</a:t>
            </a:r>
            <a:endParaRPr lang="en-US" sz="3800">
              <a:solidFill>
                <a:srgbClr val="E6A93C"/>
              </a:solidFill>
            </a:endParaRPr>
          </a:p>
        </p:txBody>
      </p:sp>
      <p:sp>
        <p:nvSpPr>
          <p:cNvPr id="4" name="Footer Placeholder 3"/>
          <p:cNvSpPr>
            <a:spLocks noGrp="1"/>
          </p:cNvSpPr>
          <p:nvPr>
            <p:ph type="ftr" sz="quarter" idx="11"/>
          </p:nvPr>
        </p:nvSpPr>
        <p:spPr/>
        <p:txBody>
          <a:bodyPr/>
          <a:lstStyle/>
          <a:p>
            <a:r>
              <a:rPr lang="en-US"/>
              <a:t>ITF: DEVELOPING STRATEGIC CAMPAIGNS</a:t>
            </a:r>
          </a:p>
        </p:txBody>
      </p:sp>
      <p:sp>
        <p:nvSpPr>
          <p:cNvPr id="2" name="Content Placeholder 1"/>
          <p:cNvSpPr>
            <a:spLocks noGrp="1"/>
          </p:cNvSpPr>
          <p:nvPr>
            <p:ph idx="1"/>
          </p:nvPr>
        </p:nvSpPr>
        <p:spPr>
          <a:xfrm>
            <a:off x="457200" y="1707886"/>
            <a:ext cx="8229600" cy="4418277"/>
          </a:xfrm>
        </p:spPr>
        <p:txBody>
          <a:bodyPr>
            <a:normAutofit/>
          </a:bodyPr>
          <a:lstStyle/>
          <a:p>
            <a:pPr>
              <a:buSzPct val="140000"/>
            </a:pPr>
            <a:r>
              <a:rPr lang="en-GB" sz="2800" dirty="0"/>
              <a:t>Share an interest and can influence a target.</a:t>
            </a:r>
          </a:p>
          <a:p>
            <a:pPr>
              <a:buSzPct val="140000"/>
            </a:pPr>
            <a:r>
              <a:rPr lang="en-GB" sz="2800" dirty="0"/>
              <a:t>May want a positive relationship.</a:t>
            </a:r>
          </a:p>
          <a:p>
            <a:pPr>
              <a:buSzPct val="140000"/>
            </a:pPr>
            <a:r>
              <a:rPr lang="en-GB" sz="2800" dirty="0"/>
              <a:t>May want to share campaign strategy.</a:t>
            </a:r>
          </a:p>
        </p:txBody>
      </p:sp>
      <p:sp>
        <p:nvSpPr>
          <p:cNvPr id="3" name="Slide Number Placeholder 2"/>
          <p:cNvSpPr>
            <a:spLocks noGrp="1"/>
          </p:cNvSpPr>
          <p:nvPr>
            <p:ph type="sldNum" sz="quarter" idx="12"/>
          </p:nvPr>
        </p:nvSpPr>
        <p:spPr/>
        <p:txBody>
          <a:bodyPr/>
          <a:lstStyle/>
          <a:p>
            <a:fld id="{E9CD726D-A8DA-1943-A225-BB9823A7FDC5}" type="slidenum">
              <a:rPr lang="en-US"/>
              <a:t>7</a:t>
            </a:fld>
            <a:endParaRPr lang="en-US"/>
          </a:p>
        </p:txBody>
      </p:sp>
    </p:spTree>
    <p:extLst>
      <p:ext uri="{BB962C8B-B14F-4D97-AF65-F5344CB8AC3E}">
        <p14:creationId xmlns:p14="http://schemas.microsoft.com/office/powerpoint/2010/main" val="1483317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8</a:t>
            </a:fld>
            <a:endParaRPr lang="en-US"/>
          </a:p>
        </p:txBody>
      </p:sp>
      <p:sp>
        <p:nvSpPr>
          <p:cNvPr id="6" name="Title 1"/>
          <p:cNvSpPr>
            <a:spLocks noGrp="1"/>
          </p:cNvSpPr>
          <p:nvPr>
            <p:ph type="title"/>
          </p:nvPr>
        </p:nvSpPr>
        <p:spPr>
          <a:xfrm>
            <a:off x="457200" y="369416"/>
            <a:ext cx="8229600" cy="1143000"/>
          </a:xfrm>
        </p:spPr>
        <p:txBody>
          <a:bodyPr>
            <a:noAutofit/>
          </a:bodyPr>
          <a:lstStyle/>
          <a:p>
            <a:pPr algn="l"/>
            <a:r>
              <a:rPr lang="en-GB" sz="3800" b="1" dirty="0" smtClean="0">
                <a:solidFill>
                  <a:srgbClr val="E6A93C"/>
                </a:solidFill>
              </a:rPr>
              <a:t>LAN Peru aviation mechanics – </a:t>
            </a:r>
            <a:br>
              <a:rPr lang="en-GB" sz="3800" b="1" dirty="0" smtClean="0">
                <a:solidFill>
                  <a:srgbClr val="E6A93C"/>
                </a:solidFill>
              </a:rPr>
            </a:br>
            <a:r>
              <a:rPr lang="en-GB" sz="3800" b="1" dirty="0" smtClean="0">
                <a:solidFill>
                  <a:srgbClr val="E6A93C"/>
                </a:solidFill>
              </a:rPr>
              <a:t>contract campaign</a:t>
            </a:r>
            <a:endParaRPr lang="en-US" sz="3800">
              <a:solidFill>
                <a:srgbClr val="E6A93C"/>
              </a:solidFill>
            </a:endParaRPr>
          </a:p>
        </p:txBody>
      </p:sp>
      <p:pic>
        <p:nvPicPr>
          <p:cNvPr id="7" name="Content Placeholder 4" descr="LAN_Airlines_diagram.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a:xfrm>
            <a:off x="457200" y="1802408"/>
            <a:ext cx="8229600" cy="4525963"/>
          </a:xfrm>
        </p:spPr>
      </p:pic>
    </p:spTree>
    <p:extLst>
      <p:ext uri="{BB962C8B-B14F-4D97-AF65-F5344CB8AC3E}">
        <p14:creationId xmlns:p14="http://schemas.microsoft.com/office/powerpoint/2010/main" val="335788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800" b="1">
                <a:solidFill>
                  <a:srgbClr val="E6A93C"/>
                </a:solidFill>
              </a:rPr>
              <a:t>Allies and indirect targets</a:t>
            </a:r>
          </a:p>
        </p:txBody>
      </p:sp>
      <p:sp>
        <p:nvSpPr>
          <p:cNvPr id="3" name="Content Placeholder 2"/>
          <p:cNvSpPr>
            <a:spLocks noGrp="1"/>
          </p:cNvSpPr>
          <p:nvPr>
            <p:ph idx="1"/>
          </p:nvPr>
        </p:nvSpPr>
        <p:spPr>
          <a:xfrm>
            <a:off x="457200" y="1600200"/>
            <a:ext cx="3980678" cy="4525963"/>
          </a:xfrm>
        </p:spPr>
        <p:txBody>
          <a:bodyPr>
            <a:noAutofit/>
          </a:bodyPr>
          <a:lstStyle/>
          <a:p>
            <a:pPr marL="0" indent="0">
              <a:buNone/>
            </a:pPr>
            <a:r>
              <a:rPr lang="en-US" sz="2800" b="1">
                <a:solidFill>
                  <a:srgbClr val="E6A93C"/>
                </a:solidFill>
              </a:rPr>
              <a:t>Allies</a:t>
            </a:r>
          </a:p>
          <a:p>
            <a:pPr>
              <a:buSzPct val="140000"/>
            </a:pPr>
            <a:r>
              <a:rPr lang="en-GB" sz="2800" dirty="0"/>
              <a:t>Share an interest and can influence a target.</a:t>
            </a:r>
          </a:p>
          <a:p>
            <a:pPr>
              <a:buSzPct val="140000"/>
            </a:pPr>
            <a:r>
              <a:rPr lang="en-GB" sz="2800" dirty="0"/>
              <a:t>May want a positive relationship.</a:t>
            </a:r>
          </a:p>
          <a:p>
            <a:pPr>
              <a:buSzPct val="140000"/>
            </a:pPr>
            <a:r>
              <a:rPr lang="en-GB" sz="2800" dirty="0"/>
              <a:t>May want to share campaign strategy.</a:t>
            </a:r>
          </a:p>
          <a:p>
            <a:endParaRPr lang="en-US" sz="2800"/>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rPr lang="en-US"/>
              <a:t>9</a:t>
            </a:fld>
            <a:endParaRPr lang="en-US"/>
          </a:p>
        </p:txBody>
      </p:sp>
      <p:sp>
        <p:nvSpPr>
          <p:cNvPr id="6" name="Content Placeholder 2"/>
          <p:cNvSpPr txBox="1">
            <a:spLocks/>
          </p:cNvSpPr>
          <p:nvPr/>
        </p:nvSpPr>
        <p:spPr>
          <a:xfrm>
            <a:off x="4706122" y="1752600"/>
            <a:ext cx="3980678"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a:solidFill>
                  <a:srgbClr val="E6A93C"/>
                </a:solidFill>
              </a:rPr>
              <a:t>Indirect targets</a:t>
            </a:r>
          </a:p>
          <a:p>
            <a:pPr marL="457200" lvl="1" indent="-457200">
              <a:buSzPct val="140000"/>
              <a:buFont typeface="Arial"/>
              <a:buChar char="•"/>
            </a:pPr>
            <a:r>
              <a:rPr lang="en-GB" dirty="0"/>
              <a:t>Can influence the direct target to grant your demands.</a:t>
            </a:r>
          </a:p>
          <a:p>
            <a:pPr marL="457200" lvl="1" indent="-457200">
              <a:buSzPct val="140000"/>
              <a:buFont typeface="Arial"/>
              <a:buChar char="•"/>
            </a:pPr>
            <a:r>
              <a:rPr lang="en-GB" dirty="0"/>
              <a:t>May become an adversary.</a:t>
            </a:r>
          </a:p>
          <a:p>
            <a:pPr marL="457200" lvl="1" indent="-457200">
              <a:buSzPct val="140000"/>
              <a:buFont typeface="Arial"/>
              <a:buChar char="•"/>
            </a:pPr>
            <a:r>
              <a:rPr lang="en-GB" dirty="0"/>
              <a:t>Will not want to share strategy.</a:t>
            </a:r>
          </a:p>
          <a:p>
            <a:endParaRPr lang="en-US" sz="2800"/>
          </a:p>
        </p:txBody>
      </p:sp>
    </p:spTree>
    <p:extLst>
      <p:ext uri="{BB962C8B-B14F-4D97-AF65-F5344CB8AC3E}">
        <p14:creationId xmlns:p14="http://schemas.microsoft.com/office/powerpoint/2010/main" val="1661431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TotalTime>
  <Words>1469</Words>
  <Application>Microsoft Macintosh PowerPoint</Application>
  <PresentationFormat>On-screen Show (4:3)</PresentationFormat>
  <Paragraphs>208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Direct and indirect targets</vt:lpstr>
      <vt:lpstr>Relationships of relationships</vt:lpstr>
      <vt:lpstr>LAN Peru aviation mechanics –  contract campaign</vt:lpstr>
      <vt:lpstr>LAN Peru aviation mechanics –  contract campaign</vt:lpstr>
      <vt:lpstr>Activity: Identifying direct and indirect targets</vt:lpstr>
      <vt:lpstr>PowerPoint Presentation</vt:lpstr>
      <vt:lpstr>LAN Peru aviation mechanics –  contract campaign</vt:lpstr>
      <vt:lpstr>Allies and indirect targets</vt:lpstr>
      <vt:lpstr>Targets and allies can look similar</vt:lpstr>
      <vt:lpstr>PowerPoint Presentation</vt:lpstr>
      <vt:lpstr>PowerPoint Presentation</vt:lpstr>
      <vt:lpstr>PowerPoint Presentation</vt:lpstr>
      <vt:lpstr>Activity: Finding allies</vt:lpstr>
      <vt:lpstr>Optional activity: asking allies for support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cp:revision>
  <dcterms:created xsi:type="dcterms:W3CDTF">2015-01-13T13:13:29Z</dcterms:created>
  <dcterms:modified xsi:type="dcterms:W3CDTF">2015-04-28T12:55:25Z</dcterms:modified>
</cp:coreProperties>
</file>