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63" r:id="rId3"/>
    <p:sldId id="257" r:id="rId4"/>
    <p:sldId id="258" r:id="rId5"/>
    <p:sldId id="259" r:id="rId6"/>
    <p:sldId id="260" r:id="rId7"/>
    <p:sldId id="261" r:id="rId8"/>
    <p:sldId id="264" r:id="rId9"/>
    <p:sldId id="265" r:id="rId10"/>
    <p:sldId id="266" r:id="rId11"/>
    <p:sldId id="267" r:id="rId12"/>
    <p:sldId id="268" r:id="rId13"/>
    <p:sldId id="269" r:id="rId14"/>
    <p:sldId id="270" r:id="rId15"/>
    <p:sldId id="271" r:id="rId16"/>
    <p:sldId id="262"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0F20"/>
    <a:srgbClr val="AD1221"/>
    <a:srgbClr val="800080"/>
    <a:srgbClr val="BB1121"/>
    <a:srgbClr val="B3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4087" autoAdjust="0"/>
  </p:normalViewPr>
  <p:slideViewPr>
    <p:cSldViewPr snapToGrid="0" snapToObjects="1">
      <p:cViewPr>
        <p:scale>
          <a:sx n="125" d="100"/>
          <a:sy n="125" d="100"/>
        </p:scale>
        <p:origin x="-872" y="-8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7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61865-17EC-7B44-9960-C72A82A90E94}" type="datetime1">
              <a:t>28/04/2015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D83DFA-8E79-AD4F-9791-9A40AAAB8553}" type="slidenum">
              <a:t>‹#›</a:t>
            </a:fld>
            <a:endParaRPr lang="en-US"/>
          </a:p>
        </p:txBody>
      </p:sp>
    </p:spTree>
    <p:extLst>
      <p:ext uri="{BB962C8B-B14F-4D97-AF65-F5344CB8AC3E}">
        <p14:creationId xmlns:p14="http://schemas.microsoft.com/office/powerpoint/2010/main" val="1865207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A2ACF-812F-7049-A561-8AC6605BED56}" type="datetime1">
              <a:t>28/04/2015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DF474-F743-DC41-A332-52C4601B89D5}" type="slidenum">
              <a:t>‹#›</a:t>
            </a:fld>
            <a:endParaRPr lang="en-US"/>
          </a:p>
        </p:txBody>
      </p:sp>
    </p:spTree>
    <p:extLst>
      <p:ext uri="{BB962C8B-B14F-4D97-AF65-F5344CB8AC3E}">
        <p14:creationId xmlns:p14="http://schemas.microsoft.com/office/powerpoint/2010/main" val="2767840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b="1" dirty="0" smtClean="0">
                <a:cs typeface="+mn-cs"/>
              </a:rPr>
              <a:t>Objectives:</a:t>
            </a:r>
            <a:endParaRPr lang="en-GB" b="0" dirty="0" smtClean="0">
              <a:cs typeface="+mn-cs"/>
            </a:endParaRPr>
          </a:p>
          <a:p>
            <a:pPr eaLnBrk="1" hangingPunct="1">
              <a:defRPr/>
            </a:pPr>
            <a:r>
              <a:rPr lang="en-GB" b="0" dirty="0" smtClean="0">
                <a:cs typeface="+mn-cs"/>
              </a:rPr>
              <a:t>Identify</a:t>
            </a:r>
            <a:r>
              <a:rPr lang="en-GB" b="0" baseline="0" dirty="0" smtClean="0">
                <a:cs typeface="+mn-cs"/>
              </a:rPr>
              <a:t> and discuss the different types of communications which unions use with workers.</a:t>
            </a:r>
            <a:endParaRPr lang="en-GB" b="0" dirty="0" smtClean="0">
              <a:cs typeface="+mn-cs"/>
            </a:endParaRPr>
          </a:p>
          <a:p>
            <a:pPr eaLnBrk="1" hangingPunct="1">
              <a:defRPr/>
            </a:pPr>
            <a:r>
              <a:rPr lang="en-GB" b="0" dirty="0" smtClean="0">
                <a:cs typeface="+mn-cs"/>
              </a:rPr>
              <a:t>Discuss how </a:t>
            </a:r>
            <a:r>
              <a:rPr lang="en-GB" b="0" baseline="0" dirty="0" smtClean="0">
                <a:cs typeface="+mn-cs"/>
              </a:rPr>
              <a:t>“arbolitos” (worker networks) are used in campaigns.</a:t>
            </a:r>
          </a:p>
          <a:p>
            <a:pPr eaLnBrk="1" hangingPunct="1">
              <a:defRPr/>
            </a:pPr>
            <a:r>
              <a:rPr lang="en-GB" b="0" baseline="0" dirty="0" smtClean="0">
                <a:cs typeface="+mn-cs"/>
              </a:rPr>
              <a:t>Create a specific plan on how you can use arbolitos in your campaign.</a:t>
            </a:r>
          </a:p>
          <a:p>
            <a:pPr eaLnBrk="1" hangingPunct="1">
              <a:defRPr/>
            </a:pPr>
            <a:r>
              <a:rPr lang="en-GB" b="0" baseline="0" dirty="0" smtClean="0">
                <a:cs typeface="+mn-cs"/>
              </a:rPr>
              <a:t>Fill out the ‘Campaign Summary Form’ section on arbolitos.</a:t>
            </a:r>
          </a:p>
          <a:p>
            <a:pPr eaLnBrk="1" hangingPunct="1">
              <a:defRPr/>
            </a:pPr>
            <a:r>
              <a:rPr lang="en-GB" b="1" baseline="0" dirty="0" smtClean="0">
                <a:cs typeface="+mn-cs"/>
              </a:rPr>
              <a:t>Materials:  </a:t>
            </a:r>
            <a:r>
              <a:rPr lang="en-GB" b="0" baseline="0" dirty="0" smtClean="0">
                <a:cs typeface="+mn-cs"/>
              </a:rPr>
              <a:t>Copies of the “Campaign Summary Form” and the activity sheets.</a:t>
            </a:r>
            <a:endParaRPr lang="en-GB" b="1" dirty="0" smtClean="0">
              <a:cs typeface="+mn-cs"/>
            </a:endParaRPr>
          </a:p>
          <a:p>
            <a:pPr eaLnBrk="1" hangingPunct="1">
              <a:defRPr/>
            </a:pPr>
            <a:r>
              <a:rPr lang="en-GB" b="1" dirty="0" smtClean="0">
                <a:cs typeface="+mn-cs"/>
              </a:rPr>
              <a:t>Notes: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cs typeface="+mn-cs"/>
              </a:rPr>
              <a:t>You will need copies of the </a:t>
            </a:r>
            <a:r>
              <a:rPr lang="en-GB" dirty="0" smtClean="0">
                <a:cs typeface="+mn-cs"/>
              </a:rPr>
              <a:t>“Campaign Summary Form” as participants</a:t>
            </a:r>
            <a:r>
              <a:rPr lang="en-GB" baseline="0" dirty="0" smtClean="0">
                <a:cs typeface="+mn-cs"/>
              </a:rPr>
              <a:t> will be filling out the section of arbolitos.</a:t>
            </a:r>
            <a:endParaRPr lang="en-GB" dirty="0" smtClean="0">
              <a:cs typeface="+mn-cs"/>
            </a:endParaRPr>
          </a:p>
          <a:p>
            <a:r>
              <a:rPr lang="en-US" dirty="0" smtClean="0"/>
              <a:t>For</a:t>
            </a:r>
            <a:r>
              <a:rPr lang="en-US" baseline="0" dirty="0" smtClean="0"/>
              <a:t> a more in depth discussion on arbolitos, refer to the ITF Organising Manual.</a:t>
            </a:r>
            <a:endParaRPr lang="en-US" dirty="0"/>
          </a:p>
          <a:p>
            <a:endParaRPr lang="en-GB" i="0" dirty="0" smtClean="0">
              <a:solidFill>
                <a:schemeClr val="tx1"/>
              </a:solidFill>
            </a:endParaRPr>
          </a:p>
          <a:p>
            <a:pPr eaLnBrk="1" hangingPunct="1">
              <a:defRPr/>
            </a:pPr>
            <a:r>
              <a:rPr lang="en-GB" b="1" i="0" dirty="0" smtClean="0">
                <a:solidFill>
                  <a:schemeClr val="tx1"/>
                </a:solidFill>
              </a:rPr>
              <a:t>Materials:  </a:t>
            </a:r>
            <a:r>
              <a:rPr lang="en-GB" i="0" dirty="0" smtClean="0">
                <a:solidFill>
                  <a:schemeClr val="tx1"/>
                </a:solidFill>
              </a:rPr>
              <a:t>flip chart paper,</a:t>
            </a:r>
            <a:r>
              <a:rPr lang="en-GB" i="0" baseline="0" dirty="0" smtClean="0">
                <a:solidFill>
                  <a:schemeClr val="tx1"/>
                </a:solidFill>
              </a:rPr>
              <a:t> </a:t>
            </a:r>
            <a:r>
              <a:rPr lang="en-GB" i="0" dirty="0" smtClean="0">
                <a:solidFill>
                  <a:schemeClr val="tx1"/>
                </a:solidFill>
              </a:rPr>
              <a:t>markers</a:t>
            </a:r>
            <a:r>
              <a:rPr lang="en-GB" dirty="0" smtClean="0">
                <a:cs typeface="+mn-cs"/>
              </a:rPr>
              <a:t>, copies of the activity</a:t>
            </a:r>
            <a:r>
              <a:rPr lang="en-GB" baseline="0" dirty="0" smtClean="0">
                <a:cs typeface="+mn-cs"/>
              </a:rPr>
              <a:t> sheet</a:t>
            </a:r>
            <a:endParaRPr lang="en-GB" dirty="0" smtClean="0">
              <a:cs typeface="+mn-cs"/>
            </a:endParaRPr>
          </a:p>
          <a:p>
            <a:endParaRPr lang="en-GB" i="0" dirty="0" smtClean="0">
              <a:solidFill>
                <a:schemeClr val="tx1"/>
              </a:solidFill>
            </a:endParaRPr>
          </a:p>
          <a:p>
            <a:r>
              <a:rPr lang="en-GB" b="1" i="0" dirty="0" smtClean="0"/>
              <a:t>Notes:</a:t>
            </a:r>
          </a:p>
          <a:p>
            <a:r>
              <a:rPr lang="en-GB" b="0" i="0" dirty="0" smtClean="0"/>
              <a:t>Be prepared to</a:t>
            </a:r>
            <a:r>
              <a:rPr lang="en-GB" b="0" i="0" baseline="0" dirty="0" smtClean="0"/>
              <a:t> give participants time to research, or provide a research report for participants to review.  For assistance in creating a research report, go to the section on “Research.”</a:t>
            </a:r>
            <a:endParaRPr lang="en-GB" b="0" i="0" dirty="0" smtClean="0"/>
          </a:p>
          <a:p>
            <a:r>
              <a:rPr lang="en-GB" i="0" dirty="0" smtClean="0"/>
              <a:t>It is very important that adequate information about the employer</a:t>
            </a:r>
            <a:r>
              <a:rPr lang="ja-JP" altLang="en-GB" i="0" dirty="0" smtClean="0">
                <a:latin typeface="Arial"/>
              </a:rPr>
              <a:t>’</a:t>
            </a:r>
            <a:r>
              <a:rPr lang="en-GB" i="0" dirty="0" smtClean="0"/>
              <a:t>s relationships (and the relationships of the relationships) is obtained prior to this and other modules. Good campaigns are built on detailed and accurate information, not generalities.</a:t>
            </a:r>
          </a:p>
          <a:p>
            <a:endParaRPr lang="en-GB" i="0" baseline="0" dirty="0" smtClean="0"/>
          </a:p>
          <a:p>
            <a:r>
              <a:rPr lang="en-GB" i="0" baseline="0" dirty="0" smtClean="0"/>
              <a:t>We will refer back to the participant's diagram of employer relationships as we move forward, particularly when we get to the PowerPoint module on “Targets and allies”</a:t>
            </a:r>
            <a:endParaRPr lang="en-GB" i="0" dirty="0" smtClean="0"/>
          </a:p>
        </p:txBody>
      </p:sp>
      <p:sp>
        <p:nvSpPr>
          <p:cNvPr id="4" name="Slide Number Placeholder 3"/>
          <p:cNvSpPr>
            <a:spLocks noGrp="1"/>
          </p:cNvSpPr>
          <p:nvPr>
            <p:ph type="sldNum" sz="quarter" idx="10"/>
          </p:nvPr>
        </p:nvSpPr>
        <p:spPr/>
        <p:txBody>
          <a:bodyPr/>
          <a:lstStyle/>
          <a:p>
            <a:fld id="{478DF474-F743-DC41-A332-52C4601B89D5}" type="slidenum">
              <a:t>1</a:t>
            </a:fld>
            <a:endParaRPr lang="en-US"/>
          </a:p>
        </p:txBody>
      </p:sp>
    </p:spTree>
    <p:extLst>
      <p:ext uri="{BB962C8B-B14F-4D97-AF65-F5344CB8AC3E}">
        <p14:creationId xmlns:p14="http://schemas.microsoft.com/office/powerpoint/2010/main" val="118411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ea typeface="ＭＳ Ｐゴシック" charset="0"/>
              </a:rPr>
              <a:t>Reports from the communicators might include the number of workers who have been spoken to and what they are saying</a:t>
            </a:r>
            <a:r>
              <a:rPr lang="en-GB" dirty="0" smtClean="0">
                <a:ea typeface="ＭＳ Ｐゴシック" charset="0"/>
              </a:rPr>
              <a:t>.</a:t>
            </a:r>
          </a:p>
          <a:p>
            <a:pPr eaLnBrk="1" hangingPunct="1">
              <a:spcBef>
                <a:spcPct val="0"/>
              </a:spcBef>
            </a:pPr>
            <a:endParaRPr lang="en-GB" dirty="0" smtClean="0">
              <a:ea typeface="ＭＳ Ｐゴシック" charset="0"/>
            </a:endParaRPr>
          </a:p>
          <a:p>
            <a:pPr eaLnBrk="1" hangingPunct="1">
              <a:spcBef>
                <a:spcPct val="0"/>
              </a:spcBef>
            </a:pPr>
            <a:r>
              <a:rPr lang="en-GB" dirty="0" smtClean="0">
                <a:ea typeface="ＭＳ Ｐゴシック" charset="0"/>
              </a:rPr>
              <a:t>Check with the people</a:t>
            </a:r>
            <a:r>
              <a:rPr lang="en-GB" baseline="0" dirty="0" smtClean="0">
                <a:ea typeface="ＭＳ Ｐゴシック" charset="0"/>
              </a:rPr>
              <a:t> inside the arbolitos groups and see if they are getting the information.  If not, discuss this with the arbolito leader and decide what changes might need to be made.</a:t>
            </a:r>
            <a:endParaRPr lang="en-GB" dirty="0">
              <a:ea typeface="ＭＳ Ｐゴシック" charset="0"/>
            </a:endParaRPr>
          </a:p>
        </p:txBody>
      </p:sp>
      <p:sp>
        <p:nvSpPr>
          <p:cNvPr id="4" name="Slide Number Placeholder 3"/>
          <p:cNvSpPr>
            <a:spLocks noGrp="1"/>
          </p:cNvSpPr>
          <p:nvPr>
            <p:ph type="sldNum" sz="quarter" idx="10"/>
          </p:nvPr>
        </p:nvSpPr>
        <p:spPr/>
        <p:txBody>
          <a:bodyPr/>
          <a:lstStyle/>
          <a:p>
            <a:fld id="{478DF474-F743-DC41-A332-52C4601B89D5}" type="slidenum">
              <a:rPr lang="en-US"/>
              <a:t>12</a:t>
            </a:fld>
            <a:endParaRPr lang="en-US"/>
          </a:p>
        </p:txBody>
      </p:sp>
    </p:spTree>
    <p:extLst>
      <p:ext uri="{BB962C8B-B14F-4D97-AF65-F5344CB8AC3E}">
        <p14:creationId xmlns:p14="http://schemas.microsoft.com/office/powerpoint/2010/main" val="165513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common reason large campaigns fail is because workers on the ground are not able to withstand the increasing pressures from the employer as the campaign progresses.  This principle is clearly demonstrated in both the case study of the LAN Peru mechanics and the workers at DHL Turkey.  Without the solidarity, strength and unity of the workers on the ground, both campaigns would have been failures.</a:t>
            </a:r>
          </a:p>
        </p:txBody>
      </p:sp>
      <p:sp>
        <p:nvSpPr>
          <p:cNvPr id="4" name="Slide Number Placeholder 3"/>
          <p:cNvSpPr>
            <a:spLocks noGrp="1"/>
          </p:cNvSpPr>
          <p:nvPr>
            <p:ph type="sldNum" sz="quarter" idx="10"/>
          </p:nvPr>
        </p:nvSpPr>
        <p:spPr/>
        <p:txBody>
          <a:bodyPr/>
          <a:lstStyle/>
          <a:p>
            <a:fld id="{478DF474-F743-DC41-A332-52C4601B89D5}" type="slidenum">
              <a:rPr lang="en-US"/>
              <a:t>13</a:t>
            </a:fld>
            <a:endParaRPr lang="en-US"/>
          </a:p>
        </p:txBody>
      </p:sp>
    </p:spTree>
    <p:extLst>
      <p:ext uri="{BB962C8B-B14F-4D97-AF65-F5344CB8AC3E}">
        <p14:creationId xmlns:p14="http://schemas.microsoft.com/office/powerpoint/2010/main" val="306563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manual</a:t>
            </a:r>
            <a:r>
              <a:rPr lang="en-US" baseline="0" dirty="0" smtClean="0"/>
              <a:t> for a more detailed explanation of how the union built the base despite intense pressure from the employer.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Ask participants what level of worker support they will need to withstand employer pressure.</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8DF474-F743-DC41-A332-52C4601B89D5}" type="slidenum">
              <a:rPr lang="en-US"/>
              <a:t>14</a:t>
            </a:fld>
            <a:endParaRPr lang="en-US"/>
          </a:p>
        </p:txBody>
      </p:sp>
    </p:spTree>
    <p:extLst>
      <p:ext uri="{BB962C8B-B14F-4D97-AF65-F5344CB8AC3E}">
        <p14:creationId xmlns:p14="http://schemas.microsoft.com/office/powerpoint/2010/main" val="215480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TUMTIS members contacted DHL workers.  They approached workers as they came and went to work.  From the beginning there were daily systematic one to one conversations with workers and their families.  This was led by 300 TUMTIS workplace delegates from union workplaces,</a:t>
            </a:r>
            <a:r>
              <a:rPr lang="en-GB" sz="1200" kern="1200" baseline="0" dirty="0" smtClean="0">
                <a:solidFill>
                  <a:schemeClr val="tx1"/>
                </a:solidFill>
                <a:effectLst/>
                <a:latin typeface="+mn-lt"/>
                <a:ea typeface="+mn-ea"/>
                <a:cs typeface="+mn-cs"/>
              </a:rPr>
              <a:t> including</a:t>
            </a:r>
            <a:r>
              <a:rPr lang="en-GB" sz="1200" kern="1200" dirty="0" smtClean="0">
                <a:solidFill>
                  <a:schemeClr val="tx1"/>
                </a:solidFill>
                <a:effectLst/>
                <a:latin typeface="+mn-lt"/>
                <a:ea typeface="+mn-ea"/>
                <a:cs typeface="+mn-cs"/>
              </a:rPr>
              <a:t> UPS.  In addition, 20 TUMTIS staff organisers worked on the campaign in addition to their other duties.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picket line of the fired workers was set up in front of the company, early on in the dispute.  This allowed for additional conversations between the current workers, the fired workers and TUMTIS leaders.  The company tried to prevent workers from going near the picket line during their lunch breaks.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TUMTIS leaders visited the workplace daily.  They spoke to workers before work started, at lunch breaks and after work.  Informational sessions were held at cafes close to the workplace.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company began to offer bribes for workers to join the company (yellow) union.  The workers refused.   This built the strength of the union.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Press statements from the union supported the growing unity of the workers publicized the situation of the fired workers.</a:t>
            </a:r>
            <a:r>
              <a:rPr lang="en-US"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the workers had built their strength and it was time to go to the labour ministry to petition for recognition of TUMTIS, the workers joined TUMTIS en mass.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rPr lang="en-US"/>
              <a:t>15</a:t>
            </a:fld>
            <a:endParaRPr lang="en-US"/>
          </a:p>
        </p:txBody>
      </p:sp>
    </p:spTree>
    <p:extLst>
      <p:ext uri="{BB962C8B-B14F-4D97-AF65-F5344CB8AC3E}">
        <p14:creationId xmlns:p14="http://schemas.microsoft.com/office/powerpoint/2010/main" val="312744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smtClean="0">
                <a:ea typeface="ＭＳ Ｐゴシック" charset="0"/>
              </a:rPr>
              <a:t>Have participants fill out their Campaign</a:t>
            </a:r>
            <a:r>
              <a:rPr lang="en-US" baseline="0" dirty="0" smtClean="0">
                <a:ea typeface="ＭＳ Ｐゴシック" charset="0"/>
              </a:rPr>
              <a:t> Summary Form section on arbolitos by writing down the 1-3 initial steps they plan to take to set up or strengthen their arbolitos.</a:t>
            </a:r>
          </a:p>
          <a:p>
            <a:pPr eaLnBrk="1" hangingPunct="1">
              <a:lnSpc>
                <a:spcPct val="90000"/>
              </a:lnSpc>
              <a:spcBef>
                <a:spcPct val="0"/>
              </a:spcBef>
            </a:pPr>
            <a:endParaRPr lang="en-US" baseline="0" dirty="0" smtClean="0">
              <a:ea typeface="ＭＳ Ｐゴシック" charset="0"/>
            </a:endParaRPr>
          </a:p>
          <a:p>
            <a:pPr eaLnBrk="1" hangingPunct="1">
              <a:lnSpc>
                <a:spcPct val="90000"/>
              </a:lnSpc>
              <a:spcBef>
                <a:spcPct val="0"/>
              </a:spcBef>
            </a:pPr>
            <a:r>
              <a:rPr lang="en-US" baseline="0" dirty="0" smtClean="0">
                <a:ea typeface="ＭＳ Ｐゴシック" charset="0"/>
              </a:rPr>
              <a:t>If arbolitos do not fit their campaign needs, they should fill in 1-3 other steps that they can take to strengthen worker involvement.</a:t>
            </a:r>
            <a:endParaRPr lang="en-US" dirty="0">
              <a:ea typeface="ＭＳ Ｐゴシック" charset="0"/>
            </a:endParaRPr>
          </a:p>
        </p:txBody>
      </p:sp>
      <p:sp>
        <p:nvSpPr>
          <p:cNvPr id="4" name="Slide Number Placeholder 3"/>
          <p:cNvSpPr>
            <a:spLocks noGrp="1"/>
          </p:cNvSpPr>
          <p:nvPr>
            <p:ph type="sldNum" sz="quarter" idx="10"/>
          </p:nvPr>
        </p:nvSpPr>
        <p:spPr/>
        <p:txBody>
          <a:bodyPr/>
          <a:lstStyle/>
          <a:p>
            <a:fld id="{478DF474-F743-DC41-A332-52C4601B89D5}" type="slidenum">
              <a:t>16</a:t>
            </a:fld>
            <a:endParaRPr lang="en-US"/>
          </a:p>
        </p:txBody>
      </p:sp>
    </p:spTree>
    <p:extLst>
      <p:ext uri="{BB962C8B-B14F-4D97-AF65-F5344CB8AC3E}">
        <p14:creationId xmlns:p14="http://schemas.microsoft.com/office/powerpoint/2010/main" val="186894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0" dirty="0" smtClean="0"/>
              <a:t>Ask each participant to think about a worksite or a group of employees you know well.  </a:t>
            </a:r>
          </a:p>
          <a:p>
            <a:pPr>
              <a:lnSpc>
                <a:spcPct val="80000"/>
              </a:lnSpc>
            </a:pPr>
            <a:endParaRPr lang="en-US" sz="1200" b="0" dirty="0" smtClean="0"/>
          </a:p>
          <a:p>
            <a:pPr>
              <a:lnSpc>
                <a:spcPct val="80000"/>
              </a:lnSpc>
            </a:pPr>
            <a:r>
              <a:rPr lang="en-US" sz="1200" b="0" dirty="0" smtClean="0"/>
              <a:t>If the participants say the largest group is the middle group, they will be similar to other unions throughout the world.  </a:t>
            </a:r>
          </a:p>
          <a:p>
            <a:pPr>
              <a:lnSpc>
                <a:spcPct val="80000"/>
              </a:lnSpc>
            </a:pPr>
            <a:endParaRPr lang="en-US" sz="1200" b="0" dirty="0" smtClean="0"/>
          </a:p>
          <a:p>
            <a:pPr>
              <a:lnSpc>
                <a:spcPct val="80000"/>
              </a:lnSpc>
            </a:pPr>
            <a:r>
              <a:rPr lang="en-US" sz="1200" b="0" dirty="0" smtClean="0"/>
              <a:t>Sometimes in particularly strong unions or during a particular campaign or strike the involved employees will be largest.  In an unorganized workplace the anti- union employees may be largest.</a:t>
            </a:r>
          </a:p>
          <a:p>
            <a:pPr>
              <a:lnSpc>
                <a:spcPct val="80000"/>
              </a:lnSpc>
            </a:pPr>
            <a:endParaRPr lang="en-US" sz="1200" b="0" dirty="0" smtClean="0"/>
          </a:p>
          <a:p>
            <a:pPr>
              <a:lnSpc>
                <a:spcPct val="80000"/>
              </a:lnSpc>
            </a:pPr>
            <a:r>
              <a:rPr lang="en-US" sz="1200" b="0" dirty="0" smtClean="0"/>
              <a:t>The group of uninvolved employees is usually the largest untapped resource of the union.</a:t>
            </a:r>
          </a:p>
          <a:p>
            <a:pPr>
              <a:lnSpc>
                <a:spcPct val="80000"/>
              </a:lnSpc>
            </a:pPr>
            <a:endParaRPr lang="en-US" sz="1200" b="0" dirty="0" smtClean="0"/>
          </a:p>
          <a:p>
            <a:pPr>
              <a:lnSpc>
                <a:spcPct val="80000"/>
              </a:lnSpc>
            </a:pPr>
            <a:r>
              <a:rPr lang="en-US" sz="1200" b="0" u="sng" dirty="0" smtClean="0"/>
              <a:t>Discussion Questions</a:t>
            </a:r>
            <a:endParaRPr lang="en-US" sz="1200" b="0" dirty="0" smtClean="0"/>
          </a:p>
          <a:p>
            <a:pPr>
              <a:lnSpc>
                <a:spcPct val="80000"/>
              </a:lnSpc>
            </a:pPr>
            <a:r>
              <a:rPr lang="en-US" sz="1200" b="0" dirty="0" smtClean="0"/>
              <a:t>Ask participants to think about where we as leaders spend our time.   Leaders are one of the most valuable resources of a union.  Is our time spent with the involved employees or is it with the uninvolved members?  And do we spend too much time and energy worrying about the anti-union group?</a:t>
            </a:r>
          </a:p>
          <a:p>
            <a:endParaRPr lang="en-GB" dirty="0" smtClean="0"/>
          </a:p>
          <a:p>
            <a:r>
              <a:rPr lang="en-GB" dirty="0" smtClean="0"/>
              <a:t>Ask participants identify the different types</a:t>
            </a:r>
            <a:r>
              <a:rPr lang="en-GB" baseline="0" dirty="0" smtClean="0"/>
              <a:t> of entities with whom the employer has relationships and </a:t>
            </a:r>
            <a:r>
              <a:rPr lang="en-GB" dirty="0" smtClean="0"/>
              <a:t>add them to the</a:t>
            </a:r>
            <a:r>
              <a:rPr lang="en-GB" baseline="0" dirty="0" smtClean="0"/>
              <a:t> diagram.</a:t>
            </a: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2</a:t>
            </a:fld>
            <a:endParaRPr lang="en-US"/>
          </a:p>
        </p:txBody>
      </p:sp>
    </p:spTree>
    <p:extLst>
      <p:ext uri="{BB962C8B-B14F-4D97-AF65-F5344CB8AC3E}">
        <p14:creationId xmlns:p14="http://schemas.microsoft.com/office/powerpoint/2010/main" val="273181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dirty="0">
                <a:ea typeface="ＭＳ Ｐゴシック" charset="0"/>
              </a:rPr>
              <a:t>Ask participants to list the different types of </a:t>
            </a:r>
            <a:r>
              <a:rPr lang="en-GB" dirty="0" smtClean="0">
                <a:ea typeface="ＭＳ Ｐゴシック" charset="0"/>
              </a:rPr>
              <a:t>communication: </a:t>
            </a:r>
            <a:r>
              <a:rPr lang="en-GB" sz="1200" dirty="0" smtClean="0">
                <a:latin typeface="Calibri" charset="0"/>
              </a:rPr>
              <a:t>Newsletters and leaflets</a:t>
            </a:r>
            <a:r>
              <a:rPr lang="en-GB" sz="1200" baseline="0" dirty="0" smtClean="0">
                <a:latin typeface="Calibri" charset="0"/>
              </a:rPr>
              <a:t>, w</a:t>
            </a:r>
            <a:r>
              <a:rPr lang="en-GB" sz="1200" dirty="0" smtClean="0">
                <a:latin typeface="Calibri" charset="0"/>
              </a:rPr>
              <a:t>ebsites, telephone calls,  email messages, text messaging,</a:t>
            </a:r>
            <a:r>
              <a:rPr lang="en-GB" sz="1200" baseline="0" dirty="0" smtClean="0">
                <a:latin typeface="Calibri" charset="0"/>
              </a:rPr>
              <a:t> </a:t>
            </a:r>
            <a:r>
              <a:rPr lang="en-GB" sz="1200" dirty="0" smtClean="0">
                <a:latin typeface="Calibri" charset="0"/>
              </a:rPr>
              <a:t> social networking,</a:t>
            </a:r>
            <a:r>
              <a:rPr lang="en-GB" sz="1200" baseline="0" dirty="0" smtClean="0">
                <a:latin typeface="Calibri" charset="0"/>
              </a:rPr>
              <a:t> m</a:t>
            </a:r>
            <a:r>
              <a:rPr lang="en-GB" sz="1200" dirty="0" smtClean="0">
                <a:latin typeface="Calibri" charset="0"/>
              </a:rPr>
              <a:t>eetings,</a:t>
            </a:r>
            <a:r>
              <a:rPr lang="en-GB" sz="1200" baseline="0" dirty="0" smtClean="0">
                <a:latin typeface="Calibri" charset="0"/>
              </a:rPr>
              <a:t> p</a:t>
            </a:r>
            <a:r>
              <a:rPr lang="en-GB" sz="1200" dirty="0" smtClean="0">
                <a:latin typeface="Calibri" charset="0"/>
              </a:rPr>
              <a:t>erson-to-person contact, media (eg, television, radio, newspaper)</a:t>
            </a:r>
            <a:endParaRPr lang="en-GB" dirty="0">
              <a:ea typeface="ＭＳ Ｐゴシック" charset="0"/>
            </a:endParaRPr>
          </a:p>
          <a:p>
            <a:pPr eaLnBrk="1" hangingPunct="1">
              <a:spcBef>
                <a:spcPct val="0"/>
              </a:spcBef>
              <a:buFontTx/>
              <a:buChar char="•"/>
            </a:pPr>
            <a:r>
              <a:rPr lang="en-GB" b="1" dirty="0">
                <a:ea typeface="ＭＳ Ｐゴシック" charset="0"/>
              </a:rPr>
              <a:t> </a:t>
            </a:r>
            <a:r>
              <a:rPr lang="en-GB" dirty="0">
                <a:ea typeface="ＭＳ Ｐゴシック" charset="0"/>
              </a:rPr>
              <a:t>Which do we use the </a:t>
            </a:r>
            <a:r>
              <a:rPr lang="en-GB" dirty="0" smtClean="0">
                <a:ea typeface="ＭＳ Ｐゴシック" charset="0"/>
              </a:rPr>
              <a:t>most?</a:t>
            </a:r>
            <a:r>
              <a:rPr lang="en-GB" baseline="0" dirty="0" smtClean="0">
                <a:ea typeface="ＭＳ Ｐゴシック" charset="0"/>
              </a:rPr>
              <a:t>  Participants</a:t>
            </a:r>
            <a:r>
              <a:rPr lang="en-GB" dirty="0" smtClean="0">
                <a:ea typeface="ＭＳ Ｐゴシック" charset="0"/>
              </a:rPr>
              <a:t> </a:t>
            </a:r>
            <a:r>
              <a:rPr lang="en-GB" dirty="0">
                <a:ea typeface="ＭＳ Ｐゴシック" charset="0"/>
              </a:rPr>
              <a:t>will probably choose a written form of communication.</a:t>
            </a:r>
          </a:p>
          <a:p>
            <a:pPr eaLnBrk="1" hangingPunct="1">
              <a:spcBef>
                <a:spcPct val="0"/>
              </a:spcBef>
              <a:buFontTx/>
              <a:buChar char="•"/>
            </a:pPr>
            <a:r>
              <a:rPr lang="en-GB" dirty="0">
                <a:ea typeface="ＭＳ Ｐゴシック" charset="0"/>
              </a:rPr>
              <a:t> Which allows the most feedback from workers? </a:t>
            </a:r>
            <a:r>
              <a:rPr lang="en-GB" dirty="0" smtClean="0">
                <a:ea typeface="ＭＳ Ｐゴシック" charset="0"/>
              </a:rPr>
              <a:t>Participants </a:t>
            </a:r>
            <a:r>
              <a:rPr lang="en-GB" dirty="0">
                <a:ea typeface="ＭＳ Ｐゴシック" charset="0"/>
              </a:rPr>
              <a:t>will probably choose person-to-person.</a:t>
            </a:r>
          </a:p>
          <a:p>
            <a:pPr eaLnBrk="1" hangingPunct="1">
              <a:spcBef>
                <a:spcPct val="0"/>
              </a:spcBef>
              <a:buFontTx/>
              <a:buChar char="•"/>
            </a:pPr>
            <a:r>
              <a:rPr lang="en-GB" dirty="0">
                <a:ea typeface="ＭＳ Ｐゴシック" charset="0"/>
              </a:rPr>
              <a:t> Which is best when workers are afraid or lack knowledge about unions? They will probably choose person-to-person</a:t>
            </a:r>
            <a:r>
              <a:rPr lang="en-GB" dirty="0" smtClean="0">
                <a:ea typeface="ＭＳ Ｐゴシック" charset="0"/>
              </a:rPr>
              <a:t>.</a:t>
            </a:r>
          </a:p>
          <a:p>
            <a:pPr eaLnBrk="1" hangingPunct="1">
              <a:spcBef>
                <a:spcPct val="0"/>
              </a:spcBef>
              <a:buFontTx/>
              <a:buNone/>
            </a:pPr>
            <a:r>
              <a:rPr lang="en-GB" u="sng" dirty="0" smtClean="0">
                <a:ea typeface="ＭＳ Ｐゴシック" charset="0"/>
              </a:rPr>
              <a:t>Discussion Question:</a:t>
            </a:r>
            <a:endParaRPr lang="en-GB" u="sng" dirty="0">
              <a:ea typeface="ＭＳ Ｐゴシック" charset="0"/>
            </a:endParaRPr>
          </a:p>
          <a:p>
            <a:pPr eaLnBrk="1" hangingPunct="1">
              <a:spcBef>
                <a:spcPct val="0"/>
              </a:spcBef>
            </a:pPr>
            <a:r>
              <a:rPr lang="en-GB" dirty="0" smtClean="0">
                <a:ea typeface="ＭＳ Ｐゴシック" charset="0"/>
              </a:rPr>
              <a:t>Why do</a:t>
            </a:r>
            <a:r>
              <a:rPr lang="en-GB" baseline="0" dirty="0" smtClean="0">
                <a:ea typeface="ＭＳ Ｐゴシック" charset="0"/>
              </a:rPr>
              <a:t> we n</a:t>
            </a:r>
            <a:r>
              <a:rPr lang="en-GB" dirty="0" smtClean="0">
                <a:ea typeface="ＭＳ Ｐゴシック" charset="0"/>
              </a:rPr>
              <a:t>ot </a:t>
            </a:r>
            <a:r>
              <a:rPr lang="en-GB" dirty="0">
                <a:ea typeface="ＭＳ Ｐゴシック" charset="0"/>
              </a:rPr>
              <a:t>use more person-to-person and one-to-one </a:t>
            </a:r>
            <a:r>
              <a:rPr lang="en-GB" dirty="0" smtClean="0">
                <a:ea typeface="ＭＳ Ｐゴシック" charset="0"/>
              </a:rPr>
              <a:t>communication?</a:t>
            </a:r>
          </a:p>
          <a:p>
            <a:pPr eaLnBrk="1" hangingPunct="1">
              <a:spcBef>
                <a:spcPct val="0"/>
              </a:spcBef>
            </a:pPr>
            <a:r>
              <a:rPr lang="en-GB" baseline="0" dirty="0" smtClean="0">
                <a:ea typeface="ＭＳ Ｐゴシック" charset="0"/>
              </a:rPr>
              <a:t>It is often seen as </a:t>
            </a:r>
            <a:r>
              <a:rPr lang="en-GB" dirty="0" smtClean="0">
                <a:ea typeface="ＭＳ Ｐゴシック" charset="0"/>
              </a:rPr>
              <a:t>too </a:t>
            </a:r>
            <a:r>
              <a:rPr lang="en-GB" dirty="0">
                <a:ea typeface="ＭＳ Ｐゴシック" charset="0"/>
              </a:rPr>
              <a:t>time-consuming. One reason we rely on written communication is that it is less resource-intensive and more </a:t>
            </a:r>
            <a:r>
              <a:rPr lang="en-GB" dirty="0" smtClean="0">
                <a:ea typeface="ＭＳ Ｐゴシック" charset="0"/>
              </a:rPr>
              <a:t>efficient.  As leaders</a:t>
            </a:r>
            <a:r>
              <a:rPr lang="en-GB" baseline="0" dirty="0" smtClean="0">
                <a:ea typeface="ＭＳ Ｐゴシック" charset="0"/>
              </a:rPr>
              <a:t> </a:t>
            </a:r>
            <a:r>
              <a:rPr lang="en-GB" dirty="0" smtClean="0">
                <a:ea typeface="ＭＳ Ｐゴシック" charset="0"/>
              </a:rPr>
              <a:t>we feel </a:t>
            </a:r>
            <a:r>
              <a:rPr lang="en-GB" dirty="0">
                <a:ea typeface="ＭＳ Ｐゴシック" charset="0"/>
              </a:rPr>
              <a:t>that we have done our </a:t>
            </a:r>
            <a:r>
              <a:rPr lang="en-GB" dirty="0" smtClean="0">
                <a:ea typeface="ＭＳ Ｐゴシック" charset="0"/>
              </a:rPr>
              <a:t>job. </a:t>
            </a:r>
            <a:r>
              <a:rPr lang="en-GB" dirty="0">
                <a:ea typeface="ＭＳ Ｐゴシック" charset="0"/>
              </a:rPr>
              <a:t>If the workers were too busy or </a:t>
            </a:r>
            <a:r>
              <a:rPr lang="en-GB" dirty="0" smtClean="0">
                <a:ea typeface="ＭＳ Ｐゴシック" charset="0"/>
              </a:rPr>
              <a:t>uninvolved </a:t>
            </a:r>
            <a:r>
              <a:rPr lang="en-GB" dirty="0">
                <a:ea typeface="ＭＳ Ｐゴシック" charset="0"/>
              </a:rPr>
              <a:t>to read the </a:t>
            </a:r>
            <a:r>
              <a:rPr lang="en-GB" dirty="0" smtClean="0">
                <a:ea typeface="ＭＳ Ｐゴシック" charset="0"/>
              </a:rPr>
              <a:t>information, </a:t>
            </a:r>
            <a:r>
              <a:rPr lang="en-GB" dirty="0">
                <a:ea typeface="ＭＳ Ｐゴシック" charset="0"/>
              </a:rPr>
              <a:t>we can blame </a:t>
            </a:r>
            <a:r>
              <a:rPr lang="en-GB" dirty="0" smtClean="0">
                <a:ea typeface="ＭＳ Ｐゴシック" charset="0"/>
              </a:rPr>
              <a:t>them. </a:t>
            </a:r>
            <a:r>
              <a:rPr lang="en-GB" baseline="0" dirty="0" smtClean="0">
                <a:ea typeface="ＭＳ Ｐゴシック" charset="0"/>
              </a:rPr>
              <a:t> However, it is </a:t>
            </a:r>
            <a:r>
              <a:rPr lang="en-GB" dirty="0" smtClean="0">
                <a:ea typeface="ＭＳ Ｐゴシック" charset="0"/>
              </a:rPr>
              <a:t>our </a:t>
            </a:r>
            <a:r>
              <a:rPr lang="en-GB" dirty="0">
                <a:ea typeface="ＭＳ Ｐゴシック" charset="0"/>
              </a:rPr>
              <a:t>responsibility to change our communication methods if the current methods are not working well</a:t>
            </a:r>
            <a:r>
              <a:rPr lang="en-GB" dirty="0" smtClean="0">
                <a:ea typeface="ＭＳ Ｐゴシック" charset="0"/>
              </a:rPr>
              <a:t>.</a:t>
            </a:r>
            <a:endParaRPr lang="en-GB" dirty="0">
              <a:ea typeface="ＭＳ Ｐゴシック" charset="0"/>
            </a:endParaRPr>
          </a:p>
        </p:txBody>
      </p:sp>
      <p:sp>
        <p:nvSpPr>
          <p:cNvPr id="4" name="Slide Number Placeholder 3"/>
          <p:cNvSpPr>
            <a:spLocks noGrp="1"/>
          </p:cNvSpPr>
          <p:nvPr>
            <p:ph type="sldNum" sz="quarter" idx="10"/>
          </p:nvPr>
        </p:nvSpPr>
        <p:spPr/>
        <p:txBody>
          <a:bodyPr/>
          <a:lstStyle/>
          <a:p>
            <a:fld id="{478DF474-F743-DC41-A332-52C4601B89D5}" type="slidenum">
              <a:t>3</a:t>
            </a:fld>
            <a:endParaRPr lang="en-US"/>
          </a:p>
        </p:txBody>
      </p:sp>
    </p:spTree>
    <p:extLst>
      <p:ext uri="{BB962C8B-B14F-4D97-AF65-F5344CB8AC3E}">
        <p14:creationId xmlns:p14="http://schemas.microsoft.com/office/powerpoint/2010/main" val="352786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ea typeface="ＭＳ Ｐゴシック" charset="0"/>
              </a:rPr>
              <a:t>Person-to-person communication networks are a simple concept but also one of the most important things that we can do</a:t>
            </a:r>
            <a:r>
              <a:rPr lang="en-US" dirty="0" smtClean="0">
                <a:ea typeface="ＭＳ Ｐゴシック" charset="0"/>
              </a:rPr>
              <a:t>.</a:t>
            </a:r>
          </a:p>
          <a:p>
            <a:pPr eaLnBrk="1" hangingPunct="1">
              <a:spcBef>
                <a:spcPct val="0"/>
              </a:spcBef>
            </a:pPr>
            <a:r>
              <a:rPr lang="en-US" dirty="0" smtClean="0">
                <a:ea typeface="ＭＳ Ｐゴシック" charset="0"/>
              </a:rPr>
              <a:t>Arbolitos</a:t>
            </a:r>
            <a:r>
              <a:rPr lang="en-US" baseline="0" dirty="0" smtClean="0">
                <a:ea typeface="ＭＳ Ｐゴシック" charset="0"/>
              </a:rPr>
              <a:t> (or worker networks) create a more efficient way of ensuring that workers have one to one relationships with people who can keep them informed about the campaign.</a:t>
            </a:r>
          </a:p>
          <a:p>
            <a:pPr eaLnBrk="1" hangingPunct="1">
              <a:spcBef>
                <a:spcPct val="0"/>
              </a:spcBef>
            </a:pPr>
            <a:endParaRPr lang="en-US" baseline="0" dirty="0" smtClean="0">
              <a:ea typeface="ＭＳ Ｐゴシック" charset="0"/>
            </a:endParaRPr>
          </a:p>
          <a:p>
            <a:pPr eaLnBrk="1" hangingPunct="1">
              <a:spcBef>
                <a:spcPct val="0"/>
              </a:spcBef>
            </a:pPr>
            <a:r>
              <a:rPr lang="en-US" baseline="0" dirty="0" smtClean="0">
                <a:ea typeface="ＭＳ Ｐゴシック" charset="0"/>
              </a:rPr>
              <a:t>5 is the number of people that one person will be able to keep in touch with regularly.  If the group is larger than 7, people will probably not have regular one-to-one contact.</a:t>
            </a:r>
          </a:p>
          <a:p>
            <a:pPr eaLnBrk="1" hangingPunct="1">
              <a:spcBef>
                <a:spcPct val="0"/>
              </a:spcBef>
            </a:pPr>
            <a:endParaRPr lang="en-US" baseline="0" dirty="0" smtClean="0">
              <a:ea typeface="ＭＳ Ｐゴシック" charset="0"/>
            </a:endParaRPr>
          </a:p>
          <a:p>
            <a:pPr eaLnBrk="1" hangingPunct="1">
              <a:spcBef>
                <a:spcPct val="0"/>
              </a:spcBef>
            </a:pPr>
            <a:r>
              <a:rPr lang="en-US" baseline="0" dirty="0" smtClean="0">
                <a:ea typeface="ＭＳ Ｐゴシック" charset="0"/>
              </a:rPr>
              <a:t>It is better to have a small number of functioning arbolitos than a larger number where workers are not regularly receiving information.</a:t>
            </a:r>
            <a:endParaRPr lang="en-US" dirty="0" smtClean="0">
              <a:ea typeface="ＭＳ Ｐゴシック" charset="0"/>
            </a:endParaRPr>
          </a:p>
        </p:txBody>
      </p:sp>
      <p:sp>
        <p:nvSpPr>
          <p:cNvPr id="4" name="Slide Number Placeholder 3"/>
          <p:cNvSpPr>
            <a:spLocks noGrp="1"/>
          </p:cNvSpPr>
          <p:nvPr>
            <p:ph type="sldNum" sz="quarter" idx="10"/>
          </p:nvPr>
        </p:nvSpPr>
        <p:spPr/>
        <p:txBody>
          <a:bodyPr/>
          <a:lstStyle/>
          <a:p>
            <a:fld id="{478DF474-F743-DC41-A332-52C4601B89D5}" type="slidenum">
              <a:t>4</a:t>
            </a:fld>
            <a:endParaRPr lang="en-US"/>
          </a:p>
        </p:txBody>
      </p:sp>
    </p:spTree>
    <p:extLst>
      <p:ext uri="{BB962C8B-B14F-4D97-AF65-F5344CB8AC3E}">
        <p14:creationId xmlns:p14="http://schemas.microsoft.com/office/powerpoint/2010/main" val="252249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0" i="0" dirty="0" smtClean="0">
                <a:latin typeface="Calibri" charset="0"/>
                <a:ea typeface="ＭＳ Ｐゴシック" charset="0"/>
                <a:cs typeface="Calibri" charset="0"/>
              </a:rPr>
              <a:t>In any</a:t>
            </a:r>
            <a:r>
              <a:rPr lang="en-GB" b="0" i="0" baseline="0" dirty="0" smtClean="0">
                <a:latin typeface="Calibri" charset="0"/>
                <a:ea typeface="ＭＳ Ｐゴシック" charset="0"/>
                <a:cs typeface="Calibri" charset="0"/>
              </a:rPr>
              <a:t> campaign, you will not find that arbolitos coverage as systematic and exact as in this diagram.</a:t>
            </a:r>
          </a:p>
          <a:p>
            <a:pPr eaLnBrk="1" hangingPunct="1"/>
            <a:r>
              <a:rPr lang="en-GB" b="0" i="0" baseline="0" dirty="0" smtClean="0">
                <a:latin typeface="Calibri" charset="0"/>
                <a:ea typeface="ＭＳ Ｐゴシック" charset="0"/>
                <a:cs typeface="Calibri" charset="0"/>
              </a:rPr>
              <a:t>Instead it will be a fluid, sometimes chaotic, ever changing network of communications, and it may be small with a very small number of workers involved.  </a:t>
            </a:r>
          </a:p>
        </p:txBody>
      </p:sp>
      <p:sp>
        <p:nvSpPr>
          <p:cNvPr id="4" name="Slide Number Placeholder 3"/>
          <p:cNvSpPr>
            <a:spLocks noGrp="1"/>
          </p:cNvSpPr>
          <p:nvPr>
            <p:ph type="sldNum" sz="quarter" idx="10"/>
          </p:nvPr>
        </p:nvSpPr>
        <p:spPr/>
        <p:txBody>
          <a:bodyPr/>
          <a:lstStyle/>
          <a:p>
            <a:fld id="{478DF474-F743-DC41-A332-52C4601B89D5}" type="slidenum">
              <a:t>5</a:t>
            </a:fld>
            <a:endParaRPr lang="en-US"/>
          </a:p>
        </p:txBody>
      </p:sp>
    </p:spTree>
    <p:extLst>
      <p:ext uri="{BB962C8B-B14F-4D97-AF65-F5344CB8AC3E}">
        <p14:creationId xmlns:p14="http://schemas.microsoft.com/office/powerpoint/2010/main" val="104890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buFontTx/>
              <a:buChar char="•"/>
            </a:pPr>
            <a:r>
              <a:rPr lang="en-GB" sz="1200" dirty="0" smtClean="0">
                <a:solidFill>
                  <a:srgbClr val="000000"/>
                </a:solidFill>
                <a:latin typeface="Calibri Bold" charset="0"/>
              </a:rPr>
              <a:t>Trees start small and grow</a:t>
            </a:r>
          </a:p>
          <a:p>
            <a:pPr>
              <a:lnSpc>
                <a:spcPct val="110000"/>
              </a:lnSpc>
              <a:buFontTx/>
              <a:buChar char="•"/>
            </a:pPr>
            <a:r>
              <a:rPr lang="en-GB" sz="1200" dirty="0" smtClean="0">
                <a:solidFill>
                  <a:srgbClr val="000000"/>
                </a:solidFill>
                <a:latin typeface="Calibri Bold" charset="0"/>
              </a:rPr>
              <a:t>There are a lot of branches</a:t>
            </a:r>
          </a:p>
          <a:p>
            <a:pPr>
              <a:lnSpc>
                <a:spcPct val="110000"/>
              </a:lnSpc>
              <a:buFontTx/>
              <a:buChar char="•"/>
            </a:pPr>
            <a:r>
              <a:rPr lang="en-GB" sz="1200" dirty="0" smtClean="0">
                <a:solidFill>
                  <a:srgbClr val="000000"/>
                </a:solidFill>
                <a:latin typeface="Calibri Bold" charset="0"/>
              </a:rPr>
              <a:t>Gardening needs a lot of time and patience</a:t>
            </a:r>
          </a:p>
          <a:p>
            <a:pPr>
              <a:lnSpc>
                <a:spcPct val="110000"/>
              </a:lnSpc>
              <a:buFontTx/>
              <a:buChar char="•"/>
            </a:pPr>
            <a:r>
              <a:rPr lang="en-GB" sz="1200" dirty="0" smtClean="0">
                <a:solidFill>
                  <a:srgbClr val="000000"/>
                </a:solidFill>
                <a:latin typeface="Calibri Bold" charset="0"/>
              </a:rPr>
              <a:t> Constant pruning is important</a:t>
            </a:r>
          </a:p>
          <a:p>
            <a:pPr>
              <a:lnSpc>
                <a:spcPct val="110000"/>
              </a:lnSpc>
              <a:buFontTx/>
              <a:buChar char="•"/>
            </a:pPr>
            <a:r>
              <a:rPr lang="en-GB" sz="1200" dirty="0" smtClean="0">
                <a:solidFill>
                  <a:srgbClr val="000000"/>
                </a:solidFill>
                <a:latin typeface="Calibri Bold" charset="0"/>
              </a:rPr>
              <a:t> Sometimes there are more leaves, sometimes fewer</a:t>
            </a:r>
          </a:p>
          <a:p>
            <a:pPr>
              <a:lnSpc>
                <a:spcPct val="110000"/>
              </a:lnSpc>
              <a:buFontTx/>
              <a:buChar char="•"/>
            </a:pPr>
            <a:endParaRPr lang="en-GB" sz="800" dirty="0" smtClean="0">
              <a:solidFill>
                <a:srgbClr val="000000"/>
              </a:solidFill>
              <a:latin typeface="Calibri Bold" charset="0"/>
            </a:endParaRPr>
          </a:p>
          <a:p>
            <a:endParaRPr lang="en-GB" sz="800" dirty="0" smtClean="0">
              <a:solidFill>
                <a:srgbClr val="000000"/>
              </a:solidFill>
              <a:latin typeface="Calibri" charset="0"/>
            </a:endParaRPr>
          </a:p>
          <a:p>
            <a:r>
              <a:rPr lang="en-GB" sz="1050" dirty="0" smtClean="0">
                <a:solidFill>
                  <a:srgbClr val="000000"/>
                </a:solidFill>
                <a:latin typeface="Calibri Bold" charset="0"/>
              </a:rPr>
              <a:t>… and ITF unions in Argentina, Chile, Colombia, Ecuador and Peru use the word.</a:t>
            </a:r>
          </a:p>
        </p:txBody>
      </p:sp>
      <p:sp>
        <p:nvSpPr>
          <p:cNvPr id="4" name="Slide Number Placeholder 3"/>
          <p:cNvSpPr>
            <a:spLocks noGrp="1"/>
          </p:cNvSpPr>
          <p:nvPr>
            <p:ph type="sldNum" sz="quarter" idx="10"/>
          </p:nvPr>
        </p:nvSpPr>
        <p:spPr/>
        <p:txBody>
          <a:bodyPr/>
          <a:lstStyle/>
          <a:p>
            <a:fld id="{478DF474-F743-DC41-A332-52C4601B89D5}" type="slidenum">
              <a:t>6</a:t>
            </a:fld>
            <a:endParaRPr lang="en-US"/>
          </a:p>
        </p:txBody>
      </p:sp>
    </p:spTree>
    <p:extLst>
      <p:ext uri="{BB962C8B-B14F-4D97-AF65-F5344CB8AC3E}">
        <p14:creationId xmlns:p14="http://schemas.microsoft.com/office/powerpoint/2010/main" val="411841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It is often easier to ask people to get involved in communicating with their coworkers than it is to ask them to stand up to the boss.  Often the arbolitos communicators eventually become new workplace delegates and union leaders.</a:t>
            </a:r>
          </a:p>
          <a:p>
            <a:pPr eaLnBrk="1" hangingPunct="1">
              <a:spcBef>
                <a:spcPct val="0"/>
              </a:spcBef>
            </a:pPr>
            <a:endParaRPr lang="en-US" dirty="0" smtClean="0">
              <a:ea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Think</a:t>
            </a:r>
            <a:r>
              <a:rPr lang="en-US" sz="1200" kern="1200" baseline="0" dirty="0" smtClean="0">
                <a:solidFill>
                  <a:schemeClr val="tx1"/>
                </a:solidFill>
                <a:effectLst/>
                <a:latin typeface="+mn-lt"/>
                <a:ea typeface="+mn-ea"/>
                <a:cs typeface="+mn-cs"/>
              </a:rPr>
              <a:t> about</a:t>
            </a:r>
            <a:r>
              <a:rPr lang="en-US" sz="1200" kern="1200" dirty="0" smtClean="0">
                <a:solidFill>
                  <a:schemeClr val="tx1"/>
                </a:solidFill>
                <a:effectLst/>
                <a:latin typeface="+mn-lt"/>
                <a:ea typeface="+mn-ea"/>
                <a:cs typeface="+mn-cs"/>
              </a:rPr>
              <a:t> whether your campaign can help improve or expand the union’s networks of workplace delegates.  You might want to organise educational and training events or more fully utilize your union membership meetings.   The “ITF Organising Manual” will provide you with instructions, ideas and support in all of these areas.</a:t>
            </a:r>
          </a:p>
        </p:txBody>
      </p:sp>
      <p:sp>
        <p:nvSpPr>
          <p:cNvPr id="4" name="Slide Number Placeholder 3"/>
          <p:cNvSpPr>
            <a:spLocks noGrp="1"/>
          </p:cNvSpPr>
          <p:nvPr>
            <p:ph type="sldNum" sz="quarter" idx="10"/>
          </p:nvPr>
        </p:nvSpPr>
        <p:spPr/>
        <p:txBody>
          <a:bodyPr/>
          <a:lstStyle/>
          <a:p>
            <a:fld id="{478DF474-F743-DC41-A332-52C4601B89D5}" type="slidenum">
              <a:t>7</a:t>
            </a:fld>
            <a:endParaRPr lang="en-US"/>
          </a:p>
        </p:txBody>
      </p:sp>
    </p:spTree>
    <p:extLst>
      <p:ext uri="{BB962C8B-B14F-4D97-AF65-F5344CB8AC3E}">
        <p14:creationId xmlns:p14="http://schemas.microsoft.com/office/powerpoint/2010/main" val="35921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ea typeface="ＭＳ Ｐゴシック" charset="0"/>
              </a:rPr>
              <a:t>This is an example of the beginning of an arbolito (worker network) working to organise airline flight attendants. </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Some of the members of this network are non-union flight attendants, some of them are flight attendants working for another unionised airline, and some of them used to work for the non-union company and want to help organise.</a:t>
            </a:r>
          </a:p>
          <a:p>
            <a:pPr eaLnBrk="1" hangingPunct="1">
              <a:spcBef>
                <a:spcPct val="0"/>
              </a:spcBef>
            </a:pPr>
            <a:endParaRPr lang="en-US" dirty="0">
              <a:ea typeface="ＭＳ Ｐゴシック" charset="0"/>
            </a:endParaRPr>
          </a:p>
          <a:p>
            <a:pPr eaLnBrk="1" hangingPunct="1">
              <a:spcBef>
                <a:spcPct val="0"/>
              </a:spcBef>
              <a:buFontTx/>
              <a:buChar char="•"/>
            </a:pPr>
            <a:r>
              <a:rPr lang="en-US" dirty="0">
                <a:ea typeface="ＭＳ Ｐゴシック" charset="0"/>
              </a:rPr>
              <a:t> Alberto is responsible for organising football and </a:t>
            </a:r>
            <a:r>
              <a:rPr lang="en-US" dirty="0" smtClean="0">
                <a:ea typeface="ＭＳ Ｐゴシック" charset="0"/>
              </a:rPr>
              <a:t>Facebook </a:t>
            </a:r>
            <a:r>
              <a:rPr lang="en-US" dirty="0">
                <a:ea typeface="ＭＳ Ｐゴシック" charset="0"/>
              </a:rPr>
              <a:t>events as well as talking to four people. </a:t>
            </a:r>
          </a:p>
          <a:p>
            <a:pPr eaLnBrk="1" hangingPunct="1">
              <a:spcBef>
                <a:spcPct val="0"/>
              </a:spcBef>
              <a:buFontTx/>
              <a:buChar char="•"/>
            </a:pPr>
            <a:r>
              <a:rPr lang="en-US" dirty="0">
                <a:ea typeface="ＭＳ Ｐゴシック" charset="0"/>
              </a:rPr>
              <a:t> Rosa is responsible for keeping in communication with five people – Elena, Isabel, Laura, Carla and Adriano.</a:t>
            </a:r>
          </a:p>
          <a:p>
            <a:pPr eaLnBrk="1" hangingPunct="1">
              <a:spcBef>
                <a:spcPct val="0"/>
              </a:spcBef>
              <a:buFontTx/>
              <a:buChar char="•"/>
            </a:pPr>
            <a:r>
              <a:rPr lang="en-US" dirty="0">
                <a:ea typeface="ＭＳ Ｐゴシック" charset="0"/>
              </a:rPr>
              <a:t> Dina is responsible for talking to seven people, and Emiliano is responsible for talking to two people.</a:t>
            </a:r>
          </a:p>
          <a:p>
            <a:pPr eaLnBrk="1" hangingPunct="1">
              <a:spcBef>
                <a:spcPct val="0"/>
              </a:spcBef>
              <a:buFontTx/>
              <a:buChar char="•"/>
            </a:pPr>
            <a:r>
              <a:rPr lang="en-US" dirty="0">
                <a:ea typeface="ＭＳ Ｐゴシック" charset="0"/>
              </a:rPr>
              <a:t> Sylvia is not responsible for talking to anyone, but she is an important person for Dina to be in contact with.</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Eventually, the organisers put their list on an Excel spreadsheet to </a:t>
            </a:r>
            <a:r>
              <a:rPr lang="en-US" dirty="0" smtClean="0">
                <a:ea typeface="ＭＳ Ｐゴシック" charset="0"/>
              </a:rPr>
              <a:t>work </a:t>
            </a:r>
            <a:r>
              <a:rPr lang="en-US" dirty="0">
                <a:ea typeface="ＭＳ Ｐゴシック" charset="0"/>
              </a:rPr>
              <a:t>with it more easily.</a:t>
            </a:r>
          </a:p>
        </p:txBody>
      </p:sp>
      <p:sp>
        <p:nvSpPr>
          <p:cNvPr id="4" name="Slide Number Placeholder 3"/>
          <p:cNvSpPr>
            <a:spLocks noGrp="1"/>
          </p:cNvSpPr>
          <p:nvPr>
            <p:ph type="sldNum" sz="quarter" idx="10"/>
          </p:nvPr>
        </p:nvSpPr>
        <p:spPr/>
        <p:txBody>
          <a:bodyPr/>
          <a:lstStyle/>
          <a:p>
            <a:fld id="{478DF474-F743-DC41-A332-52C4601B89D5}" type="slidenum">
              <a:rPr lang="en-US"/>
              <a:t>8</a:t>
            </a:fld>
            <a:endParaRPr lang="en-US"/>
          </a:p>
        </p:txBody>
      </p:sp>
    </p:spTree>
    <p:extLst>
      <p:ext uri="{BB962C8B-B14F-4D97-AF65-F5344CB8AC3E}">
        <p14:creationId xmlns:p14="http://schemas.microsoft.com/office/powerpoint/2010/main" val="144399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b="0" i="0" dirty="0">
              <a:latin typeface="Calibri" charset="0"/>
              <a:ea typeface="ＭＳ Ｐゴシック" charset="0"/>
              <a:cs typeface="Calibri" charset="0"/>
            </a:endParaRPr>
          </a:p>
        </p:txBody>
      </p:sp>
      <p:sp>
        <p:nvSpPr>
          <p:cNvPr id="4" name="Slide Number Placeholder 3"/>
          <p:cNvSpPr>
            <a:spLocks noGrp="1"/>
          </p:cNvSpPr>
          <p:nvPr>
            <p:ph type="sldNum" sz="quarter" idx="10"/>
          </p:nvPr>
        </p:nvSpPr>
        <p:spPr/>
        <p:txBody>
          <a:bodyPr/>
          <a:lstStyle/>
          <a:p>
            <a:fld id="{478DF474-F743-DC41-A332-52C4601B89D5}" type="slidenum">
              <a:rPr lang="en-US"/>
              <a:t>9</a:t>
            </a:fld>
            <a:endParaRPr lang="en-US"/>
          </a:p>
        </p:txBody>
      </p:sp>
    </p:spTree>
    <p:extLst>
      <p:ext uri="{BB962C8B-B14F-4D97-AF65-F5344CB8AC3E}">
        <p14:creationId xmlns:p14="http://schemas.microsoft.com/office/powerpoint/2010/main" val="12050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8448D4D-4D61-9245-9AB2-C9F8E1B4CF89}"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604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8F0BE0-43E6-5244-A00A-59027296AD71}"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5483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47CD6-4EC3-D54D-A3A3-C297DBEE92D8}"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764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C9FE5F-2259-DA4D-AEF0-5A19AFBA7E94}"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5108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C0D45B-FDE8-0243-A67A-9EFC82B06259}"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314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647136A-1AE1-7543-9CB4-34C89008BC2F}"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2639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FC7D57-BB9B-A443-8F87-28ACD9A4EBF7}" type="datetime1">
              <a:t>28/04/2015</a:t>
            </a:fld>
            <a:endParaRPr lang="en-US"/>
          </a:p>
        </p:txBody>
      </p:sp>
      <p:sp>
        <p:nvSpPr>
          <p:cNvPr id="8" name="Footer Placeholder 7"/>
          <p:cNvSpPr>
            <a:spLocks noGrp="1"/>
          </p:cNvSpPr>
          <p:nvPr>
            <p:ph type="ftr" sz="quarter" idx="11"/>
          </p:nvPr>
        </p:nvSpPr>
        <p:spPr/>
        <p:txBody>
          <a:bodyPr/>
          <a:lstStyle/>
          <a:p>
            <a:r>
              <a:rPr lang="en-US"/>
              <a:t>ITF: DEVELOPING STRATEGIC CAMPAIGNS</a:t>
            </a:r>
          </a:p>
        </p:txBody>
      </p:sp>
      <p:sp>
        <p:nvSpPr>
          <p:cNvPr id="9" name="Slide Number Placeholder 8"/>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9929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FC1FF9A-5FCF-C949-9706-B8CD9CAF273E}" type="datetime1">
              <a:t>28/04/2015</a:t>
            </a:fld>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400584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1D61-EDA9-0D41-9879-FC765D0BDC26}" type="datetime1">
              <a:t>28/04/2015</a:t>
            </a:fld>
            <a:endParaRPr lang="en-US"/>
          </a:p>
        </p:txBody>
      </p:sp>
      <p:sp>
        <p:nvSpPr>
          <p:cNvPr id="3" name="Footer Placeholder 2"/>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67855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F15510-BD69-3B42-954E-FF0D93714415}"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3247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CEB1422-2467-0A40-9B98-B0A2F3AB401B}"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82749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A3CF-822E-5144-9AA3-3B35E87EDEFD}" type="datetime1">
              <a:t>28/04/2015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ITF: DEVELOPING STRATEGIC CAMPAIGNS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D726D-A8DA-1943-A225-BB9823A7FDC5}" type="slidenum">
              <a:t>‹#›</a:t>
            </a:fld>
            <a:endParaRPr lang="en-US"/>
          </a:p>
        </p:txBody>
      </p:sp>
    </p:spTree>
    <p:extLst>
      <p:ext uri="{BB962C8B-B14F-4D97-AF65-F5344CB8AC3E}">
        <p14:creationId xmlns:p14="http://schemas.microsoft.com/office/powerpoint/2010/main" val="145789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emf"/><Relationship Id="rId7"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s_red.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8143" y="-1001344"/>
            <a:ext cx="8654143" cy="8668688"/>
          </a:xfrm>
          <a:prstGeom prst="rect">
            <a:avLst/>
          </a:prstGeom>
        </p:spPr>
      </p:pic>
      <p:sp>
        <p:nvSpPr>
          <p:cNvPr id="5" name="Rectangle 4"/>
          <p:cNvSpPr/>
          <p:nvPr/>
        </p:nvSpPr>
        <p:spPr>
          <a:xfrm rot="20188237">
            <a:off x="3010268" y="3615082"/>
            <a:ext cx="3935969" cy="1237775"/>
          </a:xfrm>
          <a:prstGeom prst="rect">
            <a:avLst/>
          </a:prstGeom>
        </p:spPr>
        <p:txBody>
          <a:bodyPr wrap="square">
            <a:spAutoFit/>
          </a:bodyPr>
          <a:lstStyle/>
          <a:p>
            <a:pPr>
              <a:lnSpc>
                <a:spcPct val="90000"/>
              </a:lnSpc>
            </a:pPr>
            <a:r>
              <a:rPr lang="en-US" sz="4400" b="1" dirty="0" smtClean="0">
                <a:solidFill>
                  <a:schemeClr val="bg1"/>
                </a:solidFill>
              </a:rPr>
              <a:t>ARBOLITOS</a:t>
            </a:r>
          </a:p>
          <a:p>
            <a:pPr>
              <a:lnSpc>
                <a:spcPct val="90000"/>
              </a:lnSpc>
            </a:pPr>
            <a:r>
              <a:rPr lang="en-US" sz="3800" dirty="0">
                <a:solidFill>
                  <a:schemeClr val="bg1"/>
                </a:solidFill>
              </a:rPr>
              <a:t>(worker networks)</a:t>
            </a:r>
            <a:endParaRPr lang="en-US" sz="3800">
              <a:solidFill>
                <a:schemeClr val="bg1"/>
              </a:solidFill>
            </a:endParaRPr>
          </a:p>
        </p:txBody>
      </p:sp>
      <p:sp>
        <p:nvSpPr>
          <p:cNvPr id="6" name="Rectangle 5"/>
          <p:cNvSpPr/>
          <p:nvPr/>
        </p:nvSpPr>
        <p:spPr>
          <a:xfrm>
            <a:off x="209522" y="285790"/>
            <a:ext cx="3255380" cy="584776"/>
          </a:xfrm>
          <a:prstGeom prst="rect">
            <a:avLst/>
          </a:prstGeom>
        </p:spPr>
        <p:txBody>
          <a:bodyPr wrap="square">
            <a:spAutoFit/>
          </a:bodyPr>
          <a:lstStyle/>
          <a:p>
            <a:r>
              <a:rPr lang="en-US" sz="1600" b="1" dirty="0">
                <a:cs typeface="Calibri"/>
              </a:rPr>
              <a:t>ITF: Developing strategic campaigns </a:t>
            </a:r>
            <a:r>
              <a:rPr lang="en-US" sz="1600" dirty="0" smtClean="0">
                <a:latin typeface="Calibri"/>
                <a:cs typeface="Calibri"/>
              </a:rPr>
              <a:t>Module Two</a:t>
            </a:r>
            <a:endParaRPr lang="en-US" sz="1600" dirty="0">
              <a:latin typeface="Calibri"/>
              <a:cs typeface="Calibri"/>
            </a:endParaRPr>
          </a:p>
        </p:txBody>
      </p:sp>
      <p:pic>
        <p:nvPicPr>
          <p:cNvPr id="7" name="Picture 6" descr="ITF_Logo_CMYK_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75" y="5886647"/>
            <a:ext cx="689536" cy="689536"/>
          </a:xfrm>
          <a:prstGeom prst="rect">
            <a:avLst/>
          </a:prstGeom>
        </p:spPr>
      </p:pic>
    </p:spTree>
    <p:extLst>
      <p:ext uri="{BB962C8B-B14F-4D97-AF65-F5344CB8AC3E}">
        <p14:creationId xmlns:p14="http://schemas.microsoft.com/office/powerpoint/2010/main" val="24267286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dirty="0">
                <a:solidFill>
                  <a:srgbClr val="B31321"/>
                </a:solidFill>
              </a:rPr>
              <a:t>Under-represented groups</a:t>
            </a:r>
            <a:endParaRPr lang="en-US" sz="3800" b="1">
              <a:solidFill>
                <a:srgbClr val="B31321"/>
              </a:solidFill>
            </a:endParaRPr>
          </a:p>
        </p:txBody>
      </p:sp>
      <p:sp>
        <p:nvSpPr>
          <p:cNvPr id="3" name="Content Placeholder 2"/>
          <p:cNvSpPr>
            <a:spLocks noGrp="1"/>
          </p:cNvSpPr>
          <p:nvPr>
            <p:ph idx="1"/>
          </p:nvPr>
        </p:nvSpPr>
        <p:spPr/>
        <p:txBody>
          <a:bodyPr>
            <a:normAutofit/>
          </a:bodyPr>
          <a:lstStyle/>
          <a:p>
            <a:pPr>
              <a:buClr>
                <a:schemeClr val="tx1"/>
              </a:buClr>
              <a:buFont typeface="Times" charset="0"/>
              <a:buChar char="•"/>
            </a:pPr>
            <a:r>
              <a:rPr lang="en-US" sz="2800" dirty="0">
                <a:solidFill>
                  <a:srgbClr val="000000"/>
                </a:solidFill>
                <a:latin typeface="Calibri" charset="0"/>
              </a:rPr>
              <a:t>List workers who are under-represented in the union (by age, work location or area, shift, type of work, language, culture, race, gender etc)</a:t>
            </a:r>
          </a:p>
          <a:p>
            <a:pPr>
              <a:buClr>
                <a:schemeClr val="tx1"/>
              </a:buClr>
              <a:buFont typeface="Times" charset="0"/>
              <a:buChar char="•"/>
            </a:pPr>
            <a:r>
              <a:rPr lang="en-US" sz="2800" dirty="0">
                <a:solidFill>
                  <a:srgbClr val="000000"/>
                </a:solidFill>
                <a:latin typeface="Calibri" charset="0"/>
              </a:rPr>
              <a:t>Workers can communicate about the union in their own languages and cultures</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10</a:t>
            </a:fld>
            <a:endParaRPr lang="en-US"/>
          </a:p>
        </p:txBody>
      </p:sp>
    </p:spTree>
    <p:extLst>
      <p:ext uri="{BB962C8B-B14F-4D97-AF65-F5344CB8AC3E}">
        <p14:creationId xmlns:p14="http://schemas.microsoft.com/office/powerpoint/2010/main" val="37979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We can sort workers for arbolitos by:</a:t>
            </a:r>
          </a:p>
        </p:txBody>
      </p:sp>
      <p:sp>
        <p:nvSpPr>
          <p:cNvPr id="3" name="Content Placeholder 2"/>
          <p:cNvSpPr>
            <a:spLocks noGrp="1"/>
          </p:cNvSpPr>
          <p:nvPr>
            <p:ph idx="1"/>
          </p:nvPr>
        </p:nvSpPr>
        <p:spPr/>
        <p:txBody>
          <a:bodyPr>
            <a:normAutofit/>
          </a:bodyPr>
          <a:lstStyle/>
          <a:p>
            <a:pPr>
              <a:buClr>
                <a:schemeClr val="tx1"/>
              </a:buClr>
              <a:buFontTx/>
              <a:buChar char="•"/>
            </a:pPr>
            <a:r>
              <a:rPr lang="en-GB" sz="2800" dirty="0">
                <a:solidFill>
                  <a:srgbClr val="000000"/>
                </a:solidFill>
                <a:latin typeface="Calibri" charset="0"/>
              </a:rPr>
              <a:t> </a:t>
            </a:r>
            <a:r>
              <a:rPr lang="en-GB" sz="2800" dirty="0">
                <a:latin typeface="Calibri" charset="0"/>
              </a:rPr>
              <a:t>Home address or postcode</a:t>
            </a:r>
          </a:p>
          <a:p>
            <a:pPr>
              <a:buClr>
                <a:schemeClr val="tx1"/>
              </a:buClr>
              <a:buFontTx/>
              <a:buChar char="•"/>
            </a:pPr>
            <a:r>
              <a:rPr lang="en-GB" sz="2800" dirty="0">
                <a:latin typeface="Calibri" charset="0"/>
              </a:rPr>
              <a:t> Work areas or shifts</a:t>
            </a:r>
          </a:p>
          <a:p>
            <a:pPr>
              <a:buClr>
                <a:schemeClr val="tx1"/>
              </a:buClr>
              <a:buFontTx/>
              <a:buChar char="•"/>
            </a:pPr>
            <a:r>
              <a:rPr lang="en-GB" sz="2800" dirty="0">
                <a:latin typeface="Calibri" charset="0"/>
              </a:rPr>
              <a:t> Who knows whom</a:t>
            </a:r>
          </a:p>
          <a:p>
            <a:pPr>
              <a:buClr>
                <a:schemeClr val="tx1"/>
              </a:buClr>
              <a:buFontTx/>
              <a:buChar char="•"/>
            </a:pPr>
            <a:r>
              <a:rPr lang="en-GB" sz="2800" dirty="0">
                <a:latin typeface="Calibri" charset="0"/>
              </a:rPr>
              <a:t> Transport to and from work</a:t>
            </a:r>
          </a:p>
          <a:p>
            <a:pPr>
              <a:buClr>
                <a:schemeClr val="tx1"/>
              </a:buClr>
              <a:buFontTx/>
              <a:buChar char="•"/>
            </a:pPr>
            <a:r>
              <a:rPr lang="en-GB" sz="2800" dirty="0">
                <a:latin typeface="Calibri" charset="0"/>
              </a:rPr>
              <a:t> Other…</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11</a:t>
            </a:fld>
            <a:endParaRPr lang="en-US"/>
          </a:p>
        </p:txBody>
      </p:sp>
    </p:spTree>
    <p:extLst>
      <p:ext uri="{BB962C8B-B14F-4D97-AF65-F5344CB8AC3E}">
        <p14:creationId xmlns:p14="http://schemas.microsoft.com/office/powerpoint/2010/main" val="223407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Accountability and support</a:t>
            </a:r>
          </a:p>
        </p:txBody>
      </p:sp>
      <p:sp>
        <p:nvSpPr>
          <p:cNvPr id="3" name="Content Placeholder 2"/>
          <p:cNvSpPr>
            <a:spLocks noGrp="1"/>
          </p:cNvSpPr>
          <p:nvPr>
            <p:ph idx="1"/>
          </p:nvPr>
        </p:nvSpPr>
        <p:spPr/>
        <p:txBody>
          <a:bodyPr>
            <a:normAutofit/>
          </a:bodyPr>
          <a:lstStyle/>
          <a:p>
            <a:r>
              <a:rPr lang="en-US" sz="2800"/>
              <a:t>Regular reports from all</a:t>
            </a:r>
          </a:p>
          <a:p>
            <a:r>
              <a:rPr lang="en-US" sz="2800"/>
              <a:t>Spot checks</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12</a:t>
            </a:fld>
            <a:endParaRPr lang="en-US"/>
          </a:p>
        </p:txBody>
      </p:sp>
    </p:spTree>
    <p:extLst>
      <p:ext uri="{BB962C8B-B14F-4D97-AF65-F5344CB8AC3E}">
        <p14:creationId xmlns:p14="http://schemas.microsoft.com/office/powerpoint/2010/main" val="286777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Support worker solidarity</a:t>
            </a:r>
          </a:p>
        </p:txBody>
      </p:sp>
      <p:sp>
        <p:nvSpPr>
          <p:cNvPr id="3" name="Content Placeholder 2"/>
          <p:cNvSpPr>
            <a:spLocks noGrp="1"/>
          </p:cNvSpPr>
          <p:nvPr>
            <p:ph idx="1"/>
          </p:nvPr>
        </p:nvSpPr>
        <p:spPr/>
        <p:txBody>
          <a:bodyPr>
            <a:normAutofit/>
          </a:bodyPr>
          <a:lstStyle/>
          <a:p>
            <a:pPr marL="0" indent="0">
              <a:buNone/>
            </a:pPr>
            <a:r>
              <a:rPr lang="en-US" sz="2800" dirty="0"/>
              <a:t>To build power in a large campaign look to support the workers who are best prepared to withstand company pressure.</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13</a:t>
            </a:fld>
            <a:endParaRPr lang="en-US"/>
          </a:p>
        </p:txBody>
      </p:sp>
    </p:spTree>
    <p:extLst>
      <p:ext uri="{BB962C8B-B14F-4D97-AF65-F5344CB8AC3E}">
        <p14:creationId xmlns:p14="http://schemas.microsoft.com/office/powerpoint/2010/main" val="101475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Arbolitos (worker networks)</a:t>
            </a:r>
          </a:p>
        </p:txBody>
      </p:sp>
      <p:sp>
        <p:nvSpPr>
          <p:cNvPr id="3" name="Content Placeholder 2"/>
          <p:cNvSpPr>
            <a:spLocks noGrp="1"/>
          </p:cNvSpPr>
          <p:nvPr>
            <p:ph idx="1"/>
          </p:nvPr>
        </p:nvSpPr>
        <p:spPr/>
        <p:txBody>
          <a:bodyPr>
            <a:normAutofit/>
          </a:bodyPr>
          <a:lstStyle/>
          <a:p>
            <a:r>
              <a:rPr lang="en-US" sz="2800" dirty="0"/>
              <a:t>2 years organising unity of workers</a:t>
            </a:r>
          </a:p>
          <a:p>
            <a:r>
              <a:rPr lang="en-US" sz="2800" dirty="0"/>
              <a:t>Talked to all workers daily by shifts</a:t>
            </a:r>
          </a:p>
          <a:p>
            <a:pPr lvl="1" indent="-387350"/>
            <a:r>
              <a:rPr lang="en-US" dirty="0"/>
              <a:t>to lessen fear</a:t>
            </a:r>
          </a:p>
          <a:p>
            <a:pPr lvl="1" indent="-387350"/>
            <a:r>
              <a:rPr lang="en-US" dirty="0"/>
              <a:t>educate about rights</a:t>
            </a:r>
          </a:p>
          <a:p>
            <a:pPr lvl="1" indent="-387350"/>
            <a:r>
              <a:rPr lang="en-US" dirty="0"/>
              <a:t>develop deep relationships</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14</a:t>
            </a:fld>
            <a:endParaRPr lang="en-US"/>
          </a:p>
        </p:txBody>
      </p:sp>
      <p:pic>
        <p:nvPicPr>
          <p:cNvPr id="6" name="Content Placeholder 4" descr="IMG_2375.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33296" y="424973"/>
            <a:ext cx="2254392" cy="2674759"/>
          </a:xfrm>
          <a:prstGeom prst="rect">
            <a:avLst/>
          </a:prstGeom>
        </p:spPr>
      </p:pic>
      <p:pic>
        <p:nvPicPr>
          <p:cNvPr id="7" name="Picture 6" descr="Photos.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0231" y="4899627"/>
            <a:ext cx="2232249" cy="1426401"/>
          </a:xfrm>
          <a:prstGeom prst="rect">
            <a:avLst/>
          </a:prstGeom>
        </p:spPr>
      </p:pic>
      <p:pic>
        <p:nvPicPr>
          <p:cNvPr id="8" name="Picture 7" descr="Sticker 6.2.1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33296" y="3072519"/>
            <a:ext cx="2259184" cy="1959877"/>
          </a:xfrm>
          <a:prstGeom prst="rect">
            <a:avLst/>
          </a:prstGeom>
        </p:spPr>
      </p:pic>
      <p:pic>
        <p:nvPicPr>
          <p:cNvPr id="9" name="Picture 8" descr="IMPRENTA_sticker.pdf"/>
          <p:cNvPicPr>
            <a:picLocks noChangeAspect="1"/>
          </p:cNvPicPr>
          <p:nvPr/>
        </p:nvPicPr>
        <p:blipFill rotWithShape="1">
          <a:blip r:embed="rId6" cstate="email">
            <a:extLst>
              <a:ext uri="{28A0092B-C50C-407E-A947-70E740481C1C}">
                <a14:useLocalDpi xmlns:a14="http://schemas.microsoft.com/office/drawing/2010/main"/>
              </a:ext>
            </a:extLst>
          </a:blip>
          <a:srcRect l="68146" t="31927" r="6316" b="30927"/>
          <a:stretch/>
        </p:blipFill>
        <p:spPr>
          <a:xfrm>
            <a:off x="4514840" y="4450946"/>
            <a:ext cx="1807948" cy="1803308"/>
          </a:xfrm>
          <a:prstGeom prst="rect">
            <a:avLst/>
          </a:prstGeom>
        </p:spPr>
      </p:pic>
      <p:pic>
        <p:nvPicPr>
          <p:cNvPr id="10" name="Picture 9" descr="IMPRENTA_sticker.pdf"/>
          <p:cNvPicPr>
            <a:picLocks noChangeAspect="1"/>
          </p:cNvPicPr>
          <p:nvPr/>
        </p:nvPicPr>
        <p:blipFill rotWithShape="1">
          <a:blip r:embed="rId7" cstate="email">
            <a:extLst>
              <a:ext uri="{28A0092B-C50C-407E-A947-70E740481C1C}">
                <a14:useLocalDpi xmlns:a14="http://schemas.microsoft.com/office/drawing/2010/main"/>
              </a:ext>
            </a:extLst>
          </a:blip>
          <a:srcRect l="37316" t="32259" r="37393" b="30774"/>
          <a:stretch/>
        </p:blipFill>
        <p:spPr>
          <a:xfrm>
            <a:off x="2651694" y="4457938"/>
            <a:ext cx="1792453" cy="1796316"/>
          </a:xfrm>
          <a:prstGeom prst="rect">
            <a:avLst/>
          </a:prstGeom>
        </p:spPr>
      </p:pic>
    </p:spTree>
    <p:extLst>
      <p:ext uri="{BB962C8B-B14F-4D97-AF65-F5344CB8AC3E}">
        <p14:creationId xmlns:p14="http://schemas.microsoft.com/office/powerpoint/2010/main" val="334244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Arbolitos (communication networks)</a:t>
            </a:r>
          </a:p>
        </p:txBody>
      </p:sp>
      <p:sp>
        <p:nvSpPr>
          <p:cNvPr id="3" name="Content Placeholder 2"/>
          <p:cNvSpPr>
            <a:spLocks noGrp="1"/>
          </p:cNvSpPr>
          <p:nvPr>
            <p:ph idx="1"/>
          </p:nvPr>
        </p:nvSpPr>
        <p:spPr>
          <a:xfrm>
            <a:off x="457200" y="1417638"/>
            <a:ext cx="8229600" cy="4708525"/>
          </a:xfrm>
        </p:spPr>
        <p:txBody>
          <a:bodyPr>
            <a:noAutofit/>
          </a:bodyPr>
          <a:lstStyle/>
          <a:p>
            <a:pPr>
              <a:lnSpc>
                <a:spcPct val="90000"/>
              </a:lnSpc>
            </a:pPr>
            <a:r>
              <a:rPr lang="en-US" sz="2600" dirty="0"/>
              <a:t>Initial contacts:</a:t>
            </a:r>
          </a:p>
          <a:p>
            <a:pPr lvl="1" indent="-387350">
              <a:lnSpc>
                <a:spcPct val="90000"/>
              </a:lnSpc>
            </a:pPr>
            <a:r>
              <a:rPr lang="en-US" sz="2600" dirty="0"/>
              <a:t>TUMTIS </a:t>
            </a:r>
            <a:r>
              <a:rPr lang="en-US" sz="2600" dirty="0">
                <a:solidFill>
                  <a:srgbClr val="000000"/>
                </a:solidFill>
              </a:rPr>
              <a:t>members contacted </a:t>
            </a:r>
            <a:r>
              <a:rPr lang="en-US" sz="2600" dirty="0"/>
              <a:t>DHL </a:t>
            </a:r>
            <a:br>
              <a:rPr lang="en-US" sz="2600" dirty="0"/>
            </a:br>
            <a:r>
              <a:rPr lang="en-US" sz="2600" dirty="0"/>
              <a:t>workers. </a:t>
            </a:r>
          </a:p>
          <a:p>
            <a:pPr lvl="1" indent="-387350">
              <a:lnSpc>
                <a:spcPct val="90000"/>
              </a:lnSpc>
            </a:pPr>
            <a:r>
              <a:rPr lang="en-US" sz="2600" dirty="0"/>
              <a:t>Approached workers as they came </a:t>
            </a:r>
            <a:br>
              <a:rPr lang="en-US" sz="2600" dirty="0"/>
            </a:br>
            <a:r>
              <a:rPr lang="en-US" sz="2600" dirty="0"/>
              <a:t>and went to work.</a:t>
            </a:r>
          </a:p>
          <a:p>
            <a:pPr marL="355600" lvl="1" indent="-355600">
              <a:lnSpc>
                <a:spcPct val="90000"/>
              </a:lnSpc>
              <a:buFont typeface="Arial"/>
              <a:buChar char="•"/>
            </a:pPr>
            <a:r>
              <a:rPr lang="en-US" sz="2600" dirty="0"/>
              <a:t>Daily systematic 1 to 1 conversations </a:t>
            </a:r>
            <a:br>
              <a:rPr lang="en-US" sz="2600" dirty="0"/>
            </a:br>
            <a:r>
              <a:rPr lang="en-US" sz="2600" dirty="0"/>
              <a:t>with workers and families.</a:t>
            </a:r>
          </a:p>
          <a:p>
            <a:pPr marL="355600" indent="-355600">
              <a:lnSpc>
                <a:spcPct val="90000"/>
              </a:lnSpc>
            </a:pPr>
            <a:r>
              <a:rPr lang="en-US" sz="2600" dirty="0"/>
              <a:t>Information sessions at local cafes.</a:t>
            </a:r>
          </a:p>
          <a:p>
            <a:pPr marL="355600" indent="-355600">
              <a:lnSpc>
                <a:spcPct val="90000"/>
              </a:lnSpc>
            </a:pPr>
            <a:r>
              <a:rPr lang="en-US" sz="2600" dirty="0"/>
              <a:t>Picket of fired workers in front of workplace.</a:t>
            </a:r>
          </a:p>
          <a:p>
            <a:pPr marL="355600" indent="-355600">
              <a:lnSpc>
                <a:spcPct val="90000"/>
              </a:lnSpc>
            </a:pPr>
            <a:r>
              <a:rPr lang="en-US" sz="2600" dirty="0">
                <a:solidFill>
                  <a:srgbClr val="000000"/>
                </a:solidFill>
              </a:rPr>
              <a:t>When offered bribes to join the company union the workers refused.</a:t>
            </a:r>
          </a:p>
          <a:p>
            <a:pPr marL="355600" indent="-355600">
              <a:lnSpc>
                <a:spcPct val="90000"/>
              </a:lnSpc>
            </a:pPr>
            <a:r>
              <a:rPr lang="en-US" sz="2600" dirty="0">
                <a:solidFill>
                  <a:srgbClr val="000000"/>
                </a:solidFill>
              </a:rPr>
              <a:t>When ready, workers joined TUMTIS en mass. </a:t>
            </a:r>
          </a:p>
          <a:p>
            <a:pPr marL="457200" lvl="1" indent="0">
              <a:lnSpc>
                <a:spcPct val="90000"/>
              </a:lnSpc>
              <a:buNone/>
            </a:pPr>
            <a:endParaRPr lang="en-US" sz="2600" dirty="0"/>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15</a:t>
            </a:fld>
            <a:endParaRPr lang="en-US"/>
          </a:p>
        </p:txBody>
      </p:sp>
      <p:pic>
        <p:nvPicPr>
          <p:cNvPr id="6" name="Picture 5" descr="Tumits worke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6178" y="1567736"/>
            <a:ext cx="2419534" cy="2419534"/>
          </a:xfrm>
          <a:prstGeom prst="rect">
            <a:avLst/>
          </a:prstGeom>
        </p:spPr>
      </p:pic>
      <p:sp>
        <p:nvSpPr>
          <p:cNvPr id="7" name="TextBox 6"/>
          <p:cNvSpPr txBox="1"/>
          <p:nvPr/>
        </p:nvSpPr>
        <p:spPr>
          <a:xfrm>
            <a:off x="6316178" y="3733273"/>
            <a:ext cx="2419534" cy="646331"/>
          </a:xfrm>
          <a:prstGeom prst="rect">
            <a:avLst/>
          </a:prstGeom>
          <a:solidFill>
            <a:srgbClr val="B31321"/>
          </a:solidFill>
        </p:spPr>
        <p:txBody>
          <a:bodyPr wrap="square" rtlCol="0">
            <a:spAutoFit/>
          </a:bodyPr>
          <a:lstStyle/>
          <a:p>
            <a:pPr algn="ctr"/>
            <a:r>
              <a:rPr lang="en-US" dirty="0">
                <a:solidFill>
                  <a:schemeClr val="bg1"/>
                </a:solidFill>
              </a:rPr>
              <a:t>2,200 workers</a:t>
            </a:r>
          </a:p>
          <a:p>
            <a:pPr algn="ctr"/>
            <a:r>
              <a:rPr lang="en-US" dirty="0">
                <a:solidFill>
                  <a:schemeClr val="bg1"/>
                </a:solidFill>
              </a:rPr>
              <a:t>33% subcontracted</a:t>
            </a:r>
          </a:p>
        </p:txBody>
      </p:sp>
    </p:spTree>
    <p:extLst>
      <p:ext uri="{BB962C8B-B14F-4D97-AF65-F5344CB8AC3E}">
        <p14:creationId xmlns:p14="http://schemas.microsoft.com/office/powerpoint/2010/main" val="54695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B31321">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7"/>
            <a:ext cx="8229600" cy="1555749"/>
          </a:xfrm>
        </p:spPr>
        <p:txBody>
          <a:bodyPr>
            <a:normAutofit/>
          </a:bodyPr>
          <a:lstStyle/>
          <a:p>
            <a:pPr algn="l"/>
            <a:r>
              <a:rPr lang="en-US" sz="3800" b="1" dirty="0">
                <a:solidFill>
                  <a:srgbClr val="B31321"/>
                </a:solidFill>
              </a:rPr>
              <a:t>Activity: planning arbolitos </a:t>
            </a:r>
            <a:br>
              <a:rPr lang="en-US" sz="3800" b="1" dirty="0">
                <a:solidFill>
                  <a:srgbClr val="B31321"/>
                </a:solidFill>
              </a:rPr>
            </a:br>
            <a:r>
              <a:rPr lang="en-US" sz="3800" b="1" dirty="0">
                <a:solidFill>
                  <a:srgbClr val="B31321"/>
                </a:solidFill>
              </a:rPr>
              <a:t>(worker networks)</a:t>
            </a:r>
            <a:endParaRPr lang="en-US" sz="3800" b="1">
              <a:solidFill>
                <a:srgbClr val="B31321"/>
              </a:solidFill>
            </a:endParaRPr>
          </a:p>
        </p:txBody>
      </p:sp>
      <p:sp>
        <p:nvSpPr>
          <p:cNvPr id="3" name="Content Placeholder 2"/>
          <p:cNvSpPr>
            <a:spLocks noGrp="1"/>
          </p:cNvSpPr>
          <p:nvPr>
            <p:ph idx="1"/>
          </p:nvPr>
        </p:nvSpPr>
        <p:spPr>
          <a:xfrm>
            <a:off x="457200" y="1830387"/>
            <a:ext cx="8229600" cy="4525963"/>
          </a:xfrm>
        </p:spPr>
        <p:txBody>
          <a:bodyPr>
            <a:noAutofit/>
          </a:bodyPr>
          <a:lstStyle/>
          <a:p>
            <a:pPr marL="0" indent="0">
              <a:buNone/>
            </a:pPr>
            <a:r>
              <a:rPr lang="en-GB" sz="2800" b="1" dirty="0">
                <a:solidFill>
                  <a:srgbClr val="B31321"/>
                </a:solidFill>
                <a:latin typeface="Calibri"/>
                <a:cs typeface="Calibri"/>
              </a:rPr>
              <a:t>Aim: </a:t>
            </a:r>
            <a:r>
              <a:rPr lang="en-GB" sz="2800" dirty="0">
                <a:latin typeface="Calibri"/>
                <a:cs typeface="Calibri"/>
              </a:rPr>
              <a:t>To plan how arbolitos (worker networks) will be used in your organising</a:t>
            </a:r>
          </a:p>
          <a:p>
            <a:pPr marL="0" indent="0">
              <a:buNone/>
            </a:pPr>
            <a:r>
              <a:rPr lang="en-GB" sz="2800" b="1" dirty="0">
                <a:solidFill>
                  <a:srgbClr val="B31321"/>
                </a:solidFill>
                <a:latin typeface="Calibri"/>
                <a:cs typeface="Calibri"/>
              </a:rPr>
              <a:t>Tasks:</a:t>
            </a:r>
            <a:r>
              <a:rPr lang="en-GB" sz="2800" b="1" dirty="0">
                <a:solidFill>
                  <a:srgbClr val="800080"/>
                </a:solidFill>
                <a:latin typeface="Calibri"/>
                <a:cs typeface="Calibri"/>
              </a:rPr>
              <a:t>	 </a:t>
            </a:r>
            <a:r>
              <a:rPr lang="en-GB" sz="2800" dirty="0">
                <a:latin typeface="Calibri"/>
                <a:cs typeface="Calibri"/>
              </a:rPr>
              <a:t>Select a facilitator </a:t>
            </a:r>
            <a:r>
              <a:rPr lang="en-GB" sz="2800">
                <a:latin typeface="Calibri"/>
                <a:cs typeface="Calibri"/>
              </a:rPr>
              <a:t>and timekeeper</a:t>
            </a:r>
            <a:endParaRPr lang="en-GB" sz="2800" dirty="0">
              <a:latin typeface="Calibri"/>
              <a:cs typeface="Calibri"/>
            </a:endParaRPr>
          </a:p>
          <a:p>
            <a:r>
              <a:rPr lang="en-GB" sz="2800" dirty="0">
                <a:latin typeface="Calibri" charset="0"/>
              </a:rPr>
              <a:t>Describe the workplace leadership structure of your union. How can we involve these leaders in the creation of the arbolitos?</a:t>
            </a:r>
          </a:p>
          <a:p>
            <a:r>
              <a:rPr lang="en-GB" sz="2800" dirty="0">
                <a:latin typeface="Calibri" charset="0"/>
              </a:rPr>
              <a:t>How many communicators will we need? How many do we have now? Do we need people to be </a:t>
            </a:r>
            <a:br>
              <a:rPr lang="en-GB" sz="2800" dirty="0">
                <a:latin typeface="Calibri" charset="0"/>
              </a:rPr>
            </a:br>
            <a:r>
              <a:rPr lang="en-GB" sz="2800" dirty="0">
                <a:latin typeface="Calibri" charset="0"/>
              </a:rPr>
              <a:t>co-ordinators?</a:t>
            </a:r>
          </a:p>
          <a:p>
            <a:pPr marL="0" indent="0" algn="r">
              <a:lnSpc>
                <a:spcPct val="50000"/>
              </a:lnSpc>
              <a:buNone/>
            </a:pPr>
            <a:r>
              <a:rPr lang="en-GB" sz="1800" i="1" dirty="0">
                <a:latin typeface="Calibri" charset="0"/>
              </a:rPr>
              <a:t>Continues on next slide…</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rPr lang="en-US"/>
              <a:t>16</a:t>
            </a:fld>
            <a:endParaRPr lang="en-US"/>
          </a:p>
        </p:txBody>
      </p:sp>
    </p:spTree>
    <p:extLst>
      <p:ext uri="{BB962C8B-B14F-4D97-AF65-F5344CB8AC3E}">
        <p14:creationId xmlns:p14="http://schemas.microsoft.com/office/powerpoint/2010/main" val="34952354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17</a:t>
            </a:fld>
            <a:endParaRPr lang="en-US"/>
          </a:p>
        </p:txBody>
      </p:sp>
      <p:sp>
        <p:nvSpPr>
          <p:cNvPr id="6" name="Rectangle 5"/>
          <p:cNvSpPr/>
          <p:nvPr/>
        </p:nvSpPr>
        <p:spPr>
          <a:xfrm>
            <a:off x="0" y="0"/>
            <a:ext cx="9144000" cy="6858000"/>
          </a:xfrm>
          <a:prstGeom prst="rect">
            <a:avLst/>
          </a:prstGeom>
          <a:solidFill>
            <a:srgbClr val="B31321">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74637"/>
            <a:ext cx="8229600" cy="1555749"/>
          </a:xfrm>
        </p:spPr>
        <p:txBody>
          <a:bodyPr>
            <a:normAutofit/>
          </a:bodyPr>
          <a:lstStyle/>
          <a:p>
            <a:pPr algn="l"/>
            <a:r>
              <a:rPr lang="en-US" sz="3800" b="1" dirty="0">
                <a:solidFill>
                  <a:srgbClr val="B31321"/>
                </a:solidFill>
              </a:rPr>
              <a:t>Activity: planning arbolitos </a:t>
            </a:r>
            <a:br>
              <a:rPr lang="en-US" sz="3800" b="1" dirty="0">
                <a:solidFill>
                  <a:srgbClr val="B31321"/>
                </a:solidFill>
              </a:rPr>
            </a:br>
            <a:r>
              <a:rPr lang="en-US" sz="3800" b="1" dirty="0">
                <a:solidFill>
                  <a:srgbClr val="B31321"/>
                </a:solidFill>
              </a:rPr>
              <a:t>(worker networks) continued</a:t>
            </a:r>
            <a:endParaRPr lang="en-US" sz="3800" b="1">
              <a:solidFill>
                <a:srgbClr val="B31321"/>
              </a:solidFill>
            </a:endParaRPr>
          </a:p>
        </p:txBody>
      </p:sp>
      <p:sp>
        <p:nvSpPr>
          <p:cNvPr id="8" name="Content Placeholder 2"/>
          <p:cNvSpPr>
            <a:spLocks noGrp="1"/>
          </p:cNvSpPr>
          <p:nvPr>
            <p:ph idx="1"/>
          </p:nvPr>
        </p:nvSpPr>
        <p:spPr>
          <a:xfrm>
            <a:off x="457200" y="1830387"/>
            <a:ext cx="8229600" cy="4525963"/>
          </a:xfrm>
        </p:spPr>
        <p:txBody>
          <a:bodyPr>
            <a:noAutofit/>
          </a:bodyPr>
          <a:lstStyle/>
          <a:p>
            <a:r>
              <a:rPr lang="en-GB" sz="2800" dirty="0">
                <a:latin typeface="Calibri" charset="0"/>
              </a:rPr>
              <a:t>How will we recruit, train and support these people?</a:t>
            </a:r>
          </a:p>
          <a:p>
            <a:r>
              <a:rPr lang="en-GB" sz="2800" dirty="0">
                <a:latin typeface="Calibri" charset="0"/>
              </a:rPr>
              <a:t>What information will we need to collect, and how will we keep and maintain records?</a:t>
            </a:r>
          </a:p>
          <a:p>
            <a:r>
              <a:rPr lang="en-GB" sz="2800" dirty="0">
                <a:latin typeface="Calibri" charset="0"/>
              </a:rPr>
              <a:t>What problems might arise? How will we overcome these problems?</a:t>
            </a:r>
          </a:p>
          <a:p>
            <a:r>
              <a:rPr lang="en-GB" sz="2800" dirty="0"/>
              <a:t>Write down 1-3 steps you need to take to create or strengthen arbolitos for your campaign</a:t>
            </a:r>
            <a:r>
              <a:rPr lang="en-GB" sz="2800" dirty="0">
                <a:latin typeface="Calibri" charset="0"/>
              </a:rPr>
              <a:t>.</a:t>
            </a:r>
          </a:p>
          <a:p>
            <a:endParaRPr lang="en-GB" sz="2800" dirty="0">
              <a:latin typeface="Calibri" charset="0"/>
            </a:endParaRPr>
          </a:p>
        </p:txBody>
      </p:sp>
    </p:spTree>
    <p:extLst>
      <p:ext uri="{BB962C8B-B14F-4D97-AF65-F5344CB8AC3E}">
        <p14:creationId xmlns:p14="http://schemas.microsoft.com/office/powerpoint/2010/main" val="283714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353"/>
            <a:ext cx="8229600" cy="1689622"/>
          </a:xfrm>
        </p:spPr>
        <p:txBody>
          <a:bodyPr>
            <a:normAutofit/>
          </a:bodyPr>
          <a:lstStyle/>
          <a:p>
            <a:pPr algn="l"/>
            <a:r>
              <a:rPr lang="en-GB" sz="3800" b="1" dirty="0">
                <a:solidFill>
                  <a:srgbClr val="B31321"/>
                </a:solidFill>
              </a:rPr>
              <a:t>Which of these groups are the largest </a:t>
            </a:r>
            <a:br>
              <a:rPr lang="en-GB" sz="3800" b="1" dirty="0">
                <a:solidFill>
                  <a:srgbClr val="B31321"/>
                </a:solidFill>
              </a:rPr>
            </a:br>
            <a:r>
              <a:rPr lang="en-GB" sz="3800" b="1" dirty="0">
                <a:solidFill>
                  <a:srgbClr val="B31321"/>
                </a:solidFill>
              </a:rPr>
              <a:t>in your unions?</a:t>
            </a:r>
            <a:endParaRPr lang="en-US" sz="3800">
              <a:solidFill>
                <a:srgbClr val="B31321"/>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2</a:t>
            </a:fld>
            <a:endParaRPr lang="en-US"/>
          </a:p>
        </p:txBody>
      </p:sp>
      <p:sp>
        <p:nvSpPr>
          <p:cNvPr id="5" name="Content Placeholder 4"/>
          <p:cNvSpPr>
            <a:spLocks noGrp="1"/>
          </p:cNvSpPr>
          <p:nvPr>
            <p:ph idx="1"/>
          </p:nvPr>
        </p:nvSpPr>
        <p:spPr>
          <a:xfrm>
            <a:off x="457200" y="2168071"/>
            <a:ext cx="8229600" cy="3958092"/>
          </a:xfrm>
        </p:spPr>
        <p:txBody>
          <a:bodyPr>
            <a:normAutofit/>
          </a:bodyPr>
          <a:lstStyle/>
          <a:p>
            <a:pPr marL="609600" indent="-609600">
              <a:buClr>
                <a:schemeClr val="tx1"/>
              </a:buClr>
              <a:buFontTx/>
              <a:buAutoNum type="arabicPeriod"/>
            </a:pPr>
            <a:r>
              <a:rPr lang="en-GB" sz="2800" dirty="0">
                <a:latin typeface="Calibri"/>
                <a:cs typeface="Calibri"/>
              </a:rPr>
              <a:t>Workers who are actively involved in the union?</a:t>
            </a:r>
          </a:p>
          <a:p>
            <a:pPr marL="609600" indent="-609600">
              <a:buClr>
                <a:schemeClr val="tx1"/>
              </a:buClr>
              <a:buFontTx/>
              <a:buAutoNum type="arabicPeriod" startAt="2"/>
            </a:pPr>
            <a:r>
              <a:rPr lang="en-GB" sz="2800" dirty="0">
                <a:latin typeface="Calibri"/>
                <a:cs typeface="Calibri"/>
              </a:rPr>
              <a:t>Uninvolved workers?</a:t>
            </a:r>
          </a:p>
          <a:p>
            <a:pPr marL="609600" indent="-609600">
              <a:buClr>
                <a:schemeClr val="tx1"/>
              </a:buClr>
              <a:buFontTx/>
              <a:buNone/>
            </a:pPr>
            <a:r>
              <a:rPr lang="en-GB" sz="2800" dirty="0">
                <a:latin typeface="Calibri"/>
                <a:cs typeface="Calibri"/>
              </a:rPr>
              <a:t>3.	Workers who are anti-union?</a:t>
            </a:r>
            <a:endParaRPr lang="en-US" sz="2800" dirty="0">
              <a:latin typeface="Calibri"/>
              <a:cs typeface="Calibri"/>
            </a:endParaRPr>
          </a:p>
        </p:txBody>
      </p:sp>
    </p:spTree>
    <p:extLst>
      <p:ext uri="{BB962C8B-B14F-4D97-AF65-F5344CB8AC3E}">
        <p14:creationId xmlns:p14="http://schemas.microsoft.com/office/powerpoint/2010/main" val="16714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541657" cy="1712006"/>
          </a:xfrm>
        </p:spPr>
        <p:txBody>
          <a:bodyPr>
            <a:noAutofit/>
          </a:bodyPr>
          <a:lstStyle/>
          <a:p>
            <a:pPr algn="l"/>
            <a:r>
              <a:rPr lang="en-GB" sz="3800" b="1" dirty="0" smtClean="0">
                <a:solidFill>
                  <a:srgbClr val="B31321"/>
                </a:solidFill>
              </a:rPr>
              <a:t>List the different types of communication the union uses with workers</a:t>
            </a:r>
            <a:endParaRPr lang="en-US" sz="3800">
              <a:solidFill>
                <a:srgbClr val="B31321"/>
              </a:solidFill>
            </a:endParaRPr>
          </a:p>
        </p:txBody>
      </p:sp>
      <p:sp>
        <p:nvSpPr>
          <p:cNvPr id="5" name="Footer Placeholder 4"/>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3</a:t>
            </a:fld>
            <a:endParaRPr lang="en-US"/>
          </a:p>
        </p:txBody>
      </p:sp>
      <p:sp>
        <p:nvSpPr>
          <p:cNvPr id="4" name="Content Placeholder 3"/>
          <p:cNvSpPr>
            <a:spLocks noGrp="1"/>
          </p:cNvSpPr>
          <p:nvPr>
            <p:ph idx="1"/>
          </p:nvPr>
        </p:nvSpPr>
        <p:spPr>
          <a:xfrm>
            <a:off x="457200" y="2168071"/>
            <a:ext cx="8229600" cy="3958092"/>
          </a:xfrm>
        </p:spPr>
        <p:txBody>
          <a:bodyPr>
            <a:normAutofit/>
          </a:bodyPr>
          <a:lstStyle/>
          <a:p>
            <a:r>
              <a:rPr lang="en-US" sz="2800"/>
              <a:t>Which one do we use the most?</a:t>
            </a:r>
          </a:p>
          <a:p>
            <a:r>
              <a:rPr lang="en-US" sz="2800"/>
              <a:t>Which allows the most feedback?</a:t>
            </a:r>
          </a:p>
          <a:p>
            <a:r>
              <a:rPr lang="en-US" sz="2800"/>
              <a:t>Which is best when workers are afraid </a:t>
            </a:r>
            <a:br>
              <a:rPr lang="en-US" sz="2800"/>
            </a:br>
            <a:r>
              <a:rPr lang="en-US" sz="2800"/>
              <a:t>or uninvolved?</a:t>
            </a:r>
          </a:p>
        </p:txBody>
      </p:sp>
    </p:spTree>
    <p:extLst>
      <p:ext uri="{BB962C8B-B14F-4D97-AF65-F5344CB8AC3E}">
        <p14:creationId xmlns:p14="http://schemas.microsoft.com/office/powerpoint/2010/main" val="19489179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12005"/>
          </a:xfrm>
        </p:spPr>
        <p:txBody>
          <a:bodyPr>
            <a:normAutofit/>
          </a:bodyPr>
          <a:lstStyle/>
          <a:p>
            <a:pPr algn="l"/>
            <a:r>
              <a:rPr lang="en-GB" sz="3800" b="1" dirty="0">
                <a:solidFill>
                  <a:srgbClr val="B31321"/>
                </a:solidFill>
              </a:rPr>
              <a:t>Basic guidelines for arbolitos </a:t>
            </a:r>
            <a:br>
              <a:rPr lang="en-GB" sz="3800" b="1" dirty="0">
                <a:solidFill>
                  <a:srgbClr val="B31321"/>
                </a:solidFill>
              </a:rPr>
            </a:br>
            <a:r>
              <a:rPr lang="en-GB" sz="3800" b="1" dirty="0">
                <a:solidFill>
                  <a:srgbClr val="B31321"/>
                </a:solidFill>
              </a:rPr>
              <a:t>(worker networks)</a:t>
            </a:r>
            <a:endParaRPr lang="en-US" sz="3800">
              <a:solidFill>
                <a:srgbClr val="B31321"/>
              </a:solidFill>
            </a:endParaRPr>
          </a:p>
        </p:txBody>
      </p:sp>
      <p:sp>
        <p:nvSpPr>
          <p:cNvPr id="3" name="Content Placeholder 2"/>
          <p:cNvSpPr>
            <a:spLocks noGrp="1"/>
          </p:cNvSpPr>
          <p:nvPr>
            <p:ph idx="1"/>
          </p:nvPr>
        </p:nvSpPr>
        <p:spPr>
          <a:xfrm>
            <a:off x="457199" y="2168071"/>
            <a:ext cx="8097630" cy="3958092"/>
          </a:xfrm>
        </p:spPr>
        <p:txBody>
          <a:bodyPr>
            <a:normAutofit/>
          </a:bodyPr>
          <a:lstStyle/>
          <a:p>
            <a:pPr>
              <a:lnSpc>
                <a:spcPct val="110000"/>
              </a:lnSpc>
              <a:buFontTx/>
              <a:buChar char="•"/>
            </a:pPr>
            <a:r>
              <a:rPr lang="en-GB" sz="2800" dirty="0">
                <a:latin typeface="Calibri" charset="0"/>
              </a:rPr>
              <a:t> 5-7 specific workers to one communicator</a:t>
            </a:r>
          </a:p>
          <a:p>
            <a:pPr>
              <a:lnSpc>
                <a:spcPct val="110000"/>
              </a:lnSpc>
              <a:buFontTx/>
              <a:buChar char="•"/>
            </a:pPr>
            <a:r>
              <a:rPr lang="en-GB" sz="2800" dirty="0">
                <a:latin typeface="Calibri" charset="0"/>
              </a:rPr>
              <a:t> Person-to-person and one-to-one</a:t>
            </a:r>
          </a:p>
          <a:p>
            <a:pPr>
              <a:lnSpc>
                <a:spcPct val="110000"/>
              </a:lnSpc>
              <a:buFontTx/>
              <a:buChar char="•"/>
            </a:pPr>
            <a:r>
              <a:rPr lang="en-GB" sz="2800" dirty="0">
                <a:latin typeface="Calibri" charset="0"/>
              </a:rPr>
              <a:t> Regular messages</a:t>
            </a:r>
          </a:p>
        </p:txBody>
      </p:sp>
      <p:sp>
        <p:nvSpPr>
          <p:cNvPr id="5" name="Footer Placeholder 4"/>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rPr lang="en-US"/>
              <a:t>4</a:t>
            </a:fld>
            <a:endParaRPr lang="en-US"/>
          </a:p>
        </p:txBody>
      </p:sp>
    </p:spTree>
    <p:extLst>
      <p:ext uri="{BB962C8B-B14F-4D97-AF65-F5344CB8AC3E}">
        <p14:creationId xmlns:p14="http://schemas.microsoft.com/office/powerpoint/2010/main" val="1900442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16"/>
            <a:ext cx="8229600" cy="1143000"/>
          </a:xfrm>
        </p:spPr>
        <p:txBody>
          <a:bodyPr>
            <a:noAutofit/>
          </a:bodyPr>
          <a:lstStyle/>
          <a:p>
            <a:pPr algn="l"/>
            <a:r>
              <a:rPr lang="en-GB" sz="3800" b="1" dirty="0" smtClean="0">
                <a:solidFill>
                  <a:srgbClr val="B31321"/>
                </a:solidFill>
              </a:rPr>
              <a:t>One communicator for 5 to 7 workers</a:t>
            </a:r>
            <a:endParaRPr lang="en-US" sz="3800">
              <a:solidFill>
                <a:srgbClr val="B31321"/>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5</a:t>
            </a:fld>
            <a:endParaRPr lang="en-US"/>
          </a:p>
        </p:txBody>
      </p:sp>
      <p:pic>
        <p:nvPicPr>
          <p:cNvPr id="7" name="Content Placeholder 6" descr="Arbolitos_groups_5-7.pdf"/>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40601" r="-40601"/>
          <a:stretch/>
        </p:blipFill>
        <p:spPr/>
      </p:pic>
    </p:spTree>
    <p:extLst>
      <p:ext uri="{BB962C8B-B14F-4D97-AF65-F5344CB8AC3E}">
        <p14:creationId xmlns:p14="http://schemas.microsoft.com/office/powerpoint/2010/main" val="980689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85076"/>
          </a:xfrm>
        </p:spPr>
        <p:txBody>
          <a:bodyPr>
            <a:normAutofit/>
          </a:bodyPr>
          <a:lstStyle/>
          <a:p>
            <a:r>
              <a:rPr lang="en-GB" sz="3800" b="1" dirty="0" smtClean="0">
                <a:solidFill>
                  <a:srgbClr val="B31321"/>
                </a:solidFill>
              </a:rPr>
              <a:t>Why do we call worker networks “arbolitos” (little trees)?</a:t>
            </a:r>
            <a:endParaRPr lang="en-US" sz="3800">
              <a:solidFill>
                <a:srgbClr val="B31321"/>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6</a:t>
            </a:fld>
            <a:endParaRPr lang="en-US"/>
          </a:p>
        </p:txBody>
      </p:sp>
    </p:spTree>
    <p:extLst>
      <p:ext uri="{BB962C8B-B14F-4D97-AF65-F5344CB8AC3E}">
        <p14:creationId xmlns:p14="http://schemas.microsoft.com/office/powerpoint/2010/main" val="3576939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8" name="Title 1"/>
          <p:cNvSpPr>
            <a:spLocks noGrp="1"/>
          </p:cNvSpPr>
          <p:nvPr>
            <p:ph type="title"/>
          </p:nvPr>
        </p:nvSpPr>
        <p:spPr>
          <a:xfrm>
            <a:off x="457200" y="558972"/>
            <a:ext cx="8229600" cy="1412417"/>
          </a:xfrm>
        </p:spPr>
        <p:txBody>
          <a:bodyPr>
            <a:normAutofit/>
          </a:bodyPr>
          <a:lstStyle/>
          <a:p>
            <a:pPr algn="l"/>
            <a:r>
              <a:rPr lang="en-GB" sz="3800" b="1" dirty="0">
                <a:solidFill>
                  <a:srgbClr val="B31321"/>
                </a:solidFill>
              </a:rPr>
              <a:t>Arbolitos support union structures, </a:t>
            </a:r>
            <a:br>
              <a:rPr lang="en-GB" sz="3800" b="1" dirty="0">
                <a:solidFill>
                  <a:srgbClr val="B31321"/>
                </a:solidFill>
              </a:rPr>
            </a:br>
            <a:r>
              <a:rPr lang="en-GB" sz="3800" b="1" dirty="0">
                <a:solidFill>
                  <a:srgbClr val="B31321"/>
                </a:solidFill>
              </a:rPr>
              <a:t>not replace them</a:t>
            </a:r>
            <a:endParaRPr lang="en-US" sz="3800">
              <a:solidFill>
                <a:srgbClr val="B31321"/>
              </a:solidFill>
            </a:endParaRPr>
          </a:p>
        </p:txBody>
      </p:sp>
      <p:sp>
        <p:nvSpPr>
          <p:cNvPr id="2" name="Content Placeholder 1"/>
          <p:cNvSpPr>
            <a:spLocks noGrp="1"/>
          </p:cNvSpPr>
          <p:nvPr>
            <p:ph idx="1"/>
          </p:nvPr>
        </p:nvSpPr>
        <p:spPr>
          <a:xfrm>
            <a:off x="457200" y="2177143"/>
            <a:ext cx="8229600" cy="3949020"/>
          </a:xfrm>
        </p:spPr>
        <p:txBody>
          <a:bodyPr>
            <a:normAutofit/>
          </a:bodyPr>
          <a:lstStyle/>
          <a:p>
            <a:r>
              <a:rPr lang="en-GB" sz="2800" dirty="0"/>
              <a:t>Workplace delegates and leaders recruit, train and support the arbolitos</a:t>
            </a:r>
          </a:p>
          <a:p>
            <a:r>
              <a:rPr lang="en-GB" sz="2800" dirty="0"/>
              <a:t>Arbolitos can assist delegates</a:t>
            </a:r>
            <a:endParaRPr lang="en-US" sz="2800" dirty="0"/>
          </a:p>
        </p:txBody>
      </p:sp>
      <p:sp>
        <p:nvSpPr>
          <p:cNvPr id="3" name="Slide Number Placeholder 2"/>
          <p:cNvSpPr>
            <a:spLocks noGrp="1"/>
          </p:cNvSpPr>
          <p:nvPr>
            <p:ph type="sldNum" sz="quarter" idx="12"/>
          </p:nvPr>
        </p:nvSpPr>
        <p:spPr/>
        <p:txBody>
          <a:bodyPr/>
          <a:lstStyle/>
          <a:p>
            <a:fld id="{E9CD726D-A8DA-1943-A225-BB9823A7FDC5}" type="slidenum">
              <a:rPr lang="en-US"/>
              <a:t>7</a:t>
            </a:fld>
            <a:endParaRPr lang="en-US"/>
          </a:p>
        </p:txBody>
      </p:sp>
    </p:spTree>
    <p:extLst>
      <p:ext uri="{BB962C8B-B14F-4D97-AF65-F5344CB8AC3E}">
        <p14:creationId xmlns:p14="http://schemas.microsoft.com/office/powerpoint/2010/main" val="14833173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Example</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8</a:t>
            </a:fld>
            <a:endParaRPr lang="en-US"/>
          </a:p>
        </p:txBody>
      </p:sp>
      <p:pic>
        <p:nvPicPr>
          <p:cNvPr id="6" name="Content Placeholder 5" descr="revised chart smaller file.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9112"/>
          <a:stretch/>
        </p:blipFill>
        <p:spPr bwMode="auto">
          <a:xfrm>
            <a:off x="457200" y="206624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a:spLocks/>
          </p:cNvSpPr>
          <p:nvPr/>
        </p:nvSpPr>
        <p:spPr>
          <a:xfrm>
            <a:off x="457200" y="1542142"/>
            <a:ext cx="8229600" cy="4066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b="1" dirty="0"/>
              <a:t>Goal: </a:t>
            </a:r>
            <a:r>
              <a:rPr lang="en-GB" sz="2800" dirty="0"/>
              <a:t>70 people talking to 350 flight attendants</a:t>
            </a:r>
            <a:endParaRPr lang="en-US" sz="2800" dirty="0"/>
          </a:p>
        </p:txBody>
      </p:sp>
    </p:spTree>
    <p:extLst>
      <p:ext uri="{BB962C8B-B14F-4D97-AF65-F5344CB8AC3E}">
        <p14:creationId xmlns:p14="http://schemas.microsoft.com/office/powerpoint/2010/main" val="128616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a:solidFill>
                  <a:srgbClr val="B31321"/>
                </a:solidFill>
              </a:rPr>
              <a:t>Start small</a:t>
            </a:r>
            <a:endParaRPr lang="en-US" sz="3800"/>
          </a:p>
        </p:txBody>
      </p:sp>
      <p:sp>
        <p:nvSpPr>
          <p:cNvPr id="3" name="Content Placeholder 2"/>
          <p:cNvSpPr>
            <a:spLocks noGrp="1"/>
          </p:cNvSpPr>
          <p:nvPr>
            <p:ph idx="1"/>
          </p:nvPr>
        </p:nvSpPr>
        <p:spPr/>
        <p:txBody>
          <a:bodyPr>
            <a:normAutofit/>
          </a:bodyPr>
          <a:lstStyle/>
          <a:p>
            <a:pPr>
              <a:buClr>
                <a:schemeClr val="tx1"/>
              </a:buClr>
              <a:buFontTx/>
              <a:buChar char="•"/>
            </a:pPr>
            <a:r>
              <a:rPr lang="en-US" sz="2800" dirty="0">
                <a:latin typeface="Calibri" charset="0"/>
              </a:rPr>
              <a:t>1-3 branches is a good start</a:t>
            </a:r>
            <a:endParaRPr lang="en-US" sz="2800" dirty="0">
              <a:solidFill>
                <a:srgbClr val="000000"/>
              </a:solidFill>
              <a:latin typeface="Calibri" charset="0"/>
            </a:endParaRPr>
          </a:p>
          <a:p>
            <a:pPr>
              <a:buClr>
                <a:schemeClr val="tx1"/>
              </a:buClr>
              <a:buFontTx/>
              <a:buChar char="•"/>
            </a:pPr>
            <a:r>
              <a:rPr lang="en-US" sz="2800" dirty="0">
                <a:solidFill>
                  <a:srgbClr val="000000"/>
                </a:solidFill>
                <a:latin typeface="Calibri" charset="0"/>
              </a:rPr>
              <a:t>Allocate time for constant updating </a:t>
            </a:r>
          </a:p>
          <a:p>
            <a:pPr>
              <a:buClr>
                <a:schemeClr val="tx1"/>
              </a:buClr>
              <a:buFontTx/>
              <a:buChar char="•"/>
            </a:pPr>
            <a:r>
              <a:rPr lang="en-US" sz="2800" dirty="0">
                <a:solidFill>
                  <a:srgbClr val="000000"/>
                </a:solidFill>
                <a:latin typeface="Calibri" charset="0"/>
              </a:rPr>
              <a:t>Keep active or they will fall apart and be more difficult to rebuild</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9</a:t>
            </a:fld>
            <a:endParaRPr lang="en-US"/>
          </a:p>
        </p:txBody>
      </p:sp>
    </p:spTree>
    <p:extLst>
      <p:ext uri="{BB962C8B-B14F-4D97-AF65-F5344CB8AC3E}">
        <p14:creationId xmlns:p14="http://schemas.microsoft.com/office/powerpoint/2010/main" val="3352434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536</TotalTime>
  <Words>1910</Words>
  <Application>Microsoft Macintosh PowerPoint</Application>
  <PresentationFormat>On-screen Show (4:3)</PresentationFormat>
  <Paragraphs>197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Which of these groups are the largest  in your unions?</vt:lpstr>
      <vt:lpstr>List the different types of communication the union uses with workers</vt:lpstr>
      <vt:lpstr>Basic guidelines for arbolitos  (worker networks)</vt:lpstr>
      <vt:lpstr>One communicator for 5 to 7 workers</vt:lpstr>
      <vt:lpstr>Why do we call worker networks “arbolitos” (little trees)?</vt:lpstr>
      <vt:lpstr>Arbolitos support union structures,  not replace them</vt:lpstr>
      <vt:lpstr>Example</vt:lpstr>
      <vt:lpstr>Start small</vt:lpstr>
      <vt:lpstr>Under-represented groups</vt:lpstr>
      <vt:lpstr>We can sort workers for arbolitos by:</vt:lpstr>
      <vt:lpstr>Accountability and support</vt:lpstr>
      <vt:lpstr>Support worker solidarity</vt:lpstr>
      <vt:lpstr>Arbolitos (worker networks)</vt:lpstr>
      <vt:lpstr>Arbolitos (communication networks)</vt:lpstr>
      <vt:lpstr>Activity: planning arbolitos  (worker networks)</vt:lpstr>
      <vt:lpstr>Activity: planning arbolitos  (worker networks) continued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38</cp:revision>
  <dcterms:created xsi:type="dcterms:W3CDTF">2015-01-13T13:13:29Z</dcterms:created>
  <dcterms:modified xsi:type="dcterms:W3CDTF">2015-04-28T12:44:38Z</dcterms:modified>
</cp:coreProperties>
</file>