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handoutMasterIdLst>
    <p:handoutMasterId r:id="rId11"/>
  </p:handoutMasterIdLst>
  <p:sldIdLst>
    <p:sldId id="256" r:id="rId2"/>
    <p:sldId id="263" r:id="rId3"/>
    <p:sldId id="257" r:id="rId4"/>
    <p:sldId id="258" r:id="rId5"/>
    <p:sldId id="259" r:id="rId6"/>
    <p:sldId id="260" r:id="rId7"/>
    <p:sldId id="261" r:id="rId8"/>
    <p:sldId id="262"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BB1121"/>
    <a:srgbClr val="B313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13" autoAdjust="0"/>
  </p:normalViewPr>
  <p:slideViewPr>
    <p:cSldViewPr snapToGrid="0" snapToObjects="1">
      <p:cViewPr>
        <p:scale>
          <a:sx n="70" d="100"/>
          <a:sy n="70" d="100"/>
        </p:scale>
        <p:origin x="-1170"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39" d="100"/>
          <a:sy n="139" d="100"/>
        </p:scale>
        <p:origin x="-372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C61865-17EC-7B44-9960-C72A82A90E94}" type="datetime1">
              <a:t>5/6/2015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D83DFA-8E79-AD4F-9791-9A40AAAB8553}" type="slidenum">
              <a:t>‹#›</a:t>
            </a:fld>
            <a:endParaRPr lang="en-US"/>
          </a:p>
        </p:txBody>
      </p:sp>
    </p:spTree>
    <p:extLst>
      <p:ext uri="{BB962C8B-B14F-4D97-AF65-F5344CB8AC3E}">
        <p14:creationId xmlns:p14="http://schemas.microsoft.com/office/powerpoint/2010/main" val="18652077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6A2ACF-812F-7049-A561-8AC6605BED56}" type="datetime1">
              <a:t>5/6/2015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8DF474-F743-DC41-A332-52C4601B89D5}" type="slidenum">
              <a:t>‹#›</a:t>
            </a:fld>
            <a:endParaRPr lang="en-US"/>
          </a:p>
        </p:txBody>
      </p:sp>
    </p:spTree>
    <p:extLst>
      <p:ext uri="{BB962C8B-B14F-4D97-AF65-F5344CB8AC3E}">
        <p14:creationId xmlns:p14="http://schemas.microsoft.com/office/powerpoint/2010/main" val="27678407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smtClean="0"/>
              <a:t>Objectives:</a:t>
            </a:r>
          </a:p>
          <a:p>
            <a:r>
              <a:rPr lang="en-GB" b="0" i="0" dirty="0" smtClean="0">
                <a:solidFill>
                  <a:schemeClr val="tx1"/>
                </a:solidFill>
              </a:rPr>
              <a:t>Understand</a:t>
            </a:r>
            <a:r>
              <a:rPr lang="en-GB" b="0" i="0" baseline="0" dirty="0" smtClean="0">
                <a:solidFill>
                  <a:schemeClr val="tx1"/>
                </a:solidFill>
              </a:rPr>
              <a:t> the importance of employer relationships to campaign strategy.</a:t>
            </a:r>
            <a:endParaRPr lang="en-GB" b="0" i="0" dirty="0" smtClean="0">
              <a:solidFill>
                <a:schemeClr val="tx1"/>
              </a:solidFill>
            </a:endParaRPr>
          </a:p>
          <a:p>
            <a:r>
              <a:rPr lang="en-GB" i="0" dirty="0" smtClean="0">
                <a:solidFill>
                  <a:schemeClr val="tx1"/>
                </a:solidFill>
              </a:rPr>
              <a:t>Create a diagram identifying</a:t>
            </a:r>
            <a:r>
              <a:rPr lang="en-GB" i="0" baseline="0" dirty="0" smtClean="0">
                <a:solidFill>
                  <a:schemeClr val="tx1"/>
                </a:solidFill>
              </a:rPr>
              <a:t> 1-3 key relationships of the employer and the relationships of these relationships.</a:t>
            </a:r>
          </a:p>
          <a:p>
            <a:endParaRPr lang="en-GB" i="0" dirty="0" smtClean="0">
              <a:solidFill>
                <a:schemeClr val="tx1"/>
              </a:solidFill>
            </a:endParaRPr>
          </a:p>
          <a:p>
            <a:pPr eaLnBrk="1" hangingPunct="1">
              <a:defRPr/>
            </a:pPr>
            <a:r>
              <a:rPr lang="en-GB" b="1" i="0" dirty="0" smtClean="0">
                <a:solidFill>
                  <a:schemeClr val="tx1"/>
                </a:solidFill>
              </a:rPr>
              <a:t>Materials:  </a:t>
            </a:r>
            <a:r>
              <a:rPr lang="en-GB" i="0" dirty="0" smtClean="0">
                <a:solidFill>
                  <a:schemeClr val="tx1"/>
                </a:solidFill>
              </a:rPr>
              <a:t>flip chart paper,</a:t>
            </a:r>
            <a:r>
              <a:rPr lang="en-GB" i="0" baseline="0" dirty="0" smtClean="0">
                <a:solidFill>
                  <a:schemeClr val="tx1"/>
                </a:solidFill>
              </a:rPr>
              <a:t> </a:t>
            </a:r>
            <a:r>
              <a:rPr lang="en-GB" i="0" dirty="0" smtClean="0">
                <a:solidFill>
                  <a:schemeClr val="tx1"/>
                </a:solidFill>
              </a:rPr>
              <a:t>markers</a:t>
            </a:r>
            <a:r>
              <a:rPr lang="en-GB" dirty="0" smtClean="0">
                <a:cs typeface="+mn-cs"/>
              </a:rPr>
              <a:t>, copies of the activity</a:t>
            </a:r>
            <a:r>
              <a:rPr lang="en-GB" baseline="0" dirty="0" smtClean="0">
                <a:cs typeface="+mn-cs"/>
              </a:rPr>
              <a:t> sheet</a:t>
            </a:r>
            <a:endParaRPr lang="en-GB" dirty="0" smtClean="0">
              <a:cs typeface="+mn-cs"/>
            </a:endParaRPr>
          </a:p>
          <a:p>
            <a:endParaRPr lang="en-GB" i="0" dirty="0" smtClean="0">
              <a:solidFill>
                <a:schemeClr val="tx1"/>
              </a:solidFill>
            </a:endParaRPr>
          </a:p>
          <a:p>
            <a:r>
              <a:rPr lang="en-GB" b="1" i="0" dirty="0" smtClean="0"/>
              <a:t>Notes:</a:t>
            </a:r>
          </a:p>
          <a:p>
            <a:r>
              <a:rPr lang="en-GB" b="0" i="0" dirty="0" smtClean="0"/>
              <a:t>Be prepared to</a:t>
            </a:r>
            <a:r>
              <a:rPr lang="en-GB" b="0" i="0" baseline="0" dirty="0" smtClean="0"/>
              <a:t> give participants time to research, or provide a research report for participants to review.  For assistance in creating a research report, go to the section on “Research.”</a:t>
            </a:r>
            <a:endParaRPr lang="en-GB" b="0" i="0" dirty="0" smtClean="0"/>
          </a:p>
          <a:p>
            <a:r>
              <a:rPr lang="en-GB" i="0" dirty="0" smtClean="0"/>
              <a:t>It is very important that adequate information about the employer</a:t>
            </a:r>
            <a:r>
              <a:rPr lang="ja-JP" altLang="en-GB" i="0" dirty="0" smtClean="0">
                <a:latin typeface="Arial"/>
              </a:rPr>
              <a:t>’</a:t>
            </a:r>
            <a:r>
              <a:rPr lang="en-GB" i="0" dirty="0" smtClean="0"/>
              <a:t>s relationships (and the relationships of the relationships) is obtained prior to this and other modules. Good campaigns are built on detailed and accurate information, not generalities.</a:t>
            </a:r>
          </a:p>
          <a:p>
            <a:endParaRPr lang="en-GB" i="0" baseline="0" dirty="0" smtClean="0"/>
          </a:p>
          <a:p>
            <a:r>
              <a:rPr lang="en-GB" i="0" baseline="0" dirty="0" smtClean="0"/>
              <a:t>We will refer back to the participant's diagram of employer relationships as we move forward, particularly when we get to the PowerPoint module on “Targets and allies”</a:t>
            </a:r>
            <a:endParaRPr lang="en-GB" i="0" dirty="0" smtClean="0"/>
          </a:p>
        </p:txBody>
      </p:sp>
      <p:sp>
        <p:nvSpPr>
          <p:cNvPr id="4" name="Slide Number Placeholder 3"/>
          <p:cNvSpPr>
            <a:spLocks noGrp="1"/>
          </p:cNvSpPr>
          <p:nvPr>
            <p:ph type="sldNum" sz="quarter" idx="10"/>
          </p:nvPr>
        </p:nvSpPr>
        <p:spPr/>
        <p:txBody>
          <a:bodyPr/>
          <a:lstStyle/>
          <a:p>
            <a:fld id="{478DF474-F743-DC41-A332-52C4601B89D5}" type="slidenum">
              <a:t>1</a:t>
            </a:fld>
            <a:endParaRPr lang="en-US"/>
          </a:p>
        </p:txBody>
      </p:sp>
    </p:spTree>
    <p:extLst>
      <p:ext uri="{BB962C8B-B14F-4D97-AF65-F5344CB8AC3E}">
        <p14:creationId xmlns:p14="http://schemas.microsoft.com/office/powerpoint/2010/main" val="1184117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to participants that we will be drawing a generic</a:t>
            </a:r>
            <a:r>
              <a:rPr lang="en-GB" baseline="0" dirty="0" smtClean="0"/>
              <a:t> diagram</a:t>
            </a:r>
            <a:r>
              <a:rPr lang="en-GB" dirty="0" smtClean="0"/>
              <a:t> of the types of relationships that an employer has. We are looking for specific types of entities, people, or organisations that are important to the employer.</a:t>
            </a:r>
          </a:p>
          <a:p>
            <a:endParaRPr lang="en-GB" dirty="0" smtClean="0"/>
          </a:p>
          <a:p>
            <a:r>
              <a:rPr lang="en-GB" dirty="0" smtClean="0"/>
              <a:t>Tell participants that for this exercise it is important that they think as the employer would think, not as union leaders.</a:t>
            </a:r>
          </a:p>
          <a:p>
            <a:endParaRPr lang="en-GB" dirty="0" smtClean="0"/>
          </a:p>
          <a:p>
            <a:r>
              <a:rPr lang="en-GB" dirty="0" smtClean="0"/>
              <a:t>Ask participants identify the different types</a:t>
            </a:r>
            <a:r>
              <a:rPr lang="en-GB" baseline="0" dirty="0" smtClean="0"/>
              <a:t> of entities with whom the employer has relationships and </a:t>
            </a:r>
            <a:r>
              <a:rPr lang="en-GB" dirty="0" smtClean="0"/>
              <a:t>add them to the</a:t>
            </a:r>
            <a:r>
              <a:rPr lang="en-GB" baseline="0" dirty="0" smtClean="0"/>
              <a:t> diagram.</a:t>
            </a:r>
          </a:p>
          <a:p>
            <a:endParaRPr lang="en-US"/>
          </a:p>
        </p:txBody>
      </p:sp>
      <p:sp>
        <p:nvSpPr>
          <p:cNvPr id="4" name="Slide Number Placeholder 3"/>
          <p:cNvSpPr>
            <a:spLocks noGrp="1"/>
          </p:cNvSpPr>
          <p:nvPr>
            <p:ph type="sldNum" sz="quarter" idx="10"/>
          </p:nvPr>
        </p:nvSpPr>
        <p:spPr/>
        <p:txBody>
          <a:bodyPr/>
          <a:lstStyle/>
          <a:p>
            <a:fld id="{478DF474-F743-DC41-A332-52C4601B89D5}" type="slidenum">
              <a:rPr lang="en-US"/>
              <a:t>2</a:t>
            </a:fld>
            <a:endParaRPr lang="en-US"/>
          </a:p>
        </p:txBody>
      </p:sp>
    </p:spTree>
    <p:extLst>
      <p:ext uri="{BB962C8B-B14F-4D97-AF65-F5344CB8AC3E}">
        <p14:creationId xmlns:p14="http://schemas.microsoft.com/office/powerpoint/2010/main" val="2731811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Compare the participants</a:t>
            </a:r>
            <a:r>
              <a:rPr lang="ja-JP" altLang="en-GB" dirty="0" smtClean="0">
                <a:latin typeface="Arial"/>
              </a:rPr>
              <a:t>’</a:t>
            </a:r>
            <a:r>
              <a:rPr lang="en-GB" dirty="0" smtClean="0"/>
              <a:t> diagram with this diagram. Note any differences and similarities.</a:t>
            </a:r>
          </a:p>
          <a:p>
            <a:pPr marL="0" marR="0" indent="0" algn="l" defTabSz="457200" rtl="0" eaLnBrk="1" fontAlgn="auto" latinLnBrk="0" hangingPunct="1">
              <a:lnSpc>
                <a:spcPct val="100000"/>
              </a:lnSpc>
              <a:spcBef>
                <a:spcPts val="0"/>
              </a:spcBef>
              <a:spcAft>
                <a:spcPts val="0"/>
              </a:spcAft>
              <a:buClrTx/>
              <a:buSzTx/>
              <a:buFontTx/>
              <a:buNone/>
              <a:tabLst/>
              <a:defRPr/>
            </a:pPr>
            <a:r>
              <a:rPr lang="en-GB" i="0" dirty="0" smtClean="0"/>
              <a:t>Discuss the </a:t>
            </a:r>
            <a:r>
              <a:rPr lang="ja-JP" altLang="en-GB" i="0" dirty="0" smtClean="0">
                <a:latin typeface="Arial"/>
              </a:rPr>
              <a:t>“</a:t>
            </a:r>
            <a:r>
              <a:rPr lang="en-GB" i="0" dirty="0" smtClean="0"/>
              <a:t>union/workers</a:t>
            </a:r>
            <a:r>
              <a:rPr lang="ja-JP" altLang="en-GB" i="0" dirty="0" smtClean="0">
                <a:latin typeface="Arial"/>
              </a:rPr>
              <a:t>”</a:t>
            </a:r>
            <a:r>
              <a:rPr lang="en-GB" i="0" dirty="0" smtClean="0"/>
              <a:t> spoke of the diagram. </a:t>
            </a:r>
            <a:r>
              <a:rPr lang="en-GB" i="0" baseline="0" dirty="0" smtClean="0"/>
              <a:t> O</a:t>
            </a:r>
            <a:r>
              <a:rPr lang="en-GB" i="0" dirty="0" smtClean="0"/>
              <a:t>ften unions will only use this direct relationship with the employer to create pressure.</a:t>
            </a:r>
            <a:r>
              <a:rPr lang="en-GB" i="0"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GB" i="0" dirty="0" smtClean="0"/>
              <a:t>There are many relationships that the employer has with other entities that may be more important to the employer than its relationship with the union and its members, especially when the union workers can be easily replaced. </a:t>
            </a:r>
            <a:r>
              <a:rPr lang="en-GB" sz="1200" i="0" kern="1200" dirty="0" smtClean="0">
                <a:solidFill>
                  <a:schemeClr val="tx1"/>
                </a:solidFill>
                <a:effectLst/>
                <a:latin typeface="+mn-lt"/>
                <a:ea typeface="+mn-ea"/>
                <a:cs typeface="+mn-cs"/>
              </a:rPr>
              <a:t>Our job is </a:t>
            </a:r>
            <a:r>
              <a:rPr lang="en-GB" sz="1200" kern="1200" dirty="0" smtClean="0">
                <a:solidFill>
                  <a:schemeClr val="tx1"/>
                </a:solidFill>
                <a:effectLst/>
                <a:latin typeface="+mn-lt"/>
                <a:ea typeface="+mn-ea"/>
                <a:cs typeface="+mn-cs"/>
              </a:rPr>
              <a:t>to carefully analyse which strategies and tactics are best for our situation and not fall into a particular strategy simply out of habit or because it is familiar to us.</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When we are planning a strategic campaign we want to be creative and pressure the employer in the areas that are most important to them.  However, we don’t want to destroy the very employers that we work for.  Neither do we want to suffer job loss or harm the economy.  We do want to make enough of an impact on the employer or decision maker that they will change their behaviour and improve things for workers.</a:t>
            </a:r>
            <a:r>
              <a:rPr lang="en-US"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Don’t hesitate to choose the strategic relationships that will pressure the employer the most,</a:t>
            </a:r>
            <a:r>
              <a:rPr lang="en-GB" sz="1200" kern="1200" baseline="0" dirty="0" smtClean="0">
                <a:solidFill>
                  <a:schemeClr val="tx1"/>
                </a:solidFill>
                <a:effectLst/>
                <a:latin typeface="+mn-lt"/>
                <a:ea typeface="+mn-ea"/>
                <a:cs typeface="+mn-cs"/>
              </a:rPr>
              <a:t> even it it is not a familiar area to you</a:t>
            </a:r>
            <a:r>
              <a:rPr lang="en-GB" sz="1200" kern="1200" dirty="0" smtClean="0">
                <a:solidFill>
                  <a:schemeClr val="tx1"/>
                </a:solidFill>
                <a:effectLst/>
                <a:latin typeface="+mn-lt"/>
                <a:ea typeface="+mn-ea"/>
                <a:cs typeface="+mn-cs"/>
              </a:rPr>
              <a:t>.  When the time comes, we will find tactics that fit the situation and prevent negative consequences for workers.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Later</a:t>
            </a:r>
            <a:r>
              <a:rPr lang="en-GB" sz="1200" kern="1200" baseline="0" dirty="0" smtClean="0">
                <a:solidFill>
                  <a:schemeClr val="tx1"/>
                </a:solidFill>
                <a:effectLst/>
                <a:latin typeface="+mn-lt"/>
                <a:ea typeface="+mn-ea"/>
                <a:cs typeface="+mn-cs"/>
              </a:rPr>
              <a:t> we will be working to identify 1-3 relationships that are most important to your employer</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8DF474-F743-DC41-A332-52C4601B89D5}" type="slidenum">
              <a:t>3</a:t>
            </a:fld>
            <a:endParaRPr lang="en-US"/>
          </a:p>
        </p:txBody>
      </p:sp>
    </p:spTree>
    <p:extLst>
      <p:ext uri="{BB962C8B-B14F-4D97-AF65-F5344CB8AC3E}">
        <p14:creationId xmlns:p14="http://schemas.microsoft.com/office/powerpoint/2010/main" val="3527868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To determine which are the 1-3 key relationships, first analyse the self-interest of your employer and determine what they care about the most.  Usually the key relationships can be determined by which ones provide the most money or potential profit to the employer.  In the case of a governmental entity, look at where votes can be affected in important upcoming elections.   Look for information about the business plan or election plan for the future, as that is often where decision makers focus their attention and resources.  </a:t>
            </a:r>
          </a:p>
        </p:txBody>
      </p:sp>
      <p:sp>
        <p:nvSpPr>
          <p:cNvPr id="4" name="Slide Number Placeholder 3"/>
          <p:cNvSpPr>
            <a:spLocks noGrp="1"/>
          </p:cNvSpPr>
          <p:nvPr>
            <p:ph type="sldNum" sz="quarter" idx="10"/>
          </p:nvPr>
        </p:nvSpPr>
        <p:spPr/>
        <p:txBody>
          <a:bodyPr/>
          <a:lstStyle/>
          <a:p>
            <a:fld id="{478DF474-F743-DC41-A332-52C4601B89D5}" type="slidenum">
              <a:t>4</a:t>
            </a:fld>
            <a:endParaRPr lang="en-US"/>
          </a:p>
        </p:txBody>
      </p:sp>
    </p:spTree>
    <p:extLst>
      <p:ext uri="{BB962C8B-B14F-4D97-AF65-F5344CB8AC3E}">
        <p14:creationId xmlns:p14="http://schemas.microsoft.com/office/powerpoint/2010/main" val="2522493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slide, the red circles are union</a:t>
            </a:r>
            <a:r>
              <a:rPr lang="en-US" baseline="0" dirty="0" smtClean="0"/>
              <a:t> relationships</a:t>
            </a:r>
            <a:r>
              <a:rPr lang="en-US" dirty="0" smtClean="0"/>
              <a:t>, light green are service users,</a:t>
            </a:r>
            <a:r>
              <a:rPr lang="en-US" baseline="0" dirty="0" smtClean="0"/>
              <a:t> light blue is the subsidiary, orange is government, blue is management, and green is shareholders.  </a:t>
            </a:r>
            <a:r>
              <a:rPr lang="en-US" dirty="0" smtClean="0"/>
              <a:t>The union’s direct</a:t>
            </a:r>
            <a:r>
              <a:rPr lang="en-US" baseline="0" dirty="0" smtClean="0"/>
              <a:t> target was the CEO of LAN and TAM airlines, even though they work for LAN Peru.</a:t>
            </a:r>
          </a:p>
          <a:p>
            <a:r>
              <a:rPr lang="en-US" baseline="0" dirty="0" smtClean="0"/>
              <a:t>The unions in the LATAM network put pressure on the passengers going to the world cup, informing them of possible delays and cancellations.  This was the relationship that was most important to the company at this time, due to the instability within the company caused by the recent merger with the Brazilian airline combined with the pressure of world cup events.</a:t>
            </a:r>
          </a:p>
          <a:p>
            <a:endParaRPr lang="en-US" baseline="0" dirty="0" smtClean="0"/>
          </a:p>
          <a:p>
            <a:r>
              <a:rPr lang="en-US" baseline="0" dirty="0" smtClean="0"/>
              <a:t>Can you guess how some of the other employer relationships and relationships of relationships might have been used to pressure the CEO of LAN and TAM airlines?</a:t>
            </a:r>
          </a:p>
          <a:p>
            <a:endParaRPr lang="en-US" baseline="0" dirty="0" smtClean="0"/>
          </a:p>
          <a:p>
            <a:r>
              <a:rPr lang="en-US" baseline="0" dirty="0" smtClean="0"/>
              <a:t>Months prior to the world cup, the unions went to Miami to leaflet passengers at a large tennis match (where LAN Airlines was a sponsor) informing them of possible delays and cancellations going into the world cup.  This sent a message to the company about the unions ability to pressure them during the world cup.</a:t>
            </a:r>
          </a:p>
          <a:p>
            <a:r>
              <a:rPr lang="en-US" baseline="0" dirty="0" smtClean="0"/>
              <a:t>In Argentina, unions leafleted with photos and information about the LAN Argentina managers who had been sent to LAN Peru to implement the company’s plans against the union.  Travel agencies important to LAN and TAM were contacted about delays and cancellations.  The Brazilian government was informed about the labour disputes in Peru (as well as those in Brazil).  Peruvian civil society and the government were engaged in the dispute, particularly around the issues of a Chilean multinational company oppressing the  Peruvian workers and economy.  A group of unions from throughout South America protested at the annual shareholders meeting in Santiago, Chile regarding LAN and TAM airlines  labour relations problems. </a:t>
            </a:r>
            <a:endParaRPr lang="en-US" dirty="0"/>
          </a:p>
        </p:txBody>
      </p:sp>
      <p:sp>
        <p:nvSpPr>
          <p:cNvPr id="4" name="Slide Number Placeholder 3"/>
          <p:cNvSpPr>
            <a:spLocks noGrp="1"/>
          </p:cNvSpPr>
          <p:nvPr>
            <p:ph type="sldNum" sz="quarter" idx="10"/>
          </p:nvPr>
        </p:nvSpPr>
        <p:spPr/>
        <p:txBody>
          <a:bodyPr/>
          <a:lstStyle/>
          <a:p>
            <a:fld id="{478DF474-F743-DC41-A332-52C4601B89D5}" type="slidenum">
              <a:t>5</a:t>
            </a:fld>
            <a:endParaRPr lang="en-US"/>
          </a:p>
        </p:txBody>
      </p:sp>
    </p:spTree>
    <p:extLst>
      <p:ext uri="{BB962C8B-B14F-4D97-AF65-F5344CB8AC3E}">
        <p14:creationId xmlns:p14="http://schemas.microsoft.com/office/powerpoint/2010/main" val="1048906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order to pressure an employer or decision maker, we need to look not just at their key relationships.  We also need to identify the relationships of each of these relationships.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this slide, the relationships of the relationships are in boxes.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is not enough to know that a</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particular financial institution is extremely important to the employer.  We need to examine which relationships are most important to this particular financial institution.  With this information we can plan how to pressure the financial institution to pressure the employer.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this example</a:t>
            </a:r>
            <a:r>
              <a:rPr lang="en-GB" sz="1200" kern="1200" baseline="0" dirty="0" smtClean="0">
                <a:solidFill>
                  <a:schemeClr val="tx1"/>
                </a:solidFill>
                <a:effectLst/>
                <a:latin typeface="+mn-lt"/>
                <a:ea typeface="+mn-ea"/>
                <a:cs typeface="+mn-cs"/>
              </a:rPr>
              <a:t> we want to pressure the bank to pressure the employer.  The union went to the customers of the bank and developed an informational leaflet that compared interest rates with competing banks with better rates.   The union also went to regulators to object to the unfairness of the high fees being charged to customers.  All the union leaflets contained information about the problem that the employer (whose banking relationship was important to them) was having with the workers.</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8DF474-F743-DC41-A332-52C4601B89D5}" type="slidenum">
              <a:t>6</a:t>
            </a:fld>
            <a:endParaRPr lang="en-US"/>
          </a:p>
        </p:txBody>
      </p:sp>
    </p:spTree>
    <p:extLst>
      <p:ext uri="{BB962C8B-B14F-4D97-AF65-F5344CB8AC3E}">
        <p14:creationId xmlns:p14="http://schemas.microsoft.com/office/powerpoint/2010/main" val="4118415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Corporate sponsored sporting events, industry trade shows, shareholders meetings, or any large groups of potential customers or service users, can provide opportunities for workers to leaflet, disrupt or otherwise engage the decision</a:t>
            </a:r>
            <a:r>
              <a:rPr lang="en-GB" baseline="0" dirty="0" smtClean="0"/>
              <a:t> maker</a:t>
            </a:r>
            <a:r>
              <a:rPr lang="en-GB"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You may want to give participants</a:t>
            </a:r>
            <a:r>
              <a:rPr lang="en-GB" baseline="0" dirty="0" smtClean="0"/>
              <a:t> time to research their employer, either in class or as homework. Or you could provide participants with a research report about the decision maker and some of their key relationships.  A research committee to gather the needed information could also be formed.  If none of these ideas are feasible, make a realistic plan of how participants will gather the necessary information about the decision maker to plan their campaign.  The chapter on “Research” will help you.</a:t>
            </a:r>
          </a:p>
        </p:txBody>
      </p:sp>
      <p:sp>
        <p:nvSpPr>
          <p:cNvPr id="4" name="Slide Number Placeholder 3"/>
          <p:cNvSpPr>
            <a:spLocks noGrp="1"/>
          </p:cNvSpPr>
          <p:nvPr>
            <p:ph type="sldNum" sz="quarter" idx="10"/>
          </p:nvPr>
        </p:nvSpPr>
        <p:spPr/>
        <p:txBody>
          <a:bodyPr/>
          <a:lstStyle/>
          <a:p>
            <a:fld id="{478DF474-F743-DC41-A332-52C4601B89D5}" type="slidenum">
              <a:t>7</a:t>
            </a:fld>
            <a:endParaRPr lang="en-US"/>
          </a:p>
        </p:txBody>
      </p:sp>
    </p:spTree>
    <p:extLst>
      <p:ext uri="{BB962C8B-B14F-4D97-AF65-F5344CB8AC3E}">
        <p14:creationId xmlns:p14="http://schemas.microsoft.com/office/powerpoint/2010/main" val="359216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When you draw your diagram of your employer’s relationships,</a:t>
            </a:r>
            <a:r>
              <a:rPr lang="en-GB" sz="1200" kern="1200" baseline="0" dirty="0" smtClean="0">
                <a:solidFill>
                  <a:schemeClr val="tx1"/>
                </a:solidFill>
                <a:effectLst/>
                <a:latin typeface="+mn-lt"/>
                <a:ea typeface="+mn-ea"/>
                <a:cs typeface="+mn-cs"/>
              </a:rPr>
              <a:t> b</a:t>
            </a:r>
            <a:r>
              <a:rPr lang="en-GB" sz="1200" kern="1200" dirty="0" smtClean="0">
                <a:solidFill>
                  <a:schemeClr val="tx1"/>
                </a:solidFill>
                <a:effectLst/>
                <a:latin typeface="+mn-lt"/>
                <a:ea typeface="+mn-ea"/>
                <a:cs typeface="+mn-cs"/>
              </a:rPr>
              <a:t>e specific.  Don’t just say “financial institutions”.  List on your diagram which exact financial institutions are most important to your employer.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Remind participants to keep their diagrams,</a:t>
            </a:r>
            <a:r>
              <a:rPr lang="en-GB" sz="1200" kern="1200" baseline="0" dirty="0" smtClean="0">
                <a:solidFill>
                  <a:schemeClr val="tx1"/>
                </a:solidFill>
                <a:effectLst/>
                <a:latin typeface="+mn-lt"/>
                <a:ea typeface="+mn-ea"/>
                <a:cs typeface="+mn-cs"/>
              </a:rPr>
              <a:t> as we will need to refer back to them, particularly when we get to the section on “Targets and Allies”. Their diagrams of their employer relationships will also be used as part of their final campaign presentations at the end of the workshop.</a:t>
            </a:r>
          </a:p>
        </p:txBody>
      </p:sp>
      <p:sp>
        <p:nvSpPr>
          <p:cNvPr id="4" name="Slide Number Placeholder 3"/>
          <p:cNvSpPr>
            <a:spLocks noGrp="1"/>
          </p:cNvSpPr>
          <p:nvPr>
            <p:ph type="sldNum" sz="quarter" idx="10"/>
          </p:nvPr>
        </p:nvSpPr>
        <p:spPr/>
        <p:txBody>
          <a:bodyPr/>
          <a:lstStyle/>
          <a:p>
            <a:fld id="{478DF474-F743-DC41-A332-52C4601B89D5}" type="slidenum">
              <a:t>8</a:t>
            </a:fld>
            <a:endParaRPr lang="en-US"/>
          </a:p>
        </p:txBody>
      </p:sp>
    </p:spTree>
    <p:extLst>
      <p:ext uri="{BB962C8B-B14F-4D97-AF65-F5344CB8AC3E}">
        <p14:creationId xmlns:p14="http://schemas.microsoft.com/office/powerpoint/2010/main" val="1868943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58448D4D-4D61-9245-9AB2-C9F8E1B4CF89}" type="datetime1">
              <a:t>5/6/2015</a:t>
            </a:fld>
            <a:endParaRPr lang="en-US"/>
          </a:p>
        </p:txBody>
      </p:sp>
      <p:sp>
        <p:nvSpPr>
          <p:cNvPr id="5" name="Footer Placeholder 4"/>
          <p:cNvSpPr>
            <a:spLocks noGrp="1"/>
          </p:cNvSpPr>
          <p:nvPr>
            <p:ph type="ftr" sz="quarter" idx="11"/>
          </p:nvPr>
        </p:nvSpPr>
        <p:spPr/>
        <p:txBody>
          <a:bodyPr/>
          <a:lstStyle/>
          <a:p>
            <a:r>
              <a:rPr lang="en-US"/>
              <a:t>ITF: DEVELOPING STRATEGIC CAMPAIGNS</a:t>
            </a:r>
          </a:p>
        </p:txBody>
      </p:sp>
      <p:sp>
        <p:nvSpPr>
          <p:cNvPr id="6" name="Slide Number Placeholder 5"/>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2360490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C8F0BE0-43E6-5244-A00A-59027296AD71}" type="datetime1">
              <a:t>5/6/2015</a:t>
            </a:fld>
            <a:endParaRPr lang="en-US"/>
          </a:p>
        </p:txBody>
      </p:sp>
      <p:sp>
        <p:nvSpPr>
          <p:cNvPr id="5" name="Footer Placeholder 4"/>
          <p:cNvSpPr>
            <a:spLocks noGrp="1"/>
          </p:cNvSpPr>
          <p:nvPr>
            <p:ph type="ftr" sz="quarter" idx="11"/>
          </p:nvPr>
        </p:nvSpPr>
        <p:spPr/>
        <p:txBody>
          <a:bodyPr/>
          <a:lstStyle/>
          <a:p>
            <a:r>
              <a:rPr lang="en-US"/>
              <a:t>ITF: DEVELOPING STRATEGIC CAMPAIGNS</a:t>
            </a:r>
          </a:p>
        </p:txBody>
      </p:sp>
      <p:sp>
        <p:nvSpPr>
          <p:cNvPr id="6" name="Slide Number Placeholder 5"/>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2354839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C847CD6-4EC3-D54D-A3A3-C297DBEE92D8}" type="datetime1">
              <a:t>5/6/2015</a:t>
            </a:fld>
            <a:endParaRPr lang="en-US"/>
          </a:p>
        </p:txBody>
      </p:sp>
      <p:sp>
        <p:nvSpPr>
          <p:cNvPr id="5" name="Footer Placeholder 4"/>
          <p:cNvSpPr>
            <a:spLocks noGrp="1"/>
          </p:cNvSpPr>
          <p:nvPr>
            <p:ph type="ftr" sz="quarter" idx="11"/>
          </p:nvPr>
        </p:nvSpPr>
        <p:spPr/>
        <p:txBody>
          <a:bodyPr/>
          <a:lstStyle/>
          <a:p>
            <a:r>
              <a:rPr lang="en-US"/>
              <a:t>ITF: DEVELOPING STRATEGIC CAMPAIGNS</a:t>
            </a:r>
          </a:p>
        </p:txBody>
      </p:sp>
      <p:sp>
        <p:nvSpPr>
          <p:cNvPr id="6" name="Slide Number Placeholder 5"/>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127649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7C9FE5F-2259-DA4D-AEF0-5A19AFBA7E94}" type="datetime1">
              <a:t>5/6/2015</a:t>
            </a:fld>
            <a:endParaRPr lang="en-US"/>
          </a:p>
        </p:txBody>
      </p:sp>
      <p:sp>
        <p:nvSpPr>
          <p:cNvPr id="5" name="Footer Placeholder 4"/>
          <p:cNvSpPr>
            <a:spLocks noGrp="1"/>
          </p:cNvSpPr>
          <p:nvPr>
            <p:ph type="ftr" sz="quarter" idx="11"/>
          </p:nvPr>
        </p:nvSpPr>
        <p:spPr/>
        <p:txBody>
          <a:bodyPr/>
          <a:lstStyle/>
          <a:p>
            <a:r>
              <a:rPr lang="en-US"/>
              <a:t>ITF: DEVELOPING STRATEGIC CAMPAIGNS</a:t>
            </a:r>
          </a:p>
        </p:txBody>
      </p:sp>
      <p:sp>
        <p:nvSpPr>
          <p:cNvPr id="6" name="Slide Number Placeholder 5"/>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1251082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5C0D45B-FDE8-0243-A67A-9EFC82B06259}" type="datetime1">
              <a:t>5/6/2015</a:t>
            </a:fld>
            <a:endParaRPr lang="en-US"/>
          </a:p>
        </p:txBody>
      </p:sp>
      <p:sp>
        <p:nvSpPr>
          <p:cNvPr id="5" name="Footer Placeholder 4"/>
          <p:cNvSpPr>
            <a:spLocks noGrp="1"/>
          </p:cNvSpPr>
          <p:nvPr>
            <p:ph type="ftr" sz="quarter" idx="11"/>
          </p:nvPr>
        </p:nvSpPr>
        <p:spPr/>
        <p:txBody>
          <a:bodyPr/>
          <a:lstStyle/>
          <a:p>
            <a:r>
              <a:rPr lang="en-US"/>
              <a:t>ITF: DEVELOPING STRATEGIC CAMPAIGNS</a:t>
            </a:r>
          </a:p>
        </p:txBody>
      </p:sp>
      <p:sp>
        <p:nvSpPr>
          <p:cNvPr id="6" name="Slide Number Placeholder 5"/>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3931413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647136A-1AE1-7543-9CB4-34C89008BC2F}" type="datetime1">
              <a:t>5/6/2015</a:t>
            </a:fld>
            <a:endParaRPr lang="en-US"/>
          </a:p>
        </p:txBody>
      </p:sp>
      <p:sp>
        <p:nvSpPr>
          <p:cNvPr id="6" name="Footer Placeholder 5"/>
          <p:cNvSpPr>
            <a:spLocks noGrp="1"/>
          </p:cNvSpPr>
          <p:nvPr>
            <p:ph type="ftr" sz="quarter" idx="11"/>
          </p:nvPr>
        </p:nvSpPr>
        <p:spPr/>
        <p:txBody>
          <a:bodyPr/>
          <a:lstStyle/>
          <a:p>
            <a:r>
              <a:rPr lang="en-US"/>
              <a:t>ITF: DEVELOPING STRATEGIC CAMPAIGNS</a:t>
            </a:r>
          </a:p>
        </p:txBody>
      </p:sp>
      <p:sp>
        <p:nvSpPr>
          <p:cNvPr id="7" name="Slide Number Placeholder 6"/>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226392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5FC7D57-BB9B-A443-8F87-28ACD9A4EBF7}" type="datetime1">
              <a:t>5/6/2015</a:t>
            </a:fld>
            <a:endParaRPr lang="en-US"/>
          </a:p>
        </p:txBody>
      </p:sp>
      <p:sp>
        <p:nvSpPr>
          <p:cNvPr id="8" name="Footer Placeholder 7"/>
          <p:cNvSpPr>
            <a:spLocks noGrp="1"/>
          </p:cNvSpPr>
          <p:nvPr>
            <p:ph type="ftr" sz="quarter" idx="11"/>
          </p:nvPr>
        </p:nvSpPr>
        <p:spPr/>
        <p:txBody>
          <a:bodyPr/>
          <a:lstStyle/>
          <a:p>
            <a:r>
              <a:rPr lang="en-US"/>
              <a:t>ITF: DEVELOPING STRATEGIC CAMPAIGNS</a:t>
            </a:r>
          </a:p>
        </p:txBody>
      </p:sp>
      <p:sp>
        <p:nvSpPr>
          <p:cNvPr id="9" name="Slide Number Placeholder 8"/>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992946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FC1FF9A-5FCF-C949-9706-B8CD9CAF273E}" type="datetime1">
              <a:t>5/6/2015</a:t>
            </a:fld>
            <a:endParaRPr lang="en-US"/>
          </a:p>
        </p:txBody>
      </p:sp>
      <p:sp>
        <p:nvSpPr>
          <p:cNvPr id="4" name="Footer Placeholder 3"/>
          <p:cNvSpPr>
            <a:spLocks noGrp="1"/>
          </p:cNvSpPr>
          <p:nvPr>
            <p:ph type="ftr" sz="quarter" idx="11"/>
          </p:nvPr>
        </p:nvSpPr>
        <p:spPr/>
        <p:txBody>
          <a:bodyPr/>
          <a:lstStyle/>
          <a:p>
            <a:r>
              <a:rPr lang="en-US"/>
              <a:t>ITF: DEVELOPING STRATEGIC CAMPAIGNS</a:t>
            </a:r>
          </a:p>
        </p:txBody>
      </p:sp>
      <p:sp>
        <p:nvSpPr>
          <p:cNvPr id="5" name="Slide Number Placeholder 4"/>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400584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41D61-EDA9-0D41-9879-FC765D0BDC26}" type="datetime1">
              <a:t>5/6/2015</a:t>
            </a:fld>
            <a:endParaRPr lang="en-US"/>
          </a:p>
        </p:txBody>
      </p:sp>
      <p:sp>
        <p:nvSpPr>
          <p:cNvPr id="3" name="Footer Placeholder 2"/>
          <p:cNvSpPr>
            <a:spLocks noGrp="1"/>
          </p:cNvSpPr>
          <p:nvPr>
            <p:ph type="ftr" sz="quarter" idx="11"/>
          </p:nvPr>
        </p:nvSpPr>
        <p:spPr/>
        <p:txBody>
          <a:bodyPr/>
          <a:lstStyle/>
          <a:p>
            <a:r>
              <a:rPr lang="en-US"/>
              <a:t>ITF: DEVELOPING STRATEGIC CAMPAIGNS</a:t>
            </a:r>
          </a:p>
        </p:txBody>
      </p:sp>
      <p:sp>
        <p:nvSpPr>
          <p:cNvPr id="4" name="Slide Number Placeholder 3"/>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367855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BF15510-BD69-3B42-954E-FF0D93714415}" type="datetime1">
              <a:t>5/6/2015</a:t>
            </a:fld>
            <a:endParaRPr lang="en-US"/>
          </a:p>
        </p:txBody>
      </p:sp>
      <p:sp>
        <p:nvSpPr>
          <p:cNvPr id="6" name="Footer Placeholder 5"/>
          <p:cNvSpPr>
            <a:spLocks noGrp="1"/>
          </p:cNvSpPr>
          <p:nvPr>
            <p:ph type="ftr" sz="quarter" idx="11"/>
          </p:nvPr>
        </p:nvSpPr>
        <p:spPr/>
        <p:txBody>
          <a:bodyPr/>
          <a:lstStyle/>
          <a:p>
            <a:r>
              <a:rPr lang="en-US"/>
              <a:t>ITF: DEVELOPING STRATEGIC CAMPAIGNS</a:t>
            </a:r>
          </a:p>
        </p:txBody>
      </p:sp>
      <p:sp>
        <p:nvSpPr>
          <p:cNvPr id="7" name="Slide Number Placeholder 6"/>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332471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CEB1422-2467-0A40-9B98-B0A2F3AB401B}" type="datetime1">
              <a:t>5/6/2015</a:t>
            </a:fld>
            <a:endParaRPr lang="en-US"/>
          </a:p>
        </p:txBody>
      </p:sp>
      <p:sp>
        <p:nvSpPr>
          <p:cNvPr id="6" name="Footer Placeholder 5"/>
          <p:cNvSpPr>
            <a:spLocks noGrp="1"/>
          </p:cNvSpPr>
          <p:nvPr>
            <p:ph type="ftr" sz="quarter" idx="11"/>
          </p:nvPr>
        </p:nvSpPr>
        <p:spPr/>
        <p:txBody>
          <a:bodyPr/>
          <a:lstStyle/>
          <a:p>
            <a:r>
              <a:rPr lang="en-US"/>
              <a:t>ITF: DEVELOPING STRATEGIC CAMPAIGNS</a:t>
            </a:r>
          </a:p>
        </p:txBody>
      </p:sp>
      <p:sp>
        <p:nvSpPr>
          <p:cNvPr id="7" name="Slide Number Placeholder 6"/>
          <p:cNvSpPr>
            <a:spLocks noGrp="1"/>
          </p:cNvSpPr>
          <p:nvPr>
            <p:ph type="sldNum" sz="quarter" idx="12"/>
          </p:nvPr>
        </p:nvSpPr>
        <p:spPr/>
        <p:txBody>
          <a:bodyPr/>
          <a:lstStyle/>
          <a:p>
            <a:fld id="{E9CD726D-A8DA-1943-A225-BB9823A7FDC5}" type="slidenum">
              <a:t>‹#›</a:t>
            </a:fld>
            <a:endParaRPr lang="en-US"/>
          </a:p>
        </p:txBody>
      </p:sp>
    </p:spTree>
    <p:extLst>
      <p:ext uri="{BB962C8B-B14F-4D97-AF65-F5344CB8AC3E}">
        <p14:creationId xmlns:p14="http://schemas.microsoft.com/office/powerpoint/2010/main" val="3982749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9A3CF-822E-5144-9AA3-3B35E87EDEFD}" type="datetime1">
              <a:t>5/6/2015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ITF: DEVELOPING STRATEGIC CAMPAIGNS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D726D-A8DA-1943-A225-BB9823A7FDC5}" type="slidenum">
              <a:t>‹#›</a:t>
            </a:fld>
            <a:endParaRPr lang="en-US"/>
          </a:p>
        </p:txBody>
      </p:sp>
    </p:spTree>
    <p:extLst>
      <p:ext uri="{BB962C8B-B14F-4D97-AF65-F5344CB8AC3E}">
        <p14:creationId xmlns:p14="http://schemas.microsoft.com/office/powerpoint/2010/main" val="1457899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74649" y="-913593"/>
            <a:ext cx="8444735" cy="8488339"/>
          </a:xfrm>
          <a:prstGeom prst="rect">
            <a:avLst/>
          </a:prstGeom>
        </p:spPr>
      </p:pic>
      <p:sp>
        <p:nvSpPr>
          <p:cNvPr id="5" name="Rectangle 4"/>
          <p:cNvSpPr/>
          <p:nvPr/>
        </p:nvSpPr>
        <p:spPr>
          <a:xfrm rot="20188237">
            <a:off x="3010268" y="3572763"/>
            <a:ext cx="3935969" cy="1322413"/>
          </a:xfrm>
          <a:prstGeom prst="rect">
            <a:avLst/>
          </a:prstGeom>
        </p:spPr>
        <p:txBody>
          <a:bodyPr wrap="square">
            <a:spAutoFit/>
          </a:bodyPr>
          <a:lstStyle/>
          <a:p>
            <a:pPr>
              <a:lnSpc>
                <a:spcPct val="90000"/>
              </a:lnSpc>
            </a:pPr>
            <a:r>
              <a:rPr lang="en-US" sz="4400" b="1" dirty="0" smtClean="0">
                <a:solidFill>
                  <a:schemeClr val="bg1"/>
                </a:solidFill>
              </a:rPr>
              <a:t>EMPLOYER</a:t>
            </a:r>
          </a:p>
          <a:p>
            <a:pPr>
              <a:lnSpc>
                <a:spcPct val="90000"/>
              </a:lnSpc>
            </a:pPr>
            <a:r>
              <a:rPr lang="en-US" sz="4400" b="1" dirty="0">
                <a:solidFill>
                  <a:schemeClr val="bg1"/>
                </a:solidFill>
              </a:rPr>
              <a:t>RELATIONSHIPS</a:t>
            </a:r>
            <a:endParaRPr lang="en-US" sz="4400" b="1">
              <a:solidFill>
                <a:schemeClr val="bg1"/>
              </a:solidFill>
            </a:endParaRPr>
          </a:p>
        </p:txBody>
      </p:sp>
      <p:sp>
        <p:nvSpPr>
          <p:cNvPr id="6" name="Rectangle 5"/>
          <p:cNvSpPr/>
          <p:nvPr/>
        </p:nvSpPr>
        <p:spPr>
          <a:xfrm>
            <a:off x="209522" y="285790"/>
            <a:ext cx="3255380" cy="584776"/>
          </a:xfrm>
          <a:prstGeom prst="rect">
            <a:avLst/>
          </a:prstGeom>
        </p:spPr>
        <p:txBody>
          <a:bodyPr wrap="square">
            <a:spAutoFit/>
          </a:bodyPr>
          <a:lstStyle/>
          <a:p>
            <a:r>
              <a:rPr lang="en-US" sz="1600" b="1" dirty="0">
                <a:cs typeface="Calibri"/>
              </a:rPr>
              <a:t>ITF: Developing strategic campaigns </a:t>
            </a:r>
            <a:r>
              <a:rPr lang="en-US" sz="1600" dirty="0" smtClean="0">
                <a:latin typeface="Calibri"/>
                <a:cs typeface="Calibri"/>
              </a:rPr>
              <a:t>Step </a:t>
            </a:r>
            <a:r>
              <a:rPr lang="en-US" sz="1600" dirty="0" smtClean="0">
                <a:latin typeface="Calibri"/>
                <a:cs typeface="Calibri"/>
              </a:rPr>
              <a:t>One</a:t>
            </a:r>
            <a:endParaRPr lang="en-US" sz="1600" dirty="0">
              <a:latin typeface="Calibri"/>
              <a:cs typeface="Calibri"/>
            </a:endParaRPr>
          </a:p>
        </p:txBody>
      </p:sp>
      <p:pic>
        <p:nvPicPr>
          <p:cNvPr id="7" name="Picture 6" descr="ITF_Logo_CMYK_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5175" y="5886647"/>
            <a:ext cx="689536" cy="689536"/>
          </a:xfrm>
          <a:prstGeom prst="rect">
            <a:avLst/>
          </a:prstGeom>
        </p:spPr>
      </p:pic>
    </p:spTree>
    <p:extLst>
      <p:ext uri="{BB962C8B-B14F-4D97-AF65-F5344CB8AC3E}">
        <p14:creationId xmlns:p14="http://schemas.microsoft.com/office/powerpoint/2010/main" val="2426728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800" b="1" dirty="0">
                <a:solidFill>
                  <a:srgbClr val="800080"/>
                </a:solidFill>
              </a:rPr>
              <a:t>Employer relationships</a:t>
            </a:r>
            <a:endParaRPr lang="en-US" sz="3800"/>
          </a:p>
        </p:txBody>
      </p:sp>
      <p:sp>
        <p:nvSpPr>
          <p:cNvPr id="4" name="Footer Placeholder 3"/>
          <p:cNvSpPr>
            <a:spLocks noGrp="1"/>
          </p:cNvSpPr>
          <p:nvPr>
            <p:ph type="ftr" sz="quarter" idx="11"/>
          </p:nvPr>
        </p:nvSpPr>
        <p:spPr/>
        <p:txBody>
          <a:bodyPr/>
          <a:lstStyle/>
          <a:p>
            <a:r>
              <a:rPr lang="en-US"/>
              <a:t>ITF: DEVELOPING STRATEGIC CAMPAIGNS</a:t>
            </a:r>
          </a:p>
        </p:txBody>
      </p:sp>
      <p:pic>
        <p:nvPicPr>
          <p:cNvPr id="7" name="Content Placeholder 6" descr="Employer_relationships_blank.pdf"/>
          <p:cNvPicPr>
            <a:picLocks noGrp="1" noChangeAspect="1"/>
          </p:cNvPicPr>
          <p:nvPr>
            <p:ph idx="1"/>
          </p:nvPr>
        </p:nvPicPr>
        <p:blipFill>
          <a:blip r:embed="rId3" cstate="email">
            <a:extLst>
              <a:ext uri="{28A0092B-C50C-407E-A947-70E740481C1C}">
                <a14:useLocalDpi xmlns:a14="http://schemas.microsoft.com/office/drawing/2010/main"/>
              </a:ext>
            </a:extLst>
          </a:blip>
          <a:srcRect t="11087" b="11087"/>
          <a:stretch>
            <a:fillRect/>
          </a:stretch>
        </p:blipFill>
        <p:spPr/>
      </p:pic>
      <p:sp>
        <p:nvSpPr>
          <p:cNvPr id="3" name="Slide Number Placeholder 2"/>
          <p:cNvSpPr>
            <a:spLocks noGrp="1"/>
          </p:cNvSpPr>
          <p:nvPr>
            <p:ph type="sldNum" sz="quarter" idx="12"/>
          </p:nvPr>
        </p:nvSpPr>
        <p:spPr/>
        <p:txBody>
          <a:bodyPr/>
          <a:lstStyle/>
          <a:p>
            <a:fld id="{E9CD726D-A8DA-1943-A225-BB9823A7FDC5}" type="slidenum">
              <a:rPr lang="en-US"/>
              <a:t>2</a:t>
            </a:fld>
            <a:endParaRPr lang="en-US"/>
          </a:p>
        </p:txBody>
      </p:sp>
    </p:spTree>
    <p:extLst>
      <p:ext uri="{BB962C8B-B14F-4D97-AF65-F5344CB8AC3E}">
        <p14:creationId xmlns:p14="http://schemas.microsoft.com/office/powerpoint/2010/main" val="1671478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800" b="1" dirty="0" smtClean="0">
                <a:solidFill>
                  <a:srgbClr val="800080"/>
                </a:solidFill>
              </a:rPr>
              <a:t>Diagram of employer relationships</a:t>
            </a:r>
            <a:endParaRPr lang="en-US" sz="3800">
              <a:solidFill>
                <a:srgbClr val="800080"/>
              </a:solidFill>
            </a:endParaRPr>
          </a:p>
        </p:txBody>
      </p:sp>
      <p:sp>
        <p:nvSpPr>
          <p:cNvPr id="5" name="Footer Placeholder 4"/>
          <p:cNvSpPr>
            <a:spLocks noGrp="1"/>
          </p:cNvSpPr>
          <p:nvPr>
            <p:ph type="ftr" sz="quarter" idx="11"/>
          </p:nvPr>
        </p:nvSpPr>
        <p:spPr/>
        <p:txBody>
          <a:bodyPr/>
          <a:lstStyle/>
          <a:p>
            <a:r>
              <a:rPr lang="en-US"/>
              <a:t>ITF: DEVELOPING STRATEGIC CAMPAIGNS</a:t>
            </a:r>
          </a:p>
        </p:txBody>
      </p:sp>
      <p:pic>
        <p:nvPicPr>
          <p:cNvPr id="7" name="Content Placeholder 6" descr="Employer_relationships.pdf"/>
          <p:cNvPicPr>
            <a:picLocks noGrp="1" noChangeAspect="1"/>
          </p:cNvPicPr>
          <p:nvPr>
            <p:ph idx="1"/>
          </p:nvPr>
        </p:nvPicPr>
        <p:blipFill>
          <a:blip r:embed="rId3" cstate="email">
            <a:extLst>
              <a:ext uri="{28A0092B-C50C-407E-A947-70E740481C1C}">
                <a14:useLocalDpi xmlns:a14="http://schemas.microsoft.com/office/drawing/2010/main"/>
              </a:ext>
            </a:extLst>
          </a:blip>
          <a:srcRect t="11087" b="11087"/>
          <a:stretch>
            <a:fillRect/>
          </a:stretch>
        </p:blipFill>
        <p:spPr/>
      </p:pic>
      <p:sp>
        <p:nvSpPr>
          <p:cNvPr id="3" name="Slide Number Placeholder 2"/>
          <p:cNvSpPr>
            <a:spLocks noGrp="1"/>
          </p:cNvSpPr>
          <p:nvPr>
            <p:ph type="sldNum" sz="quarter" idx="12"/>
          </p:nvPr>
        </p:nvSpPr>
        <p:spPr/>
        <p:txBody>
          <a:bodyPr/>
          <a:lstStyle/>
          <a:p>
            <a:fld id="{E9CD726D-A8DA-1943-A225-BB9823A7FDC5}" type="slidenum">
              <a:rPr lang="en-US"/>
              <a:t>3</a:t>
            </a:fld>
            <a:endParaRPr lang="en-US"/>
          </a:p>
        </p:txBody>
      </p:sp>
    </p:spTree>
    <p:extLst>
      <p:ext uri="{BB962C8B-B14F-4D97-AF65-F5344CB8AC3E}">
        <p14:creationId xmlns:p14="http://schemas.microsoft.com/office/powerpoint/2010/main" val="1948917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800" b="1" dirty="0">
                <a:solidFill>
                  <a:srgbClr val="800080"/>
                </a:solidFill>
              </a:rPr>
              <a:t>Key relationships</a:t>
            </a:r>
            <a:endParaRPr lang="en-US" sz="3800">
              <a:solidFill>
                <a:srgbClr val="800080"/>
              </a:solidFill>
            </a:endParaRPr>
          </a:p>
        </p:txBody>
      </p:sp>
      <p:sp>
        <p:nvSpPr>
          <p:cNvPr id="3" name="Content Placeholder 2"/>
          <p:cNvSpPr>
            <a:spLocks noGrp="1"/>
          </p:cNvSpPr>
          <p:nvPr>
            <p:ph idx="1"/>
          </p:nvPr>
        </p:nvSpPr>
        <p:spPr>
          <a:xfrm>
            <a:off x="457199" y="1624263"/>
            <a:ext cx="8097630" cy="4501900"/>
          </a:xfrm>
        </p:spPr>
        <p:txBody>
          <a:bodyPr>
            <a:normAutofit/>
          </a:bodyPr>
          <a:lstStyle/>
          <a:p>
            <a:pPr marL="0" indent="0">
              <a:buNone/>
              <a:defRPr/>
            </a:pPr>
            <a:r>
              <a:rPr lang="en-GB" sz="2800" dirty="0"/>
              <a:t>Prioritise </a:t>
            </a:r>
            <a:r>
              <a:rPr lang="en-GB" sz="2800" b="1" dirty="0"/>
              <a:t>1-3 key relationships </a:t>
            </a:r>
            <a:r>
              <a:rPr lang="en-GB" sz="2800" dirty="0"/>
              <a:t>of your decision maker</a:t>
            </a:r>
            <a:endParaRPr lang="en-US" sz="2800"/>
          </a:p>
        </p:txBody>
      </p:sp>
      <p:sp>
        <p:nvSpPr>
          <p:cNvPr id="5" name="Footer Placeholder 4"/>
          <p:cNvSpPr>
            <a:spLocks noGrp="1"/>
          </p:cNvSpPr>
          <p:nvPr>
            <p:ph type="ftr" sz="quarter" idx="11"/>
          </p:nvPr>
        </p:nvSpPr>
        <p:spPr/>
        <p:txBody>
          <a:bodyPr/>
          <a:lstStyle/>
          <a:p>
            <a:r>
              <a:rPr lang="en-US"/>
              <a:t>ITF: DEVELOPING STRATEGIC CAMPAIGNS</a:t>
            </a:r>
          </a:p>
        </p:txBody>
      </p:sp>
      <p:sp>
        <p:nvSpPr>
          <p:cNvPr id="4" name="Slide Number Placeholder 3"/>
          <p:cNvSpPr>
            <a:spLocks noGrp="1"/>
          </p:cNvSpPr>
          <p:nvPr>
            <p:ph type="sldNum" sz="quarter" idx="12"/>
          </p:nvPr>
        </p:nvSpPr>
        <p:spPr/>
        <p:txBody>
          <a:bodyPr/>
          <a:lstStyle/>
          <a:p>
            <a:fld id="{E9CD726D-A8DA-1943-A225-BB9823A7FDC5}" type="slidenum">
              <a:rPr lang="en-US"/>
              <a:t>4</a:t>
            </a:fld>
            <a:endParaRPr lang="en-US"/>
          </a:p>
        </p:txBody>
      </p:sp>
    </p:spTree>
    <p:extLst>
      <p:ext uri="{BB962C8B-B14F-4D97-AF65-F5344CB8AC3E}">
        <p14:creationId xmlns:p14="http://schemas.microsoft.com/office/powerpoint/2010/main" val="1900442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9416"/>
            <a:ext cx="8229600" cy="1143000"/>
          </a:xfrm>
        </p:spPr>
        <p:txBody>
          <a:bodyPr>
            <a:noAutofit/>
          </a:bodyPr>
          <a:lstStyle/>
          <a:p>
            <a:pPr algn="l"/>
            <a:r>
              <a:rPr lang="en-GB" sz="3800" b="1" dirty="0" smtClean="0">
                <a:solidFill>
                  <a:srgbClr val="800080"/>
                </a:solidFill>
              </a:rPr>
              <a:t>LAN Peru aviation mechanics – contract campaign</a:t>
            </a:r>
            <a:endParaRPr lang="en-US" sz="3800">
              <a:solidFill>
                <a:srgbClr val="800080"/>
              </a:solidFill>
            </a:endParaRPr>
          </a:p>
        </p:txBody>
      </p:sp>
      <p:pic>
        <p:nvPicPr>
          <p:cNvPr id="5" name="Content Placeholder 4" descr="LAN_Airlines_diagram.pdf"/>
          <p:cNvPicPr>
            <a:picLocks noGrp="1" noChangeAspect="1"/>
          </p:cNvPicPr>
          <p:nvPr>
            <p:ph idx="1"/>
          </p:nvPr>
        </p:nvPicPr>
        <p:blipFill>
          <a:blip r:embed="rId3" cstate="email">
            <a:extLst>
              <a:ext uri="{28A0092B-C50C-407E-A947-70E740481C1C}">
                <a14:useLocalDpi xmlns:a14="http://schemas.microsoft.com/office/drawing/2010/main"/>
              </a:ext>
            </a:extLst>
          </a:blip>
          <a:srcRect t="11087" b="11087"/>
          <a:stretch>
            <a:fillRect/>
          </a:stretch>
        </p:blipFill>
        <p:spPr>
          <a:xfrm>
            <a:off x="457200" y="1802408"/>
            <a:ext cx="8229600" cy="4525963"/>
          </a:xfrm>
        </p:spPr>
      </p:pic>
      <p:sp>
        <p:nvSpPr>
          <p:cNvPr id="4" name="Footer Placeholder 3"/>
          <p:cNvSpPr>
            <a:spLocks noGrp="1"/>
          </p:cNvSpPr>
          <p:nvPr>
            <p:ph type="ftr" sz="quarter" idx="11"/>
          </p:nvPr>
        </p:nvSpPr>
        <p:spPr/>
        <p:txBody>
          <a:bodyPr/>
          <a:lstStyle/>
          <a:p>
            <a:r>
              <a:rPr lang="en-US"/>
              <a:t>ITF: DEVELOPING STRATEGIC CAMPAIGNS</a:t>
            </a:r>
          </a:p>
        </p:txBody>
      </p:sp>
      <p:sp>
        <p:nvSpPr>
          <p:cNvPr id="3" name="Slide Number Placeholder 2"/>
          <p:cNvSpPr>
            <a:spLocks noGrp="1"/>
          </p:cNvSpPr>
          <p:nvPr>
            <p:ph type="sldNum" sz="quarter" idx="12"/>
          </p:nvPr>
        </p:nvSpPr>
        <p:spPr/>
        <p:txBody>
          <a:bodyPr/>
          <a:lstStyle/>
          <a:p>
            <a:fld id="{E9CD726D-A8DA-1943-A225-BB9823A7FDC5}" type="slidenum">
              <a:rPr lang="en-US"/>
              <a:t>5</a:t>
            </a:fld>
            <a:endParaRPr lang="en-US"/>
          </a:p>
        </p:txBody>
      </p:sp>
    </p:spTree>
    <p:extLst>
      <p:ext uri="{BB962C8B-B14F-4D97-AF65-F5344CB8AC3E}">
        <p14:creationId xmlns:p14="http://schemas.microsoft.com/office/powerpoint/2010/main" val="980689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800" b="1" dirty="0" smtClean="0">
                <a:solidFill>
                  <a:srgbClr val="800080"/>
                </a:solidFill>
              </a:rPr>
              <a:t>Relationship of relationships</a:t>
            </a:r>
            <a:endParaRPr lang="en-US" sz="3800">
              <a:solidFill>
                <a:srgbClr val="800080"/>
              </a:solidFill>
            </a:endParaRPr>
          </a:p>
        </p:txBody>
      </p:sp>
      <p:pic>
        <p:nvPicPr>
          <p:cNvPr id="5" name="Content Placeholder 4" descr="Relationship_of_relationships.pdf"/>
          <p:cNvPicPr>
            <a:picLocks noGrp="1" noChangeAspect="1"/>
          </p:cNvPicPr>
          <p:nvPr>
            <p:ph idx="1"/>
          </p:nvPr>
        </p:nvPicPr>
        <p:blipFill>
          <a:blip r:embed="rId3" cstate="email">
            <a:extLst>
              <a:ext uri="{28A0092B-C50C-407E-A947-70E740481C1C}">
                <a14:useLocalDpi xmlns:a14="http://schemas.microsoft.com/office/drawing/2010/main"/>
              </a:ext>
            </a:extLst>
          </a:blip>
          <a:srcRect t="11087" b="11087"/>
          <a:stretch>
            <a:fillRect/>
          </a:stretch>
        </p:blipFill>
        <p:spPr/>
      </p:pic>
      <p:sp>
        <p:nvSpPr>
          <p:cNvPr id="4" name="Footer Placeholder 3"/>
          <p:cNvSpPr>
            <a:spLocks noGrp="1"/>
          </p:cNvSpPr>
          <p:nvPr>
            <p:ph type="ftr" sz="quarter" idx="11"/>
          </p:nvPr>
        </p:nvSpPr>
        <p:spPr/>
        <p:txBody>
          <a:bodyPr/>
          <a:lstStyle/>
          <a:p>
            <a:r>
              <a:rPr lang="en-US"/>
              <a:t>ITF: DEVELOPING STRATEGIC CAMPAIGNS</a:t>
            </a:r>
          </a:p>
        </p:txBody>
      </p:sp>
      <p:sp>
        <p:nvSpPr>
          <p:cNvPr id="3" name="Slide Number Placeholder 2"/>
          <p:cNvSpPr>
            <a:spLocks noGrp="1"/>
          </p:cNvSpPr>
          <p:nvPr>
            <p:ph type="sldNum" sz="quarter" idx="12"/>
          </p:nvPr>
        </p:nvSpPr>
        <p:spPr/>
        <p:txBody>
          <a:bodyPr/>
          <a:lstStyle/>
          <a:p>
            <a:fld id="{E9CD726D-A8DA-1943-A225-BB9823A7FDC5}" type="slidenum">
              <a:rPr lang="en-US"/>
              <a:t>6</a:t>
            </a:fld>
            <a:endParaRPr lang="en-US"/>
          </a:p>
        </p:txBody>
      </p:sp>
    </p:spTree>
    <p:extLst>
      <p:ext uri="{BB962C8B-B14F-4D97-AF65-F5344CB8AC3E}">
        <p14:creationId xmlns:p14="http://schemas.microsoft.com/office/powerpoint/2010/main" val="3576939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ITF: DEVELOPING STRATEGIC CAMPAIGNS</a:t>
            </a:r>
          </a:p>
        </p:txBody>
      </p:sp>
      <p:sp>
        <p:nvSpPr>
          <p:cNvPr id="8" name="Title 1"/>
          <p:cNvSpPr>
            <a:spLocks noGrp="1"/>
          </p:cNvSpPr>
          <p:nvPr>
            <p:ph type="title"/>
          </p:nvPr>
        </p:nvSpPr>
        <p:spPr>
          <a:xfrm>
            <a:off x="457200" y="558972"/>
            <a:ext cx="8229600" cy="1325563"/>
          </a:xfrm>
        </p:spPr>
        <p:txBody>
          <a:bodyPr>
            <a:normAutofit/>
          </a:bodyPr>
          <a:lstStyle/>
          <a:p>
            <a:pPr algn="l"/>
            <a:r>
              <a:rPr lang="en-GB" sz="3800" b="1" dirty="0">
                <a:solidFill>
                  <a:srgbClr val="800080"/>
                </a:solidFill>
              </a:rPr>
              <a:t>Good strategy needs good information</a:t>
            </a:r>
            <a:endParaRPr lang="en-US" sz="3800">
              <a:solidFill>
                <a:srgbClr val="800080"/>
              </a:solidFill>
            </a:endParaRPr>
          </a:p>
        </p:txBody>
      </p:sp>
      <p:sp>
        <p:nvSpPr>
          <p:cNvPr id="2" name="Content Placeholder 1"/>
          <p:cNvSpPr>
            <a:spLocks noGrp="1"/>
          </p:cNvSpPr>
          <p:nvPr>
            <p:ph idx="1"/>
          </p:nvPr>
        </p:nvSpPr>
        <p:spPr>
          <a:xfrm>
            <a:off x="457200" y="1971389"/>
            <a:ext cx="8229600" cy="4154774"/>
          </a:xfrm>
        </p:spPr>
        <p:txBody>
          <a:bodyPr>
            <a:normAutofit/>
          </a:bodyPr>
          <a:lstStyle/>
          <a:p>
            <a:pPr marL="0" indent="0">
              <a:buNone/>
            </a:pPr>
            <a:r>
              <a:rPr lang="en-GB" sz="2800" b="1" dirty="0"/>
              <a:t>Research</a:t>
            </a:r>
            <a:r>
              <a:rPr lang="en-GB" sz="2800" dirty="0"/>
              <a:t> </a:t>
            </a:r>
          </a:p>
          <a:p>
            <a:r>
              <a:rPr lang="en-GB" sz="2800" dirty="0"/>
              <a:t>1-3 key relationships</a:t>
            </a:r>
          </a:p>
          <a:p>
            <a:r>
              <a:rPr lang="en-GB" sz="2800" dirty="0"/>
              <a:t>Relationships of the relationships</a:t>
            </a:r>
          </a:p>
          <a:p>
            <a:r>
              <a:rPr lang="en-GB" sz="2800" dirty="0"/>
              <a:t>Keep an eye out for large public events</a:t>
            </a:r>
            <a:endParaRPr lang="en-US" sz="2800" dirty="0"/>
          </a:p>
        </p:txBody>
      </p:sp>
      <p:sp>
        <p:nvSpPr>
          <p:cNvPr id="3" name="Slide Number Placeholder 2"/>
          <p:cNvSpPr>
            <a:spLocks noGrp="1"/>
          </p:cNvSpPr>
          <p:nvPr>
            <p:ph type="sldNum" sz="quarter" idx="12"/>
          </p:nvPr>
        </p:nvSpPr>
        <p:spPr/>
        <p:txBody>
          <a:bodyPr/>
          <a:lstStyle/>
          <a:p>
            <a:fld id="{E9CD726D-A8DA-1943-A225-BB9823A7FDC5}" type="slidenum">
              <a:rPr lang="en-US"/>
              <a:t>7</a:t>
            </a:fld>
            <a:endParaRPr lang="en-US"/>
          </a:p>
        </p:txBody>
      </p:sp>
    </p:spTree>
    <p:extLst>
      <p:ext uri="{BB962C8B-B14F-4D97-AF65-F5344CB8AC3E}">
        <p14:creationId xmlns:p14="http://schemas.microsoft.com/office/powerpoint/2010/main" val="1483317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80008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7"/>
            <a:ext cx="8229600" cy="1555749"/>
          </a:xfrm>
        </p:spPr>
        <p:txBody>
          <a:bodyPr>
            <a:normAutofit/>
          </a:bodyPr>
          <a:lstStyle/>
          <a:p>
            <a:pPr algn="l"/>
            <a:r>
              <a:rPr lang="en-US" sz="3800" b="1" dirty="0">
                <a:solidFill>
                  <a:srgbClr val="800080"/>
                </a:solidFill>
              </a:rPr>
              <a:t>Activity: Diagram of employer </a:t>
            </a:r>
            <a:br>
              <a:rPr lang="en-US" sz="3800" b="1" dirty="0">
                <a:solidFill>
                  <a:srgbClr val="800080"/>
                </a:solidFill>
              </a:rPr>
            </a:br>
            <a:r>
              <a:rPr lang="en-US" sz="3800" b="1" dirty="0">
                <a:solidFill>
                  <a:srgbClr val="800080"/>
                </a:solidFill>
              </a:rPr>
              <a:t>relationships</a:t>
            </a:r>
            <a:endParaRPr lang="en-US" sz="3800" b="1">
              <a:solidFill>
                <a:srgbClr val="800080"/>
              </a:solidFill>
            </a:endParaRPr>
          </a:p>
        </p:txBody>
      </p:sp>
      <p:sp>
        <p:nvSpPr>
          <p:cNvPr id="3" name="Content Placeholder 2"/>
          <p:cNvSpPr>
            <a:spLocks noGrp="1"/>
          </p:cNvSpPr>
          <p:nvPr>
            <p:ph idx="1"/>
          </p:nvPr>
        </p:nvSpPr>
        <p:spPr>
          <a:xfrm>
            <a:off x="457200" y="1830387"/>
            <a:ext cx="8229600" cy="4525963"/>
          </a:xfrm>
        </p:spPr>
        <p:txBody>
          <a:bodyPr>
            <a:noAutofit/>
          </a:bodyPr>
          <a:lstStyle/>
          <a:p>
            <a:pPr marL="0" indent="0">
              <a:buNone/>
            </a:pPr>
            <a:r>
              <a:rPr lang="en-GB" sz="2800" b="1" dirty="0">
                <a:solidFill>
                  <a:srgbClr val="800080"/>
                </a:solidFill>
                <a:latin typeface="Calibri"/>
                <a:cs typeface="Calibri"/>
              </a:rPr>
              <a:t>Aim: </a:t>
            </a:r>
            <a:r>
              <a:rPr lang="en-GB" sz="2800" dirty="0">
                <a:latin typeface="Calibri"/>
                <a:cs typeface="Calibri"/>
              </a:rPr>
              <a:t>Create a diagram of the employer’s relationships</a:t>
            </a:r>
          </a:p>
          <a:p>
            <a:pPr marL="0" indent="0">
              <a:buNone/>
            </a:pPr>
            <a:r>
              <a:rPr lang="en-GB" sz="2800" b="1" dirty="0">
                <a:solidFill>
                  <a:srgbClr val="800080"/>
                </a:solidFill>
                <a:latin typeface="Calibri"/>
                <a:cs typeface="Calibri"/>
              </a:rPr>
              <a:t>Tasks:	 </a:t>
            </a:r>
            <a:r>
              <a:rPr lang="en-GB" sz="2800" dirty="0">
                <a:latin typeface="Calibri"/>
                <a:cs typeface="Calibri"/>
              </a:rPr>
              <a:t>Select a facilitator </a:t>
            </a:r>
            <a:r>
              <a:rPr lang="en-GB" sz="2800">
                <a:latin typeface="Calibri"/>
                <a:cs typeface="Calibri"/>
              </a:rPr>
              <a:t>and timekeeper</a:t>
            </a:r>
            <a:endParaRPr lang="en-GB" sz="2800" dirty="0">
              <a:latin typeface="Calibri"/>
              <a:cs typeface="Calibri"/>
            </a:endParaRPr>
          </a:p>
          <a:p>
            <a:pPr marL="0" indent="0">
              <a:buNone/>
            </a:pPr>
            <a:endParaRPr lang="en-GB" sz="500" dirty="0">
              <a:latin typeface="Calibri"/>
              <a:cs typeface="Calibri"/>
            </a:endParaRPr>
          </a:p>
          <a:p>
            <a:r>
              <a:rPr lang="en-GB" sz="2800" dirty="0">
                <a:latin typeface="Calibri"/>
                <a:cs typeface="Calibri"/>
              </a:rPr>
              <a:t>Write the name of the employer or decision maker in the middle of a blank piece of paper.</a:t>
            </a:r>
            <a:endParaRPr lang="en-US" sz="2800" dirty="0">
              <a:latin typeface="Calibri"/>
              <a:cs typeface="Calibri"/>
            </a:endParaRPr>
          </a:p>
          <a:p>
            <a:r>
              <a:rPr lang="en-GB" sz="2800" dirty="0">
                <a:latin typeface="Calibri"/>
                <a:cs typeface="Calibri"/>
              </a:rPr>
              <a:t>Draw a diagram of your decision maker’s important relationships.  Be as specific as possible.</a:t>
            </a:r>
          </a:p>
          <a:p>
            <a:r>
              <a:rPr lang="en-GB" sz="2800" dirty="0">
                <a:latin typeface="Calibri"/>
                <a:cs typeface="Calibri"/>
              </a:rPr>
              <a:t>Identify 1-3 of the key relationships from the decision maker’s perspective. Add the relationships of these relationships.</a:t>
            </a:r>
            <a:endParaRPr lang="en-US" sz="2800" dirty="0">
              <a:latin typeface="Calibri"/>
              <a:cs typeface="Calibri"/>
            </a:endParaRPr>
          </a:p>
          <a:p>
            <a:pPr marL="0" indent="0">
              <a:buNone/>
            </a:pPr>
            <a:endParaRPr lang="en-US" sz="2800" dirty="0"/>
          </a:p>
        </p:txBody>
      </p:sp>
      <p:sp>
        <p:nvSpPr>
          <p:cNvPr id="4" name="Footer Placeholder 3"/>
          <p:cNvSpPr>
            <a:spLocks noGrp="1"/>
          </p:cNvSpPr>
          <p:nvPr>
            <p:ph type="ftr" sz="quarter" idx="11"/>
          </p:nvPr>
        </p:nvSpPr>
        <p:spPr/>
        <p:txBody>
          <a:bodyPr/>
          <a:lstStyle/>
          <a:p>
            <a:r>
              <a:rPr lang="en-US"/>
              <a:t>ITF: DEVELOPING STRATEGIC CAMPAIGNS</a:t>
            </a:r>
          </a:p>
        </p:txBody>
      </p:sp>
      <p:sp>
        <p:nvSpPr>
          <p:cNvPr id="7" name="Slide Number Placeholder 6"/>
          <p:cNvSpPr>
            <a:spLocks noGrp="1"/>
          </p:cNvSpPr>
          <p:nvPr>
            <p:ph type="sldNum" sz="quarter" idx="12"/>
          </p:nvPr>
        </p:nvSpPr>
        <p:spPr/>
        <p:txBody>
          <a:bodyPr/>
          <a:lstStyle/>
          <a:p>
            <a:fld id="{E9CD726D-A8DA-1943-A225-BB9823A7FDC5}" type="slidenum">
              <a:rPr lang="en-US"/>
              <a:t>8</a:t>
            </a:fld>
            <a:endParaRPr lang="en-US"/>
          </a:p>
        </p:txBody>
      </p:sp>
    </p:spTree>
    <p:extLst>
      <p:ext uri="{BB962C8B-B14F-4D97-AF65-F5344CB8AC3E}">
        <p14:creationId xmlns:p14="http://schemas.microsoft.com/office/powerpoint/2010/main" val="3495235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346</TotalTime>
  <Words>1302</Words>
  <Application>Microsoft Office PowerPoint</Application>
  <PresentationFormat>On-screen Show (4:3)</PresentationFormat>
  <Paragraphs>87</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Employer relationships</vt:lpstr>
      <vt:lpstr>Diagram of employer relationships</vt:lpstr>
      <vt:lpstr>Key relationships</vt:lpstr>
      <vt:lpstr>LAN Peru aviation mechanics – contract campaign</vt:lpstr>
      <vt:lpstr>Relationship of relationships</vt:lpstr>
      <vt:lpstr>Good strategy needs good information</vt:lpstr>
      <vt:lpstr>Activity: Diagram of employer  relationships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Alana Dave</cp:lastModifiedBy>
  <cp:revision>25</cp:revision>
  <dcterms:created xsi:type="dcterms:W3CDTF">2015-01-13T13:13:29Z</dcterms:created>
  <dcterms:modified xsi:type="dcterms:W3CDTF">2015-05-06T14:41:01Z</dcterms:modified>
</cp:coreProperties>
</file>